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75"/>
  </p:notesMasterIdLst>
  <p:sldIdLst>
    <p:sldId id="256" r:id="rId2"/>
    <p:sldId id="578" r:id="rId3"/>
    <p:sldId id="703" r:id="rId4"/>
    <p:sldId id="586" r:id="rId5"/>
    <p:sldId id="257" r:id="rId6"/>
    <p:sldId id="611" r:id="rId7"/>
    <p:sldId id="616" r:id="rId8"/>
    <p:sldId id="617" r:id="rId9"/>
    <p:sldId id="660" r:id="rId10"/>
    <p:sldId id="661" r:id="rId11"/>
    <p:sldId id="662" r:id="rId12"/>
    <p:sldId id="663" r:id="rId13"/>
    <p:sldId id="664" r:id="rId14"/>
    <p:sldId id="665" r:id="rId15"/>
    <p:sldId id="666" r:id="rId16"/>
    <p:sldId id="667" r:id="rId17"/>
    <p:sldId id="668" r:id="rId18"/>
    <p:sldId id="669" r:id="rId19"/>
    <p:sldId id="670" r:id="rId20"/>
    <p:sldId id="671" r:id="rId21"/>
    <p:sldId id="672" r:id="rId22"/>
    <p:sldId id="587" r:id="rId23"/>
    <p:sldId id="622" r:id="rId24"/>
    <p:sldId id="623" r:id="rId25"/>
    <p:sldId id="625" r:id="rId26"/>
    <p:sldId id="626" r:id="rId27"/>
    <p:sldId id="673" r:id="rId28"/>
    <p:sldId id="674" r:id="rId29"/>
    <p:sldId id="675" r:id="rId30"/>
    <p:sldId id="676" r:id="rId31"/>
    <p:sldId id="677" r:id="rId32"/>
    <p:sldId id="678" r:id="rId33"/>
    <p:sldId id="682" r:id="rId34"/>
    <p:sldId id="680" r:id="rId35"/>
    <p:sldId id="679" r:id="rId36"/>
    <p:sldId id="636" r:id="rId37"/>
    <p:sldId id="638" r:id="rId38"/>
    <p:sldId id="639" r:id="rId39"/>
    <p:sldId id="640" r:id="rId40"/>
    <p:sldId id="683" r:id="rId41"/>
    <p:sldId id="684" r:id="rId42"/>
    <p:sldId id="685" r:id="rId43"/>
    <p:sldId id="687" r:id="rId44"/>
    <p:sldId id="688" r:id="rId45"/>
    <p:sldId id="689" r:id="rId46"/>
    <p:sldId id="690" r:id="rId47"/>
    <p:sldId id="691" r:id="rId48"/>
    <p:sldId id="692" r:id="rId49"/>
    <p:sldId id="693" r:id="rId50"/>
    <p:sldId id="694" r:id="rId51"/>
    <p:sldId id="696" r:id="rId52"/>
    <p:sldId id="697" r:id="rId53"/>
    <p:sldId id="698" r:id="rId54"/>
    <p:sldId id="699" r:id="rId55"/>
    <p:sldId id="700" r:id="rId56"/>
    <p:sldId id="701" r:id="rId57"/>
    <p:sldId id="702" r:id="rId58"/>
    <p:sldId id="704" r:id="rId59"/>
    <p:sldId id="705" r:id="rId60"/>
    <p:sldId id="706" r:id="rId61"/>
    <p:sldId id="707" r:id="rId62"/>
    <p:sldId id="708" r:id="rId63"/>
    <p:sldId id="709" r:id="rId64"/>
    <p:sldId id="710" r:id="rId65"/>
    <p:sldId id="711" r:id="rId66"/>
    <p:sldId id="712" r:id="rId67"/>
    <p:sldId id="714" r:id="rId68"/>
    <p:sldId id="713" r:id="rId69"/>
    <p:sldId id="715" r:id="rId70"/>
    <p:sldId id="716" r:id="rId71"/>
    <p:sldId id="717" r:id="rId72"/>
    <p:sldId id="718" r:id="rId73"/>
    <p:sldId id="575" r:id="rId74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97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86C664"/>
    <a:srgbClr val="FFC341"/>
    <a:srgbClr val="93479B"/>
    <a:srgbClr val="F14D4B"/>
    <a:srgbClr val="F79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0CB96-D983-6B49-85FD-0F5625E507EC}" v="9" dt="2020-08-19T23:48:24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84"/>
    <p:restoredTop sz="92719"/>
  </p:normalViewPr>
  <p:slideViewPr>
    <p:cSldViewPr snapToGrid="0" snapToObjects="1">
      <p:cViewPr varScale="1">
        <p:scale>
          <a:sx n="47" d="100"/>
          <a:sy n="47" d="100"/>
        </p:scale>
        <p:origin x="288" y="520"/>
      </p:cViewPr>
      <p:guideLst>
        <p:guide orient="horz" pos="4297"/>
        <p:guide pos="7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ERSON ANDRE" userId="41730de3-9de5-4da6-a89a-f52301d8f630" providerId="ADAL" clId="{FCE0CB96-D983-6B49-85FD-0F5625E507EC}"/>
    <pc:docChg chg="modSld modShowInfo">
      <pc:chgData name="LEANDERSON ANDRE" userId="41730de3-9de5-4da6-a89a-f52301d8f630" providerId="ADAL" clId="{FCE0CB96-D983-6B49-85FD-0F5625E507EC}" dt="2020-08-19T23:48:27.019" v="28" actId="20577"/>
      <pc:docMkLst>
        <pc:docMk/>
      </pc:docMkLst>
      <pc:sldChg chg="modSp mod">
        <pc:chgData name="LEANDERSON ANDRE" userId="41730de3-9de5-4da6-a89a-f52301d8f630" providerId="ADAL" clId="{FCE0CB96-D983-6B49-85FD-0F5625E507EC}" dt="2020-07-29T20:44:07.536" v="7" actId="20577"/>
        <pc:sldMkLst>
          <pc:docMk/>
          <pc:sldMk cId="1879112529" sldId="638"/>
        </pc:sldMkLst>
        <pc:spChg chg="mod">
          <ac:chgData name="LEANDERSON ANDRE" userId="41730de3-9de5-4da6-a89a-f52301d8f630" providerId="ADAL" clId="{FCE0CB96-D983-6B49-85FD-0F5625E507EC}" dt="2020-07-29T20:44:07.536" v="7" actId="20577"/>
          <ac:spMkLst>
            <pc:docMk/>
            <pc:sldMk cId="1879112529" sldId="638"/>
            <ac:spMk id="18" creationId="{00000000-0000-0000-0000-000000000000}"/>
          </ac:spMkLst>
        </pc:spChg>
      </pc:sldChg>
      <pc:sldChg chg="mod modShow">
        <pc:chgData name="LEANDERSON ANDRE" userId="41730de3-9de5-4da6-a89a-f52301d8f630" providerId="ADAL" clId="{FCE0CB96-D983-6B49-85FD-0F5625E507EC}" dt="2020-07-30T00:22:33.100" v="10" actId="729"/>
        <pc:sldMkLst>
          <pc:docMk/>
          <pc:sldMk cId="3573785243" sldId="683"/>
        </pc:sldMkLst>
      </pc:sldChg>
      <pc:sldChg chg="mod modShow">
        <pc:chgData name="LEANDERSON ANDRE" userId="41730de3-9de5-4da6-a89a-f52301d8f630" providerId="ADAL" clId="{FCE0CB96-D983-6B49-85FD-0F5625E507EC}" dt="2020-07-30T00:22:33.100" v="10" actId="729"/>
        <pc:sldMkLst>
          <pc:docMk/>
          <pc:sldMk cId="3191943085" sldId="684"/>
        </pc:sldMkLst>
      </pc:sldChg>
      <pc:sldChg chg="mod modShow">
        <pc:chgData name="LEANDERSON ANDRE" userId="41730de3-9de5-4da6-a89a-f52301d8f630" providerId="ADAL" clId="{FCE0CB96-D983-6B49-85FD-0F5625E507EC}" dt="2020-07-30T00:22:33.100" v="10" actId="729"/>
        <pc:sldMkLst>
          <pc:docMk/>
          <pc:sldMk cId="1831211801" sldId="685"/>
        </pc:sldMkLst>
      </pc:sldChg>
      <pc:sldChg chg="mod modShow">
        <pc:chgData name="LEANDERSON ANDRE" userId="41730de3-9de5-4da6-a89a-f52301d8f630" providerId="ADAL" clId="{FCE0CB96-D983-6B49-85FD-0F5625E507EC}" dt="2020-07-30T00:22:33.100" v="10" actId="729"/>
        <pc:sldMkLst>
          <pc:docMk/>
          <pc:sldMk cId="3109818181" sldId="687"/>
        </pc:sldMkLst>
      </pc:sldChg>
      <pc:sldChg chg="mod modShow">
        <pc:chgData name="LEANDERSON ANDRE" userId="41730de3-9de5-4da6-a89a-f52301d8f630" providerId="ADAL" clId="{FCE0CB96-D983-6B49-85FD-0F5625E507EC}" dt="2020-07-30T00:22:33.100" v="10" actId="729"/>
        <pc:sldMkLst>
          <pc:docMk/>
          <pc:sldMk cId="1919937872" sldId="688"/>
        </pc:sldMkLst>
      </pc:sldChg>
      <pc:sldChg chg="mod modShow">
        <pc:chgData name="LEANDERSON ANDRE" userId="41730de3-9de5-4da6-a89a-f52301d8f630" providerId="ADAL" clId="{FCE0CB96-D983-6B49-85FD-0F5625E507EC}" dt="2020-07-30T00:22:33.100" v="10" actId="729"/>
        <pc:sldMkLst>
          <pc:docMk/>
          <pc:sldMk cId="345688444" sldId="689"/>
        </pc:sldMkLst>
      </pc:sldChg>
      <pc:sldChg chg="mod modShow">
        <pc:chgData name="LEANDERSON ANDRE" userId="41730de3-9de5-4da6-a89a-f52301d8f630" providerId="ADAL" clId="{FCE0CB96-D983-6B49-85FD-0F5625E507EC}" dt="2020-07-30T00:22:33.100" v="10" actId="729"/>
        <pc:sldMkLst>
          <pc:docMk/>
          <pc:sldMk cId="1709152297" sldId="690"/>
        </pc:sldMkLst>
      </pc:sldChg>
      <pc:sldChg chg="modSp mod modShow">
        <pc:chgData name="LEANDERSON ANDRE" userId="41730de3-9de5-4da6-a89a-f52301d8f630" providerId="ADAL" clId="{FCE0CB96-D983-6B49-85FD-0F5625E507EC}" dt="2020-07-30T00:24:17.496" v="14" actId="20577"/>
        <pc:sldMkLst>
          <pc:docMk/>
          <pc:sldMk cId="871303042" sldId="691"/>
        </pc:sldMkLst>
        <pc:spChg chg="mod">
          <ac:chgData name="LEANDERSON ANDRE" userId="41730de3-9de5-4da6-a89a-f52301d8f630" providerId="ADAL" clId="{FCE0CB96-D983-6B49-85FD-0F5625E507EC}" dt="2020-07-30T00:24:17.496" v="14" actId="20577"/>
          <ac:spMkLst>
            <pc:docMk/>
            <pc:sldMk cId="871303042" sldId="691"/>
            <ac:spMk id="18" creationId="{00000000-0000-0000-0000-000000000000}"/>
          </ac:spMkLst>
        </pc:spChg>
      </pc:sldChg>
      <pc:sldChg chg="mod modShow">
        <pc:chgData name="LEANDERSON ANDRE" userId="41730de3-9de5-4da6-a89a-f52301d8f630" providerId="ADAL" clId="{FCE0CB96-D983-6B49-85FD-0F5625E507EC}" dt="2020-07-30T00:22:33.100" v="10" actId="729"/>
        <pc:sldMkLst>
          <pc:docMk/>
          <pc:sldMk cId="1772839210" sldId="692"/>
        </pc:sldMkLst>
      </pc:sldChg>
      <pc:sldChg chg="mod modShow">
        <pc:chgData name="LEANDERSON ANDRE" userId="41730de3-9de5-4da6-a89a-f52301d8f630" providerId="ADAL" clId="{FCE0CB96-D983-6B49-85FD-0F5625E507EC}" dt="2020-07-30T00:22:33.100" v="10" actId="729"/>
        <pc:sldMkLst>
          <pc:docMk/>
          <pc:sldMk cId="1923343663" sldId="693"/>
        </pc:sldMkLst>
      </pc:sldChg>
      <pc:sldChg chg="mod modShow">
        <pc:chgData name="LEANDERSON ANDRE" userId="41730de3-9de5-4da6-a89a-f52301d8f630" providerId="ADAL" clId="{FCE0CB96-D983-6B49-85FD-0F5625E507EC}" dt="2020-08-05T22:55:16.259" v="15" actId="729"/>
        <pc:sldMkLst>
          <pc:docMk/>
          <pc:sldMk cId="2164177475" sldId="694"/>
        </pc:sldMkLst>
      </pc:sldChg>
      <pc:sldChg chg="mod modShow">
        <pc:chgData name="LEANDERSON ANDRE" userId="41730de3-9de5-4da6-a89a-f52301d8f630" providerId="ADAL" clId="{FCE0CB96-D983-6B49-85FD-0F5625E507EC}" dt="2020-08-05T22:55:16.259" v="15" actId="729"/>
        <pc:sldMkLst>
          <pc:docMk/>
          <pc:sldMk cId="2736029771" sldId="696"/>
        </pc:sldMkLst>
      </pc:sldChg>
      <pc:sldChg chg="mod modShow">
        <pc:chgData name="LEANDERSON ANDRE" userId="41730de3-9de5-4da6-a89a-f52301d8f630" providerId="ADAL" clId="{FCE0CB96-D983-6B49-85FD-0F5625E507EC}" dt="2020-08-05T22:55:16.259" v="15" actId="729"/>
        <pc:sldMkLst>
          <pc:docMk/>
          <pc:sldMk cId="1123985864" sldId="697"/>
        </pc:sldMkLst>
      </pc:sldChg>
      <pc:sldChg chg="mod modShow">
        <pc:chgData name="LEANDERSON ANDRE" userId="41730de3-9de5-4da6-a89a-f52301d8f630" providerId="ADAL" clId="{FCE0CB96-D983-6B49-85FD-0F5625E507EC}" dt="2020-08-05T22:55:16.259" v="15" actId="729"/>
        <pc:sldMkLst>
          <pc:docMk/>
          <pc:sldMk cId="184006952" sldId="698"/>
        </pc:sldMkLst>
      </pc:sldChg>
      <pc:sldChg chg="mod modShow">
        <pc:chgData name="LEANDERSON ANDRE" userId="41730de3-9de5-4da6-a89a-f52301d8f630" providerId="ADAL" clId="{FCE0CB96-D983-6B49-85FD-0F5625E507EC}" dt="2020-08-05T22:55:16.259" v="15" actId="729"/>
        <pc:sldMkLst>
          <pc:docMk/>
          <pc:sldMk cId="1021667215" sldId="699"/>
        </pc:sldMkLst>
      </pc:sldChg>
      <pc:sldChg chg="modSp mod modShow">
        <pc:chgData name="LEANDERSON ANDRE" userId="41730de3-9de5-4da6-a89a-f52301d8f630" providerId="ADAL" clId="{FCE0CB96-D983-6B49-85FD-0F5625E507EC}" dt="2020-08-05T23:55:23.696" v="21" actId="20577"/>
        <pc:sldMkLst>
          <pc:docMk/>
          <pc:sldMk cId="2812004881" sldId="700"/>
        </pc:sldMkLst>
        <pc:spChg chg="mod">
          <ac:chgData name="LEANDERSON ANDRE" userId="41730de3-9de5-4da6-a89a-f52301d8f630" providerId="ADAL" clId="{FCE0CB96-D983-6B49-85FD-0F5625E507EC}" dt="2020-08-05T23:55:23.696" v="21" actId="20577"/>
          <ac:spMkLst>
            <pc:docMk/>
            <pc:sldMk cId="2812004881" sldId="700"/>
            <ac:spMk id="18" creationId="{00000000-0000-0000-0000-000000000000}"/>
          </ac:spMkLst>
        </pc:spChg>
      </pc:sldChg>
      <pc:sldChg chg="mod modShow">
        <pc:chgData name="LEANDERSON ANDRE" userId="41730de3-9de5-4da6-a89a-f52301d8f630" providerId="ADAL" clId="{FCE0CB96-D983-6B49-85FD-0F5625E507EC}" dt="2020-08-05T22:55:16.259" v="15" actId="729"/>
        <pc:sldMkLst>
          <pc:docMk/>
          <pc:sldMk cId="2728049667" sldId="701"/>
        </pc:sldMkLst>
      </pc:sldChg>
      <pc:sldChg chg="mod modShow">
        <pc:chgData name="LEANDERSON ANDRE" userId="41730de3-9de5-4da6-a89a-f52301d8f630" providerId="ADAL" clId="{FCE0CB96-D983-6B49-85FD-0F5625E507EC}" dt="2020-08-05T22:55:16.259" v="15" actId="729"/>
        <pc:sldMkLst>
          <pc:docMk/>
          <pc:sldMk cId="3270513848" sldId="702"/>
        </pc:sldMkLst>
      </pc:sldChg>
      <pc:sldChg chg="mod modShow">
        <pc:chgData name="LEANDERSON ANDRE" userId="41730de3-9de5-4da6-a89a-f52301d8f630" providerId="ADAL" clId="{FCE0CB96-D983-6B49-85FD-0F5625E507EC}" dt="2020-08-10T22:19:25.660" v="23" actId="729"/>
        <pc:sldMkLst>
          <pc:docMk/>
          <pc:sldMk cId="2015480634" sldId="704"/>
        </pc:sldMkLst>
      </pc:sldChg>
      <pc:sldChg chg="mod modShow">
        <pc:chgData name="LEANDERSON ANDRE" userId="41730de3-9de5-4da6-a89a-f52301d8f630" providerId="ADAL" clId="{FCE0CB96-D983-6B49-85FD-0F5625E507EC}" dt="2020-08-10T22:19:25.660" v="23" actId="729"/>
        <pc:sldMkLst>
          <pc:docMk/>
          <pc:sldMk cId="2799495631" sldId="705"/>
        </pc:sldMkLst>
      </pc:sldChg>
      <pc:sldChg chg="mod modShow">
        <pc:chgData name="LEANDERSON ANDRE" userId="41730de3-9de5-4da6-a89a-f52301d8f630" providerId="ADAL" clId="{FCE0CB96-D983-6B49-85FD-0F5625E507EC}" dt="2020-08-10T22:19:25.660" v="23" actId="729"/>
        <pc:sldMkLst>
          <pc:docMk/>
          <pc:sldMk cId="2957380227" sldId="706"/>
        </pc:sldMkLst>
      </pc:sldChg>
      <pc:sldChg chg="mod modShow">
        <pc:chgData name="LEANDERSON ANDRE" userId="41730de3-9de5-4da6-a89a-f52301d8f630" providerId="ADAL" clId="{FCE0CB96-D983-6B49-85FD-0F5625E507EC}" dt="2020-08-10T22:19:25.660" v="23" actId="729"/>
        <pc:sldMkLst>
          <pc:docMk/>
          <pc:sldMk cId="3118861535" sldId="707"/>
        </pc:sldMkLst>
      </pc:sldChg>
      <pc:sldChg chg="mod modShow">
        <pc:chgData name="LEANDERSON ANDRE" userId="41730de3-9de5-4da6-a89a-f52301d8f630" providerId="ADAL" clId="{FCE0CB96-D983-6B49-85FD-0F5625E507EC}" dt="2020-08-10T22:19:25.660" v="23" actId="729"/>
        <pc:sldMkLst>
          <pc:docMk/>
          <pc:sldMk cId="1822818052" sldId="708"/>
        </pc:sldMkLst>
      </pc:sldChg>
      <pc:sldChg chg="mod modShow">
        <pc:chgData name="LEANDERSON ANDRE" userId="41730de3-9de5-4da6-a89a-f52301d8f630" providerId="ADAL" clId="{FCE0CB96-D983-6B49-85FD-0F5625E507EC}" dt="2020-08-10T22:19:25.660" v="23" actId="729"/>
        <pc:sldMkLst>
          <pc:docMk/>
          <pc:sldMk cId="1371659528" sldId="709"/>
        </pc:sldMkLst>
      </pc:sldChg>
      <pc:sldChg chg="mod modShow">
        <pc:chgData name="LEANDERSON ANDRE" userId="41730de3-9de5-4da6-a89a-f52301d8f630" providerId="ADAL" clId="{FCE0CB96-D983-6B49-85FD-0F5625E507EC}" dt="2020-08-10T22:19:25.660" v="23" actId="729"/>
        <pc:sldMkLst>
          <pc:docMk/>
          <pc:sldMk cId="1088682928" sldId="710"/>
        </pc:sldMkLst>
      </pc:sldChg>
      <pc:sldChg chg="mod modShow">
        <pc:chgData name="LEANDERSON ANDRE" userId="41730de3-9de5-4da6-a89a-f52301d8f630" providerId="ADAL" clId="{FCE0CB96-D983-6B49-85FD-0F5625E507EC}" dt="2020-08-10T22:19:25.660" v="23" actId="729"/>
        <pc:sldMkLst>
          <pc:docMk/>
          <pc:sldMk cId="523161149" sldId="711"/>
        </pc:sldMkLst>
      </pc:sldChg>
      <pc:sldChg chg="mod modShow">
        <pc:chgData name="LEANDERSON ANDRE" userId="41730de3-9de5-4da6-a89a-f52301d8f630" providerId="ADAL" clId="{FCE0CB96-D983-6B49-85FD-0F5625E507EC}" dt="2020-08-10T22:19:25.660" v="23" actId="729"/>
        <pc:sldMkLst>
          <pc:docMk/>
          <pc:sldMk cId="108792285" sldId="712"/>
        </pc:sldMkLst>
      </pc:sldChg>
      <pc:sldChg chg="mod modShow">
        <pc:chgData name="LEANDERSON ANDRE" userId="41730de3-9de5-4da6-a89a-f52301d8f630" providerId="ADAL" clId="{FCE0CB96-D983-6B49-85FD-0F5625E507EC}" dt="2020-08-10T22:19:25.660" v="23" actId="729"/>
        <pc:sldMkLst>
          <pc:docMk/>
          <pc:sldMk cId="1289989022" sldId="713"/>
        </pc:sldMkLst>
      </pc:sldChg>
      <pc:sldChg chg="mod modShow">
        <pc:chgData name="LEANDERSON ANDRE" userId="41730de3-9de5-4da6-a89a-f52301d8f630" providerId="ADAL" clId="{FCE0CB96-D983-6B49-85FD-0F5625E507EC}" dt="2020-08-10T22:19:25.660" v="23" actId="729"/>
        <pc:sldMkLst>
          <pc:docMk/>
          <pc:sldMk cId="2552939205" sldId="714"/>
        </pc:sldMkLst>
      </pc:sldChg>
      <pc:sldChg chg="mod modShow">
        <pc:chgData name="LEANDERSON ANDRE" userId="41730de3-9de5-4da6-a89a-f52301d8f630" providerId="ADAL" clId="{FCE0CB96-D983-6B49-85FD-0F5625E507EC}" dt="2020-08-10T22:19:25.660" v="23" actId="729"/>
        <pc:sldMkLst>
          <pc:docMk/>
          <pc:sldMk cId="4148921541" sldId="715"/>
        </pc:sldMkLst>
      </pc:sldChg>
      <pc:sldChg chg="modSp mod modShow">
        <pc:chgData name="LEANDERSON ANDRE" userId="41730de3-9de5-4da6-a89a-f52301d8f630" providerId="ADAL" clId="{FCE0CB96-D983-6B49-85FD-0F5625E507EC}" dt="2020-08-19T23:48:27.019" v="28" actId="20577"/>
        <pc:sldMkLst>
          <pc:docMk/>
          <pc:sldMk cId="407595192" sldId="716"/>
        </pc:sldMkLst>
        <pc:spChg chg="mod">
          <ac:chgData name="LEANDERSON ANDRE" userId="41730de3-9de5-4da6-a89a-f52301d8f630" providerId="ADAL" clId="{FCE0CB96-D983-6B49-85FD-0F5625E507EC}" dt="2020-08-19T23:48:27.019" v="28" actId="20577"/>
          <ac:spMkLst>
            <pc:docMk/>
            <pc:sldMk cId="407595192" sldId="716"/>
            <ac:spMk id="18" creationId="{00000000-0000-0000-0000-000000000000}"/>
          </ac:spMkLst>
        </pc:spChg>
      </pc:sldChg>
      <pc:sldChg chg="mod modShow">
        <pc:chgData name="LEANDERSON ANDRE" userId="41730de3-9de5-4da6-a89a-f52301d8f630" providerId="ADAL" clId="{FCE0CB96-D983-6B49-85FD-0F5625E507EC}" dt="2020-08-10T22:19:25.660" v="23" actId="729"/>
        <pc:sldMkLst>
          <pc:docMk/>
          <pc:sldMk cId="2534964273" sldId="717"/>
        </pc:sldMkLst>
      </pc:sldChg>
      <pc:sldChg chg="mod modShow">
        <pc:chgData name="LEANDERSON ANDRE" userId="41730de3-9de5-4da6-a89a-f52301d8f630" providerId="ADAL" clId="{FCE0CB96-D983-6B49-85FD-0F5625E507EC}" dt="2020-08-10T22:19:25.660" v="23" actId="729"/>
        <pc:sldMkLst>
          <pc:docMk/>
          <pc:sldMk cId="395610433" sldId="7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035" marR="0" lvl="1" indent="-1233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068" marR="0" lvl="2" indent="-119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103" marR="0" lvl="3" indent="-1160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137" marR="0" lvl="4" indent="-1123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0172" marR="0" lvl="5" indent="-1087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4207" marR="0" lvl="6" indent="-1050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8240" marR="0" lvl="7" indent="-1014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2275" marR="0" lvl="8" indent="-977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87007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906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1584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2870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2467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707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1000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5268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0534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1155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931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53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35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916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78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191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6135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3696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3954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9060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49456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7540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4654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7439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09879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744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4851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69428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4083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86913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49802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14023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527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974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827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3841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8981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240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8057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64595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6729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3394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1438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9094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699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34087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92883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7713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7358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68547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54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89051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5966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98696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42153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93915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0198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18417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68724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8500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82363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76315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573192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57639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86615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92767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32244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69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237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54572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26676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71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46888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6289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73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401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9613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825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ndersonandre/univille-estrutura-de-dados-2020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ndersonandre/univille-estrutura-de-dados-2020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ndersonandre/univille-estrutura-de-dados-2020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ndersonandre/univille-estrutura-de-dados-2020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2743200" y="5052060"/>
            <a:ext cx="13693140" cy="71780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lnSpc>
                <a:spcPct val="120000"/>
              </a:lnSpc>
              <a:buSzPct val="25000"/>
            </a:pPr>
            <a:r>
              <a:rPr lang="pt-BR" sz="4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Tipo abstrato de dados - Árvores</a:t>
            </a:r>
            <a:endParaRPr lang="de-DE" sz="4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2743200" y="690351"/>
            <a:ext cx="148666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Bacharel em Engenharia de Software / Sistemas de Informação </a:t>
            </a:r>
            <a:b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</a:b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Estruturas de Dados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2780655" y="12241181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Professor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Msc</a:t>
            </a: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.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Leanderson</a:t>
            </a: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 André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6581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Árvore: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Uma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árvore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é uma estrutura de dados que armazena elementos de maneira hierárquica. Cada elemento da árvore tem um elemento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pai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(com exceção do elemento no topo) e zero ou mais elementos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filhos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. Normalmente o elemento no topo é chamado de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raiz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da árvore.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092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2260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Árvore: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2472D7-0E43-CE46-A796-FD00B66E51B1}"/>
              </a:ext>
            </a:extLst>
          </p:cNvPr>
          <p:cNvSpPr/>
          <p:nvPr/>
        </p:nvSpPr>
        <p:spPr>
          <a:xfrm>
            <a:off x="10024110" y="3952682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CFE524-3D08-A24E-A333-A4986FFFC777}"/>
              </a:ext>
            </a:extLst>
          </p:cNvPr>
          <p:cNvSpPr/>
          <p:nvPr/>
        </p:nvSpPr>
        <p:spPr>
          <a:xfrm>
            <a:off x="7149547" y="7284414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45EFD9-158A-FF43-B627-6B4D50001850}"/>
              </a:ext>
            </a:extLst>
          </p:cNvPr>
          <p:cNvSpPr/>
          <p:nvPr/>
        </p:nvSpPr>
        <p:spPr>
          <a:xfrm>
            <a:off x="10024110" y="7284414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46F584-BDA5-E148-93E1-1299CC8937A4}"/>
              </a:ext>
            </a:extLst>
          </p:cNvPr>
          <p:cNvSpPr/>
          <p:nvPr/>
        </p:nvSpPr>
        <p:spPr>
          <a:xfrm>
            <a:off x="12664875" y="7284414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A56319-E4C4-F849-ACD3-BF725378C51B}"/>
              </a:ext>
            </a:extLst>
          </p:cNvPr>
          <p:cNvSpPr/>
          <p:nvPr/>
        </p:nvSpPr>
        <p:spPr>
          <a:xfrm>
            <a:off x="5241234" y="10046896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800F73-522C-8A40-A83B-8D085C1B671C}"/>
              </a:ext>
            </a:extLst>
          </p:cNvPr>
          <p:cNvSpPr/>
          <p:nvPr/>
        </p:nvSpPr>
        <p:spPr>
          <a:xfrm>
            <a:off x="10024110" y="10046896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916C22-F138-D945-A65C-823D57C852F5}"/>
              </a:ext>
            </a:extLst>
          </p:cNvPr>
          <p:cNvSpPr/>
          <p:nvPr/>
        </p:nvSpPr>
        <p:spPr>
          <a:xfrm>
            <a:off x="13259179" y="10046896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815295F-0BCF-8A4B-A624-7A679657C5FA}"/>
              </a:ext>
            </a:extLst>
          </p:cNvPr>
          <p:cNvSpPr/>
          <p:nvPr/>
        </p:nvSpPr>
        <p:spPr>
          <a:xfrm>
            <a:off x="16135712" y="10046896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AB4658-4EA9-B340-BB2D-0E49A44911DB}"/>
              </a:ext>
            </a:extLst>
          </p:cNvPr>
          <p:cNvCxnSpPr>
            <a:cxnSpLocks/>
          </p:cNvCxnSpPr>
          <p:nvPr/>
        </p:nvCxnSpPr>
        <p:spPr>
          <a:xfrm>
            <a:off x="10744110" y="5208104"/>
            <a:ext cx="0" cy="207631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34E3EC-0146-EF4D-8271-E8096D376CC1}"/>
              </a:ext>
            </a:extLst>
          </p:cNvPr>
          <p:cNvCxnSpPr>
            <a:cxnSpLocks/>
          </p:cNvCxnSpPr>
          <p:nvPr/>
        </p:nvCxnSpPr>
        <p:spPr>
          <a:xfrm flipH="1">
            <a:off x="8015160" y="5477829"/>
            <a:ext cx="2535851" cy="180658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0B6159-DA55-2644-8382-0A940F9A5BA0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10744110" y="5392682"/>
            <a:ext cx="2640765" cy="189173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5D1ADA-BF19-A84E-972A-F3C5A5807D1D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 flipH="1">
            <a:off x="5961234" y="8513531"/>
            <a:ext cx="1399196" cy="15333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165720-96F6-3943-86B9-68415E84EC73}"/>
              </a:ext>
            </a:extLst>
          </p:cNvPr>
          <p:cNvCxnSpPr>
            <a:cxnSpLocks/>
          </p:cNvCxnSpPr>
          <p:nvPr/>
        </p:nvCxnSpPr>
        <p:spPr>
          <a:xfrm>
            <a:off x="10741900" y="8724414"/>
            <a:ext cx="4420" cy="148148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99D7A0-4470-1546-AFE1-0D5A45D7023E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>
          <a:xfrm>
            <a:off x="13384875" y="8724414"/>
            <a:ext cx="594304" cy="132248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8E5444-FE91-B041-A3FE-F004AFB0C9E1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3384875" y="8724414"/>
            <a:ext cx="3355003" cy="132248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Line Callout 1 46">
            <a:extLst>
              <a:ext uri="{FF2B5EF4-FFF2-40B4-BE49-F238E27FC236}">
                <a16:creationId xmlns:a16="http://schemas.microsoft.com/office/drawing/2014/main" id="{0A4FBEF1-2441-7C47-BF29-9DFC27E51903}"/>
              </a:ext>
            </a:extLst>
          </p:cNvPr>
          <p:cNvSpPr/>
          <p:nvPr/>
        </p:nvSpPr>
        <p:spPr>
          <a:xfrm>
            <a:off x="13176074" y="3214873"/>
            <a:ext cx="2640765" cy="904097"/>
          </a:xfrm>
          <a:prstGeom prst="borderCallout1">
            <a:avLst>
              <a:gd name="adj1" fmla="val 18750"/>
              <a:gd name="adj2" fmla="val -8333"/>
              <a:gd name="adj3" fmla="val 94911"/>
              <a:gd name="adj4" fmla="val -57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raiz</a:t>
            </a:r>
            <a:endParaRPr lang="en-US" sz="4000" dirty="0"/>
          </a:p>
        </p:txBody>
      </p:sp>
      <p:sp>
        <p:nvSpPr>
          <p:cNvPr id="48" name="Line Callout 1 47">
            <a:extLst>
              <a:ext uri="{FF2B5EF4-FFF2-40B4-BE49-F238E27FC236}">
                <a16:creationId xmlns:a16="http://schemas.microsoft.com/office/drawing/2014/main" id="{E3FEF3D4-21AE-E749-9290-B27FDFFCC3F0}"/>
              </a:ext>
            </a:extLst>
          </p:cNvPr>
          <p:cNvSpPr/>
          <p:nvPr/>
        </p:nvSpPr>
        <p:spPr>
          <a:xfrm>
            <a:off x="16135712" y="6150382"/>
            <a:ext cx="4149449" cy="1134032"/>
          </a:xfrm>
          <a:prstGeom prst="borderCallout1">
            <a:avLst>
              <a:gd name="adj1" fmla="val 18750"/>
              <a:gd name="adj2" fmla="val -8333"/>
              <a:gd name="adj3" fmla="val 95038"/>
              <a:gd name="adj4" fmla="val -4988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Filhos</a:t>
            </a:r>
            <a:r>
              <a:rPr lang="en-US" sz="4000" dirty="0"/>
              <a:t> </a:t>
            </a:r>
          </a:p>
        </p:txBody>
      </p:sp>
      <p:sp>
        <p:nvSpPr>
          <p:cNvPr id="49" name="Line Callout 1 48">
            <a:extLst>
              <a:ext uri="{FF2B5EF4-FFF2-40B4-BE49-F238E27FC236}">
                <a16:creationId xmlns:a16="http://schemas.microsoft.com/office/drawing/2014/main" id="{8600E486-EDF4-D346-B03C-D6944E78192D}"/>
              </a:ext>
            </a:extLst>
          </p:cNvPr>
          <p:cNvSpPr/>
          <p:nvPr/>
        </p:nvSpPr>
        <p:spPr>
          <a:xfrm flipH="1">
            <a:off x="2061390" y="5814105"/>
            <a:ext cx="2322878" cy="1134032"/>
          </a:xfrm>
          <a:prstGeom prst="borderCallout1">
            <a:avLst>
              <a:gd name="adj1" fmla="val 18750"/>
              <a:gd name="adj2" fmla="val -8333"/>
              <a:gd name="adj3" fmla="val 146350"/>
              <a:gd name="adj4" fmla="val -11113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Pai </a:t>
            </a:r>
          </a:p>
        </p:txBody>
      </p:sp>
    </p:spTree>
    <p:extLst>
      <p:ext uri="{BB962C8B-B14F-4D97-AF65-F5344CB8AC3E}">
        <p14:creationId xmlns:p14="http://schemas.microsoft.com/office/powerpoint/2010/main" val="244854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8742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Definição formal de árvore: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Formalmente, define-se uma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árvore </a:t>
            </a:r>
            <a:r>
              <a:rPr lang="pt-BR" sz="5400" b="1" i="1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como um conjunto de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nodos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que armazenam elementos em relacionamentos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pai-filho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com as seguinte propriedades: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Se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não é vazia, ela tem um nodo especial chamado de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raiz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de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que não tem pai.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Cada nodo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v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de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diferente da raiz tem um único nodo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pai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,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w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; todo nodo com pai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w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é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filho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de 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w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360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550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Outros relacionamentos entre nodos: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Dois nodos que são filhos do mesmo pai são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irmãos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. Um nodo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v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é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externo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se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v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não tem filhos. Um nodo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v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é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interno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se tem um ou mais filhos. Nodos externos também são conhecidos como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folhas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15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2260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Outros relacionamentos entre nodos:</a:t>
            </a:r>
            <a:endParaRPr lang="pt-BR" sz="60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2472D7-0E43-CE46-A796-FD00B66E51B1}"/>
              </a:ext>
            </a:extLst>
          </p:cNvPr>
          <p:cNvSpPr/>
          <p:nvPr/>
        </p:nvSpPr>
        <p:spPr>
          <a:xfrm>
            <a:off x="10658835" y="4801184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CFE524-3D08-A24E-A333-A4986FFFC777}"/>
              </a:ext>
            </a:extLst>
          </p:cNvPr>
          <p:cNvSpPr/>
          <p:nvPr/>
        </p:nvSpPr>
        <p:spPr>
          <a:xfrm>
            <a:off x="7784272" y="8132916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45EFD9-158A-FF43-B627-6B4D50001850}"/>
              </a:ext>
            </a:extLst>
          </p:cNvPr>
          <p:cNvSpPr/>
          <p:nvPr/>
        </p:nvSpPr>
        <p:spPr>
          <a:xfrm>
            <a:off x="10658835" y="8132916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46F584-BDA5-E148-93E1-1299CC8937A4}"/>
              </a:ext>
            </a:extLst>
          </p:cNvPr>
          <p:cNvSpPr/>
          <p:nvPr/>
        </p:nvSpPr>
        <p:spPr>
          <a:xfrm>
            <a:off x="13299600" y="8132916"/>
            <a:ext cx="1440000" cy="144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A56319-E4C4-F849-ACD3-BF725378C51B}"/>
              </a:ext>
            </a:extLst>
          </p:cNvPr>
          <p:cNvSpPr/>
          <p:nvPr/>
        </p:nvSpPr>
        <p:spPr>
          <a:xfrm>
            <a:off x="5875959" y="10895398"/>
            <a:ext cx="1440000" cy="14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800F73-522C-8A40-A83B-8D085C1B671C}"/>
              </a:ext>
            </a:extLst>
          </p:cNvPr>
          <p:cNvSpPr/>
          <p:nvPr/>
        </p:nvSpPr>
        <p:spPr>
          <a:xfrm>
            <a:off x="10658835" y="10895398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916C22-F138-D945-A65C-823D57C852F5}"/>
              </a:ext>
            </a:extLst>
          </p:cNvPr>
          <p:cNvSpPr/>
          <p:nvPr/>
        </p:nvSpPr>
        <p:spPr>
          <a:xfrm>
            <a:off x="13893904" y="10895398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815295F-0BCF-8A4B-A624-7A679657C5FA}"/>
              </a:ext>
            </a:extLst>
          </p:cNvPr>
          <p:cNvSpPr/>
          <p:nvPr/>
        </p:nvSpPr>
        <p:spPr>
          <a:xfrm>
            <a:off x="16770437" y="10895398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AB4658-4EA9-B340-BB2D-0E49A44911DB}"/>
              </a:ext>
            </a:extLst>
          </p:cNvPr>
          <p:cNvCxnSpPr>
            <a:cxnSpLocks/>
          </p:cNvCxnSpPr>
          <p:nvPr/>
        </p:nvCxnSpPr>
        <p:spPr>
          <a:xfrm>
            <a:off x="11378835" y="6056606"/>
            <a:ext cx="0" cy="207631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34E3EC-0146-EF4D-8271-E8096D376CC1}"/>
              </a:ext>
            </a:extLst>
          </p:cNvPr>
          <p:cNvCxnSpPr>
            <a:cxnSpLocks/>
          </p:cNvCxnSpPr>
          <p:nvPr/>
        </p:nvCxnSpPr>
        <p:spPr>
          <a:xfrm flipH="1">
            <a:off x="8649885" y="6326331"/>
            <a:ext cx="2535851" cy="180658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0B6159-DA55-2644-8382-0A940F9A5BA0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11378835" y="6241184"/>
            <a:ext cx="2640765" cy="189173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5D1ADA-BF19-A84E-972A-F3C5A5807D1D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 flipH="1">
            <a:off x="6595959" y="9362033"/>
            <a:ext cx="1399196" cy="15333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165720-96F6-3943-86B9-68415E84EC73}"/>
              </a:ext>
            </a:extLst>
          </p:cNvPr>
          <p:cNvCxnSpPr>
            <a:cxnSpLocks/>
          </p:cNvCxnSpPr>
          <p:nvPr/>
        </p:nvCxnSpPr>
        <p:spPr>
          <a:xfrm>
            <a:off x="11376625" y="9572916"/>
            <a:ext cx="4420" cy="148148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99D7A0-4470-1546-AFE1-0D5A45D7023E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>
          <a:xfrm>
            <a:off x="14019600" y="9572916"/>
            <a:ext cx="594304" cy="132248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8E5444-FE91-B041-A3FE-F004AFB0C9E1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4019600" y="9572916"/>
            <a:ext cx="3355003" cy="132248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Line Callout 1 46">
            <a:extLst>
              <a:ext uri="{FF2B5EF4-FFF2-40B4-BE49-F238E27FC236}">
                <a16:creationId xmlns:a16="http://schemas.microsoft.com/office/drawing/2014/main" id="{0A4FBEF1-2441-7C47-BF29-9DFC27E51903}"/>
              </a:ext>
            </a:extLst>
          </p:cNvPr>
          <p:cNvSpPr/>
          <p:nvPr/>
        </p:nvSpPr>
        <p:spPr>
          <a:xfrm flipH="1">
            <a:off x="2244453" y="5618830"/>
            <a:ext cx="2220184" cy="988752"/>
          </a:xfrm>
          <a:prstGeom prst="borderCallout1">
            <a:avLst>
              <a:gd name="adj1" fmla="val 18750"/>
              <a:gd name="adj2" fmla="val -8333"/>
              <a:gd name="adj3" fmla="val 204206"/>
              <a:gd name="adj4" fmla="val -1421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irmãos</a:t>
            </a:r>
            <a:endParaRPr lang="en-US" sz="4000" dirty="0"/>
          </a:p>
        </p:txBody>
      </p:sp>
      <p:sp>
        <p:nvSpPr>
          <p:cNvPr id="48" name="Line Callout 1 47">
            <a:extLst>
              <a:ext uri="{FF2B5EF4-FFF2-40B4-BE49-F238E27FC236}">
                <a16:creationId xmlns:a16="http://schemas.microsoft.com/office/drawing/2014/main" id="{E3FEF3D4-21AE-E749-9290-B27FDFFCC3F0}"/>
              </a:ext>
            </a:extLst>
          </p:cNvPr>
          <p:cNvSpPr/>
          <p:nvPr/>
        </p:nvSpPr>
        <p:spPr>
          <a:xfrm>
            <a:off x="17921797" y="7617944"/>
            <a:ext cx="4149449" cy="1134032"/>
          </a:xfrm>
          <a:prstGeom prst="borderCallout1">
            <a:avLst>
              <a:gd name="adj1" fmla="val 18750"/>
              <a:gd name="adj2" fmla="val -8333"/>
              <a:gd name="adj3" fmla="val 62052"/>
              <a:gd name="adj4" fmla="val -599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interno</a:t>
            </a:r>
            <a:r>
              <a:rPr lang="en-US" sz="4000" dirty="0"/>
              <a:t> </a:t>
            </a:r>
          </a:p>
        </p:txBody>
      </p:sp>
      <p:sp>
        <p:nvSpPr>
          <p:cNvPr id="49" name="Line Callout 1 48">
            <a:extLst>
              <a:ext uri="{FF2B5EF4-FFF2-40B4-BE49-F238E27FC236}">
                <a16:creationId xmlns:a16="http://schemas.microsoft.com/office/drawing/2014/main" id="{8600E486-EDF4-D346-B03C-D6944E78192D}"/>
              </a:ext>
            </a:extLst>
          </p:cNvPr>
          <p:cNvSpPr/>
          <p:nvPr/>
        </p:nvSpPr>
        <p:spPr>
          <a:xfrm flipH="1">
            <a:off x="899950" y="8669119"/>
            <a:ext cx="3057454" cy="1533364"/>
          </a:xfrm>
          <a:prstGeom prst="borderCallout1">
            <a:avLst>
              <a:gd name="adj1" fmla="val 18750"/>
              <a:gd name="adj2" fmla="val -8333"/>
              <a:gd name="adj3" fmla="val 137074"/>
              <a:gd name="adj4" fmla="val -551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Externo</a:t>
            </a:r>
            <a:endParaRPr lang="en-US" sz="4000" dirty="0"/>
          </a:p>
          <a:p>
            <a:pPr algn="ctr"/>
            <a:r>
              <a:rPr lang="en-US" sz="4000" dirty="0" err="1"/>
              <a:t>folha</a:t>
            </a:r>
            <a:r>
              <a:rPr lang="en-US" sz="4000" dirty="0"/>
              <a:t> 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22E9C888-A0EF-AC4C-B1E9-D136B9F47BDD}"/>
              </a:ext>
            </a:extLst>
          </p:cNvPr>
          <p:cNvSpPr/>
          <p:nvPr/>
        </p:nvSpPr>
        <p:spPr>
          <a:xfrm>
            <a:off x="6948358" y="7617944"/>
            <a:ext cx="9018281" cy="2262179"/>
          </a:xfrm>
          <a:prstGeom prst="frame">
            <a:avLst>
              <a:gd name="adj1" fmla="val 698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3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550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Outros relacionamentos entre nodos: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Um nodo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é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ancestral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de um nodo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v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, se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=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v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, ou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é ancestral do pai de 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v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.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Da mesma forma, diz-se que um nodo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v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é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descendente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de um nodo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se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é ancestral de 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v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165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2260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Outros relacionamentos entre nodos:</a:t>
            </a:r>
            <a:endParaRPr lang="pt-BR" sz="60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2472D7-0E43-CE46-A796-FD00B66E51B1}"/>
              </a:ext>
            </a:extLst>
          </p:cNvPr>
          <p:cNvSpPr/>
          <p:nvPr/>
        </p:nvSpPr>
        <p:spPr>
          <a:xfrm>
            <a:off x="10658835" y="4801184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CFE524-3D08-A24E-A333-A4986FFFC777}"/>
              </a:ext>
            </a:extLst>
          </p:cNvPr>
          <p:cNvSpPr/>
          <p:nvPr/>
        </p:nvSpPr>
        <p:spPr>
          <a:xfrm>
            <a:off x="7784272" y="8132916"/>
            <a:ext cx="1440000" cy="144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45EFD9-158A-FF43-B627-6B4D50001850}"/>
              </a:ext>
            </a:extLst>
          </p:cNvPr>
          <p:cNvSpPr/>
          <p:nvPr/>
        </p:nvSpPr>
        <p:spPr>
          <a:xfrm>
            <a:off x="10658835" y="8132916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46F584-BDA5-E148-93E1-1299CC8937A4}"/>
              </a:ext>
            </a:extLst>
          </p:cNvPr>
          <p:cNvSpPr/>
          <p:nvPr/>
        </p:nvSpPr>
        <p:spPr>
          <a:xfrm>
            <a:off x="13299600" y="8132916"/>
            <a:ext cx="1440000" cy="144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A56319-E4C4-F849-ACD3-BF725378C51B}"/>
              </a:ext>
            </a:extLst>
          </p:cNvPr>
          <p:cNvSpPr/>
          <p:nvPr/>
        </p:nvSpPr>
        <p:spPr>
          <a:xfrm>
            <a:off x="5875959" y="10895398"/>
            <a:ext cx="1440000" cy="14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800F73-522C-8A40-A83B-8D085C1B671C}"/>
              </a:ext>
            </a:extLst>
          </p:cNvPr>
          <p:cNvSpPr/>
          <p:nvPr/>
        </p:nvSpPr>
        <p:spPr>
          <a:xfrm>
            <a:off x="10658835" y="10895398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916C22-F138-D945-A65C-823D57C852F5}"/>
              </a:ext>
            </a:extLst>
          </p:cNvPr>
          <p:cNvSpPr/>
          <p:nvPr/>
        </p:nvSpPr>
        <p:spPr>
          <a:xfrm>
            <a:off x="13893904" y="10895398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815295F-0BCF-8A4B-A624-7A679657C5FA}"/>
              </a:ext>
            </a:extLst>
          </p:cNvPr>
          <p:cNvSpPr/>
          <p:nvPr/>
        </p:nvSpPr>
        <p:spPr>
          <a:xfrm>
            <a:off x="16770437" y="10895398"/>
            <a:ext cx="1440000" cy="14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AB4658-4EA9-B340-BB2D-0E49A44911DB}"/>
              </a:ext>
            </a:extLst>
          </p:cNvPr>
          <p:cNvCxnSpPr>
            <a:cxnSpLocks/>
          </p:cNvCxnSpPr>
          <p:nvPr/>
        </p:nvCxnSpPr>
        <p:spPr>
          <a:xfrm>
            <a:off x="11378835" y="6056606"/>
            <a:ext cx="0" cy="207631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34E3EC-0146-EF4D-8271-E8096D376CC1}"/>
              </a:ext>
            </a:extLst>
          </p:cNvPr>
          <p:cNvCxnSpPr>
            <a:cxnSpLocks/>
          </p:cNvCxnSpPr>
          <p:nvPr/>
        </p:nvCxnSpPr>
        <p:spPr>
          <a:xfrm flipH="1">
            <a:off x="8649885" y="6326331"/>
            <a:ext cx="2535851" cy="180658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0B6159-DA55-2644-8382-0A940F9A5BA0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11378835" y="6241184"/>
            <a:ext cx="2640765" cy="189173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5D1ADA-BF19-A84E-972A-F3C5A5807D1D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 flipH="1">
            <a:off x="6595959" y="9362033"/>
            <a:ext cx="1399196" cy="15333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165720-96F6-3943-86B9-68415E84EC73}"/>
              </a:ext>
            </a:extLst>
          </p:cNvPr>
          <p:cNvCxnSpPr>
            <a:cxnSpLocks/>
          </p:cNvCxnSpPr>
          <p:nvPr/>
        </p:nvCxnSpPr>
        <p:spPr>
          <a:xfrm>
            <a:off x="11376625" y="9572916"/>
            <a:ext cx="4420" cy="148148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99D7A0-4470-1546-AFE1-0D5A45D7023E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>
          <a:xfrm>
            <a:off x="14019600" y="9572916"/>
            <a:ext cx="594304" cy="132248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8E5444-FE91-B041-A3FE-F004AFB0C9E1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4019600" y="9572916"/>
            <a:ext cx="3355003" cy="132248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Line Callout 1 47">
            <a:extLst>
              <a:ext uri="{FF2B5EF4-FFF2-40B4-BE49-F238E27FC236}">
                <a16:creationId xmlns:a16="http://schemas.microsoft.com/office/drawing/2014/main" id="{E3FEF3D4-21AE-E749-9290-B27FDFFCC3F0}"/>
              </a:ext>
            </a:extLst>
          </p:cNvPr>
          <p:cNvSpPr/>
          <p:nvPr/>
        </p:nvSpPr>
        <p:spPr>
          <a:xfrm>
            <a:off x="17921797" y="6858000"/>
            <a:ext cx="4149449" cy="1893976"/>
          </a:xfrm>
          <a:prstGeom prst="borderCallout1">
            <a:avLst>
              <a:gd name="adj1" fmla="val 18750"/>
              <a:gd name="adj2" fmla="val -8333"/>
              <a:gd name="adj3" fmla="val 62052"/>
              <a:gd name="adj4" fmla="val -599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Ancestral do </a:t>
            </a:r>
            <a:r>
              <a:rPr lang="en-US" sz="4000" dirty="0" err="1"/>
              <a:t>nodo</a:t>
            </a:r>
            <a:r>
              <a:rPr lang="en-US" sz="4000" dirty="0"/>
              <a:t> </a:t>
            </a:r>
            <a:r>
              <a:rPr lang="en-US" sz="4000" dirty="0" err="1"/>
              <a:t>amarelo</a:t>
            </a:r>
            <a:r>
              <a:rPr lang="en-US" sz="4000" dirty="0"/>
              <a:t> </a:t>
            </a:r>
          </a:p>
        </p:txBody>
      </p:sp>
      <p:sp>
        <p:nvSpPr>
          <p:cNvPr id="49" name="Line Callout 1 48">
            <a:extLst>
              <a:ext uri="{FF2B5EF4-FFF2-40B4-BE49-F238E27FC236}">
                <a16:creationId xmlns:a16="http://schemas.microsoft.com/office/drawing/2014/main" id="{8600E486-EDF4-D346-B03C-D6944E78192D}"/>
              </a:ext>
            </a:extLst>
          </p:cNvPr>
          <p:cNvSpPr/>
          <p:nvPr/>
        </p:nvSpPr>
        <p:spPr>
          <a:xfrm flipH="1">
            <a:off x="899950" y="8669118"/>
            <a:ext cx="3539476" cy="2260491"/>
          </a:xfrm>
          <a:prstGeom prst="borderCallout1">
            <a:avLst>
              <a:gd name="adj1" fmla="val 18750"/>
              <a:gd name="adj2" fmla="val -8333"/>
              <a:gd name="adj3" fmla="val 87429"/>
              <a:gd name="adj4" fmla="val -4102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Descedente</a:t>
            </a:r>
            <a:r>
              <a:rPr lang="en-US" sz="4000" dirty="0"/>
              <a:t> do </a:t>
            </a:r>
            <a:r>
              <a:rPr lang="en-US" sz="4000" dirty="0" err="1"/>
              <a:t>nodo</a:t>
            </a:r>
            <a:r>
              <a:rPr lang="en-US" sz="4000" dirty="0"/>
              <a:t> </a:t>
            </a:r>
            <a:r>
              <a:rPr lang="en-US" sz="4000" dirty="0" err="1"/>
              <a:t>vermelho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16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3340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Outros relacionamentos entre nodos: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 </a:t>
            </a:r>
            <a:r>
              <a:rPr lang="pt-BR" sz="5400" b="1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subárvore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de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enraizada no nodo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v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é a árvore que consiste em todos os descendentes de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v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em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(</a:t>
            </a: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incluindoo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próprio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v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).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391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2260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Outros relacionamentos entre nodos:</a:t>
            </a:r>
            <a:endParaRPr lang="pt-BR" sz="60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2472D7-0E43-CE46-A796-FD00B66E51B1}"/>
              </a:ext>
            </a:extLst>
          </p:cNvPr>
          <p:cNvSpPr/>
          <p:nvPr/>
        </p:nvSpPr>
        <p:spPr>
          <a:xfrm>
            <a:off x="10658835" y="4801184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CFE524-3D08-A24E-A333-A4986FFFC777}"/>
              </a:ext>
            </a:extLst>
          </p:cNvPr>
          <p:cNvSpPr/>
          <p:nvPr/>
        </p:nvSpPr>
        <p:spPr>
          <a:xfrm>
            <a:off x="7784272" y="8132916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45EFD9-158A-FF43-B627-6B4D50001850}"/>
              </a:ext>
            </a:extLst>
          </p:cNvPr>
          <p:cNvSpPr/>
          <p:nvPr/>
        </p:nvSpPr>
        <p:spPr>
          <a:xfrm>
            <a:off x="10658835" y="8132916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46F584-BDA5-E148-93E1-1299CC8937A4}"/>
              </a:ext>
            </a:extLst>
          </p:cNvPr>
          <p:cNvSpPr/>
          <p:nvPr/>
        </p:nvSpPr>
        <p:spPr>
          <a:xfrm>
            <a:off x="13299600" y="8132916"/>
            <a:ext cx="1440000" cy="144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A56319-E4C4-F849-ACD3-BF725378C51B}"/>
              </a:ext>
            </a:extLst>
          </p:cNvPr>
          <p:cNvSpPr/>
          <p:nvPr/>
        </p:nvSpPr>
        <p:spPr>
          <a:xfrm>
            <a:off x="5875959" y="10895398"/>
            <a:ext cx="1440000" cy="144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800F73-522C-8A40-A83B-8D085C1B671C}"/>
              </a:ext>
            </a:extLst>
          </p:cNvPr>
          <p:cNvSpPr/>
          <p:nvPr/>
        </p:nvSpPr>
        <p:spPr>
          <a:xfrm>
            <a:off x="10658835" y="10895398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916C22-F138-D945-A65C-823D57C852F5}"/>
              </a:ext>
            </a:extLst>
          </p:cNvPr>
          <p:cNvSpPr/>
          <p:nvPr/>
        </p:nvSpPr>
        <p:spPr>
          <a:xfrm>
            <a:off x="13893904" y="10895398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815295F-0BCF-8A4B-A624-7A679657C5FA}"/>
              </a:ext>
            </a:extLst>
          </p:cNvPr>
          <p:cNvSpPr/>
          <p:nvPr/>
        </p:nvSpPr>
        <p:spPr>
          <a:xfrm>
            <a:off x="16770437" y="10895398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AB4658-4EA9-B340-BB2D-0E49A44911DB}"/>
              </a:ext>
            </a:extLst>
          </p:cNvPr>
          <p:cNvCxnSpPr>
            <a:cxnSpLocks/>
          </p:cNvCxnSpPr>
          <p:nvPr/>
        </p:nvCxnSpPr>
        <p:spPr>
          <a:xfrm>
            <a:off x="11378835" y="6056606"/>
            <a:ext cx="0" cy="207631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34E3EC-0146-EF4D-8271-E8096D376CC1}"/>
              </a:ext>
            </a:extLst>
          </p:cNvPr>
          <p:cNvCxnSpPr>
            <a:cxnSpLocks/>
          </p:cNvCxnSpPr>
          <p:nvPr/>
        </p:nvCxnSpPr>
        <p:spPr>
          <a:xfrm flipH="1">
            <a:off x="8649885" y="6326331"/>
            <a:ext cx="2535851" cy="180658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0B6159-DA55-2644-8382-0A940F9A5BA0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11378835" y="6241184"/>
            <a:ext cx="2640765" cy="189173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5D1ADA-BF19-A84E-972A-F3C5A5807D1D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 flipH="1">
            <a:off x="6595959" y="9362033"/>
            <a:ext cx="1399196" cy="15333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165720-96F6-3943-86B9-68415E84EC73}"/>
              </a:ext>
            </a:extLst>
          </p:cNvPr>
          <p:cNvCxnSpPr>
            <a:cxnSpLocks/>
          </p:cNvCxnSpPr>
          <p:nvPr/>
        </p:nvCxnSpPr>
        <p:spPr>
          <a:xfrm>
            <a:off x="11376625" y="9572916"/>
            <a:ext cx="4420" cy="148148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99D7A0-4470-1546-AFE1-0D5A45D7023E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>
          <a:xfrm>
            <a:off x="14019600" y="9572916"/>
            <a:ext cx="594304" cy="132248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8E5444-FE91-B041-A3FE-F004AFB0C9E1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4019600" y="9572916"/>
            <a:ext cx="3355003" cy="132248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Line Callout 1 47">
            <a:extLst>
              <a:ext uri="{FF2B5EF4-FFF2-40B4-BE49-F238E27FC236}">
                <a16:creationId xmlns:a16="http://schemas.microsoft.com/office/drawing/2014/main" id="{E3FEF3D4-21AE-E749-9290-B27FDFFCC3F0}"/>
              </a:ext>
            </a:extLst>
          </p:cNvPr>
          <p:cNvSpPr/>
          <p:nvPr/>
        </p:nvSpPr>
        <p:spPr>
          <a:xfrm>
            <a:off x="17921797" y="6858000"/>
            <a:ext cx="4149449" cy="1893976"/>
          </a:xfrm>
          <a:prstGeom prst="borderCallout1">
            <a:avLst>
              <a:gd name="adj1" fmla="val 18750"/>
              <a:gd name="adj2" fmla="val -8333"/>
              <a:gd name="adj3" fmla="val 62052"/>
              <a:gd name="adj4" fmla="val -599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Raiz</a:t>
            </a:r>
            <a:r>
              <a:rPr lang="en-US" sz="4000" dirty="0"/>
              <a:t> da </a:t>
            </a:r>
            <a:r>
              <a:rPr lang="en-US" sz="4000" dirty="0" err="1"/>
              <a:t>subárvore</a:t>
            </a:r>
            <a:r>
              <a:rPr lang="en-US" sz="4000" dirty="0"/>
              <a:t> de T</a:t>
            </a:r>
          </a:p>
        </p:txBody>
      </p:sp>
    </p:spTree>
    <p:extLst>
      <p:ext uri="{BB962C8B-B14F-4D97-AF65-F5344CB8AC3E}">
        <p14:creationId xmlns:p14="http://schemas.microsoft.com/office/powerpoint/2010/main" val="32682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7661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Arestas e caminhos em árvores: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Uma aresta de uma árvore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é um par de nodos (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u,v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) tal que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é pai de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v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ou vice-versa.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Um </a:t>
            </a:r>
            <a:r>
              <a:rPr lang="pt-BR" sz="54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caminho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de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é uma sequência de nodos tais que quaisquer dois nodos consecutivos da sequencia forma uma aresta. </a:t>
            </a: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Ex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: Caminho de um arquivo (</a:t>
            </a: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:\, documentos \ </a:t>
            </a: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univille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\ </a:t>
            </a: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estd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\ </a:t>
            </a: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arvores.ppt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)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083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498645" y="3405277"/>
            <a:ext cx="19258236" cy="9453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54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Atividades previstas para esta aula:</a:t>
            </a: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pt-BR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Introdução.</a:t>
            </a: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pt-BR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Aplicações</a:t>
            </a: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pt-BR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Definições e propriedades de árvores. </a:t>
            </a: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en-US" sz="5400" i="1" dirty="0">
                <a:solidFill>
                  <a:schemeClr val="tx1"/>
                </a:solidFill>
                <a:ea typeface="Proxima Nova" charset="0"/>
                <a:cs typeface="Proxima Nova" charset="0"/>
              </a:rPr>
              <a:t>Warm up</a:t>
            </a:r>
            <a:r>
              <a:rPr lang="en-US" sz="5400" dirty="0">
                <a:solidFill>
                  <a:schemeClr val="tx1"/>
                </a:solidFill>
                <a:ea typeface="Proxima Nova" charset="0"/>
                <a:cs typeface="Proxima Nova" charset="0"/>
              </a:rPr>
              <a:t>.</a:t>
            </a: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en-US" sz="5400" dirty="0" err="1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Iteradores</a:t>
            </a:r>
            <a:endParaRPr lang="en-US" sz="5400" dirty="0">
              <a:solidFill>
                <a:schemeClr val="tx1"/>
              </a:solidFill>
              <a:latin typeface="+mn-lt"/>
              <a:ea typeface="Proxima Nova" charset="0"/>
              <a:cs typeface="Proxima Nova" charset="0"/>
            </a:endParaRP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en-US" sz="5400" dirty="0" err="1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Codificação</a:t>
            </a:r>
            <a:r>
              <a:rPr lang="en-US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 do </a:t>
            </a:r>
            <a:r>
              <a:rPr lang="en-US" sz="5400" dirty="0" err="1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iterador</a:t>
            </a:r>
            <a:r>
              <a:rPr lang="en-US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 </a:t>
            </a:r>
            <a:r>
              <a:rPr lang="en-US" sz="5400" dirty="0" err="1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baseada</a:t>
            </a:r>
            <a:r>
              <a:rPr lang="en-US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 </a:t>
            </a:r>
            <a:r>
              <a:rPr lang="en-US" sz="5400" dirty="0" err="1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em</a:t>
            </a:r>
            <a:r>
              <a:rPr lang="en-US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 </a:t>
            </a:r>
            <a:r>
              <a:rPr lang="en-US" sz="5400" dirty="0" err="1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arranjos</a:t>
            </a:r>
            <a:endParaRPr lang="en-US" sz="5400" dirty="0">
              <a:solidFill>
                <a:schemeClr val="tx1"/>
              </a:solidFill>
              <a:latin typeface="+mn-lt"/>
              <a:ea typeface="Proxima Nova" charset="0"/>
              <a:cs typeface="Proxima Nova" charset="0"/>
            </a:endParaRP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en-US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Tipo </a:t>
            </a:r>
            <a:r>
              <a:rPr lang="en-US" sz="5400" dirty="0" err="1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abstrato</a:t>
            </a:r>
            <a:r>
              <a:rPr lang="en-US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 de dados </a:t>
            </a:r>
            <a:r>
              <a:rPr lang="en-US" sz="5400" dirty="0" err="1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Árvore</a:t>
            </a:r>
            <a:endParaRPr lang="en-US" sz="5400" dirty="0">
              <a:solidFill>
                <a:schemeClr val="tx1"/>
              </a:solidFill>
              <a:latin typeface="+mn-lt"/>
              <a:ea typeface="Proxima Nova" charset="0"/>
              <a:cs typeface="Proxima Nova" charset="0"/>
            </a:endParaRP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en-US" sz="5400" dirty="0" err="1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Codificação</a:t>
            </a:r>
            <a:r>
              <a:rPr lang="en-US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 da </a:t>
            </a:r>
            <a:r>
              <a:rPr lang="en-US" sz="5400" dirty="0" err="1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posição</a:t>
            </a:r>
            <a:endParaRPr lang="pt-BR" sz="5400" dirty="0">
              <a:solidFill>
                <a:schemeClr val="tx1"/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848D6635-D8DF-4920-8222-4B5B02315AAA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64D68-5160-4241-9573-3C7D73ED9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74F107-4924-5345-9564-BDCAC683381B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7C36F0-8105-E34D-A61A-97D9D5D48678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7661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Árvores ordenadas: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Uma árvore é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ordenada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se existe uma ordem linear definida para os filhos de cada nodo, ou seja, se é possível identificar os filhos de um nodo como sendo o primeiro, segundo, terceiro e assim por diante. Tal ordenação normalmente é desenhada organizando-se os irmãos da esquerda para a direita, listando-os na ordem correta.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450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2260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Árvores ordenadas:</a:t>
            </a:r>
            <a:endParaRPr lang="pt-BR" sz="60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AB4658-4EA9-B340-BB2D-0E49A44911DB}"/>
              </a:ext>
            </a:extLst>
          </p:cNvPr>
          <p:cNvCxnSpPr>
            <a:cxnSpLocks/>
          </p:cNvCxnSpPr>
          <p:nvPr/>
        </p:nvCxnSpPr>
        <p:spPr>
          <a:xfrm flipH="1">
            <a:off x="11376625" y="6056606"/>
            <a:ext cx="2210" cy="23022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34E3EC-0146-EF4D-8271-E8096D376CC1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5044853" y="6326331"/>
            <a:ext cx="6140884" cy="194335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0B6159-DA55-2644-8382-0A940F9A5BA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1378835" y="6241184"/>
            <a:ext cx="6730284" cy="211770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5D1ADA-BF19-A84E-972A-F3C5A5807D1D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flipH="1">
            <a:off x="3222829" y="9359003"/>
            <a:ext cx="1822024" cy="189608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165720-96F6-3943-86B9-68415E84EC73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157421" y="9448200"/>
            <a:ext cx="2648318" cy="180688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65B43A7-1ABE-DB47-81D3-E9CBA516B51C}"/>
              </a:ext>
            </a:extLst>
          </p:cNvPr>
          <p:cNvSpPr/>
          <p:nvPr/>
        </p:nvSpPr>
        <p:spPr>
          <a:xfrm>
            <a:off x="9767455" y="5237018"/>
            <a:ext cx="3491345" cy="10893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Livro</a:t>
            </a:r>
            <a:endParaRPr lang="en-US" sz="40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BA28F0B-249E-2149-85CC-D796A35A9969}"/>
              </a:ext>
            </a:extLst>
          </p:cNvPr>
          <p:cNvSpPr/>
          <p:nvPr/>
        </p:nvSpPr>
        <p:spPr>
          <a:xfrm>
            <a:off x="3299180" y="8269690"/>
            <a:ext cx="3491345" cy="10893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Cap 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13D5679-386E-7B4C-B19D-7E6B8DDB265F}"/>
              </a:ext>
            </a:extLst>
          </p:cNvPr>
          <p:cNvSpPr/>
          <p:nvPr/>
        </p:nvSpPr>
        <p:spPr>
          <a:xfrm>
            <a:off x="9520094" y="8269691"/>
            <a:ext cx="3491345" cy="10893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Cap 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01A62BD-42B1-4745-A751-907340BB6E04}"/>
              </a:ext>
            </a:extLst>
          </p:cNvPr>
          <p:cNvSpPr/>
          <p:nvPr/>
        </p:nvSpPr>
        <p:spPr>
          <a:xfrm>
            <a:off x="16363446" y="8358887"/>
            <a:ext cx="3491345" cy="10893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Cap 3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B4859AA-14D1-124D-A471-6B0E30EB43AA}"/>
              </a:ext>
            </a:extLst>
          </p:cNvPr>
          <p:cNvSpPr/>
          <p:nvPr/>
        </p:nvSpPr>
        <p:spPr>
          <a:xfrm>
            <a:off x="1477156" y="11255087"/>
            <a:ext cx="3491345" cy="10893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Seção</a:t>
            </a:r>
            <a:r>
              <a:rPr lang="en-US" sz="4000" dirty="0"/>
              <a:t> 1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65BE713-CCD4-3046-AB54-8EB19CB96225}"/>
              </a:ext>
            </a:extLst>
          </p:cNvPr>
          <p:cNvSpPr/>
          <p:nvPr/>
        </p:nvSpPr>
        <p:spPr>
          <a:xfrm>
            <a:off x="6060066" y="11255086"/>
            <a:ext cx="3491345" cy="10893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Seção</a:t>
            </a:r>
            <a:r>
              <a:rPr lang="en-US" sz="4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10840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551400" y="5417820"/>
            <a:ext cx="16753619" cy="6606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  <a:buSzPct val="25000"/>
            </a:pPr>
            <a:r>
              <a:rPr lang="pt-B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4) </a:t>
            </a:r>
            <a:r>
              <a:rPr lang="pt-BR" sz="8800" b="1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Warm</a:t>
            </a:r>
            <a:r>
              <a:rPr lang="pt-BR" sz="8800" b="1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 </a:t>
            </a:r>
            <a:r>
              <a:rPr lang="pt-BR" sz="8800" b="1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up</a:t>
            </a:r>
            <a:endParaRPr lang="de-DE" sz="8800" b="1" i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145620" cy="4421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Condições iniciais: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Se reunir em equipes de 5 pessoas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.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Escrever as respostas em um documento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word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para entregar.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7">
            <a:extLst>
              <a:ext uri="{FF2B5EF4-FFF2-40B4-BE49-F238E27FC236}">
                <a16:creationId xmlns:a16="http://schemas.microsoft.com/office/drawing/2014/main" id="{DD334D16-BC1A-9641-8ADE-A8C6E08B190A}"/>
              </a:ext>
            </a:extLst>
          </p:cNvPr>
          <p:cNvSpPr/>
          <p:nvPr/>
        </p:nvSpPr>
        <p:spPr>
          <a:xfrm>
            <a:off x="1386506" y="4776877"/>
            <a:ext cx="20193334" cy="6490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6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</a:rPr>
              <a:t>4) </a:t>
            </a:r>
            <a:r>
              <a:rPr lang="pt-BR" sz="6600" b="1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Warm</a:t>
            </a:r>
            <a:r>
              <a:rPr lang="pt-BR" sz="6600" b="1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</a:t>
            </a:r>
            <a:r>
              <a:rPr lang="pt-BR" sz="6600" b="1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up</a:t>
            </a:r>
            <a:r>
              <a:rPr lang="pt-BR" sz="66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:</a:t>
            </a:r>
          </a:p>
          <a:p>
            <a:pPr algn="ctr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 algn="ctr">
              <a:lnSpc>
                <a:spcPct val="150000"/>
              </a:lnSpc>
            </a:pPr>
            <a:r>
              <a:rPr lang="pt-BR" sz="66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a) Crie uma árvore para representar os países do mundo dos 5 continentes. </a:t>
            </a:r>
            <a:r>
              <a:rPr lang="pt-BR" sz="66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Obs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: Não é necessário ser uma lista exaustiva.</a:t>
            </a: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9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7">
            <a:extLst>
              <a:ext uri="{FF2B5EF4-FFF2-40B4-BE49-F238E27FC236}">
                <a16:creationId xmlns:a16="http://schemas.microsoft.com/office/drawing/2014/main" id="{DD334D16-BC1A-9641-8ADE-A8C6E08B190A}"/>
              </a:ext>
            </a:extLst>
          </p:cNvPr>
          <p:cNvSpPr/>
          <p:nvPr/>
        </p:nvSpPr>
        <p:spPr>
          <a:xfrm>
            <a:off x="1386506" y="4776877"/>
            <a:ext cx="20193334" cy="496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6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</a:rPr>
              <a:t>4) </a:t>
            </a:r>
            <a:r>
              <a:rPr lang="pt-BR" sz="6600" b="1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Warm</a:t>
            </a:r>
            <a:r>
              <a:rPr lang="pt-BR" sz="6600" b="1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</a:t>
            </a:r>
            <a:r>
              <a:rPr lang="pt-BR" sz="6600" b="1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up</a:t>
            </a:r>
            <a:r>
              <a:rPr lang="pt-BR" sz="66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:</a:t>
            </a:r>
          </a:p>
          <a:p>
            <a:pPr algn="ctr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 algn="ctr">
              <a:lnSpc>
                <a:spcPct val="150000"/>
              </a:lnSpc>
            </a:pPr>
            <a:r>
              <a:rPr lang="pt-BR" sz="66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b) Identifique na árvore alguns nodos externos e internos.</a:t>
            </a: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7">
            <a:extLst>
              <a:ext uri="{FF2B5EF4-FFF2-40B4-BE49-F238E27FC236}">
                <a16:creationId xmlns:a16="http://schemas.microsoft.com/office/drawing/2014/main" id="{DD334D16-BC1A-9641-8ADE-A8C6E08B190A}"/>
              </a:ext>
            </a:extLst>
          </p:cNvPr>
          <p:cNvSpPr/>
          <p:nvPr/>
        </p:nvSpPr>
        <p:spPr>
          <a:xfrm>
            <a:off x="1386506" y="4776877"/>
            <a:ext cx="20193334" cy="496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6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</a:rPr>
              <a:t>4) </a:t>
            </a:r>
            <a:r>
              <a:rPr lang="pt-BR" sz="6600" b="1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Warm</a:t>
            </a:r>
            <a:r>
              <a:rPr lang="pt-BR" sz="6600" b="1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</a:t>
            </a:r>
            <a:r>
              <a:rPr lang="pt-BR" sz="6600" b="1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up</a:t>
            </a:r>
            <a:r>
              <a:rPr lang="pt-BR" sz="66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:</a:t>
            </a:r>
          </a:p>
          <a:p>
            <a:pPr algn="ctr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 algn="ctr">
              <a:lnSpc>
                <a:spcPct val="150000"/>
              </a:lnSpc>
            </a:pPr>
            <a:r>
              <a:rPr lang="pt-BR" sz="66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c) 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Identifique na árvore, a raiz, alguns nodos irmãos, ancestrais e descendentes.</a:t>
            </a: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95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7">
            <a:extLst>
              <a:ext uri="{FF2B5EF4-FFF2-40B4-BE49-F238E27FC236}">
                <a16:creationId xmlns:a16="http://schemas.microsoft.com/office/drawing/2014/main" id="{DD334D16-BC1A-9641-8ADE-A8C6E08B190A}"/>
              </a:ext>
            </a:extLst>
          </p:cNvPr>
          <p:cNvSpPr/>
          <p:nvPr/>
        </p:nvSpPr>
        <p:spPr>
          <a:xfrm>
            <a:off x="1386506" y="4776877"/>
            <a:ext cx="20193334" cy="3443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6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</a:rPr>
              <a:t>4) </a:t>
            </a:r>
            <a:r>
              <a:rPr lang="pt-BR" sz="6600" b="1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Warm</a:t>
            </a:r>
            <a:r>
              <a:rPr lang="pt-BR" sz="6600" b="1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</a:t>
            </a:r>
            <a:r>
              <a:rPr lang="pt-BR" sz="6600" b="1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up</a:t>
            </a:r>
            <a:r>
              <a:rPr lang="pt-BR" sz="66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:</a:t>
            </a:r>
          </a:p>
          <a:p>
            <a:pPr algn="ctr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 algn="ctr">
              <a:lnSpc>
                <a:spcPct val="150000"/>
              </a:lnSpc>
            </a:pPr>
            <a:r>
              <a:rPr lang="pt-BR" sz="66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d) 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Identifique na árvore uma </a:t>
            </a:r>
            <a:r>
              <a:rPr lang="pt-BR" sz="6600" dirty="0" err="1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subárvore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.</a:t>
            </a: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6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7">
            <a:extLst>
              <a:ext uri="{FF2B5EF4-FFF2-40B4-BE49-F238E27FC236}">
                <a16:creationId xmlns:a16="http://schemas.microsoft.com/office/drawing/2014/main" id="{DD334D16-BC1A-9641-8ADE-A8C6E08B190A}"/>
              </a:ext>
            </a:extLst>
          </p:cNvPr>
          <p:cNvSpPr/>
          <p:nvPr/>
        </p:nvSpPr>
        <p:spPr>
          <a:xfrm>
            <a:off x="1386506" y="4776877"/>
            <a:ext cx="20193334" cy="3443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6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</a:rPr>
              <a:t>4) </a:t>
            </a:r>
            <a:r>
              <a:rPr lang="pt-BR" sz="6600" b="1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Warm</a:t>
            </a:r>
            <a:r>
              <a:rPr lang="pt-BR" sz="6600" b="1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</a:t>
            </a:r>
            <a:r>
              <a:rPr lang="pt-BR" sz="6600" b="1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up</a:t>
            </a:r>
            <a:r>
              <a:rPr lang="pt-BR" sz="66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:</a:t>
            </a:r>
          </a:p>
          <a:p>
            <a:pPr algn="ctr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 algn="ctr">
              <a:lnSpc>
                <a:spcPct val="150000"/>
              </a:lnSpc>
            </a:pPr>
            <a:r>
              <a:rPr lang="pt-BR" sz="66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e) 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Identifique na árvore um caminho.</a:t>
            </a: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79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7">
            <a:extLst>
              <a:ext uri="{FF2B5EF4-FFF2-40B4-BE49-F238E27FC236}">
                <a16:creationId xmlns:a16="http://schemas.microsoft.com/office/drawing/2014/main" id="{DD334D16-BC1A-9641-8ADE-A8C6E08B190A}"/>
              </a:ext>
            </a:extLst>
          </p:cNvPr>
          <p:cNvSpPr/>
          <p:nvPr/>
        </p:nvSpPr>
        <p:spPr>
          <a:xfrm>
            <a:off x="1386506" y="4776877"/>
            <a:ext cx="20193334" cy="3443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6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</a:rPr>
              <a:t>4) </a:t>
            </a:r>
            <a:r>
              <a:rPr lang="pt-BR" sz="6600" b="1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Warm</a:t>
            </a:r>
            <a:r>
              <a:rPr lang="pt-BR" sz="6600" b="1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</a:t>
            </a:r>
            <a:r>
              <a:rPr lang="pt-BR" sz="6600" b="1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up</a:t>
            </a:r>
            <a:r>
              <a:rPr lang="pt-BR" sz="66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:</a:t>
            </a:r>
          </a:p>
          <a:p>
            <a:pPr algn="ctr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 algn="ctr">
              <a:lnSpc>
                <a:spcPct val="150000"/>
              </a:lnSpc>
            </a:pPr>
            <a:r>
              <a:rPr lang="pt-BR" sz="66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f) Crie uma árvore ordenada.</a:t>
            </a: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9EE450-639D-EF41-B025-AA0E3AA7007B}"/>
              </a:ext>
            </a:extLst>
          </p:cNvPr>
          <p:cNvSpPr/>
          <p:nvPr/>
        </p:nvSpPr>
        <p:spPr>
          <a:xfrm>
            <a:off x="12006724" y="670411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⬛</a:t>
            </a:r>
          </a:p>
        </p:txBody>
      </p:sp>
    </p:spTree>
    <p:extLst>
      <p:ext uri="{BB962C8B-B14F-4D97-AF65-F5344CB8AC3E}">
        <p14:creationId xmlns:p14="http://schemas.microsoft.com/office/powerpoint/2010/main" val="101412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498645" y="3405277"/>
            <a:ext cx="19258236" cy="2971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54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Atividades previstas para esta aula:</a:t>
            </a: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 startAt="9"/>
            </a:pPr>
            <a:r>
              <a:rPr lang="en-US" sz="5400" dirty="0" err="1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Árvore</a:t>
            </a:r>
            <a:r>
              <a:rPr lang="en-US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 </a:t>
            </a:r>
            <a:r>
              <a:rPr lang="en-US" sz="5400" dirty="0" err="1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genérica</a:t>
            </a:r>
            <a:endParaRPr lang="en-US" sz="5400" dirty="0">
              <a:solidFill>
                <a:schemeClr val="tx1"/>
              </a:solidFill>
              <a:latin typeface="+mn-lt"/>
              <a:ea typeface="Proxima Nova" charset="0"/>
              <a:cs typeface="Proxima Nova" charset="0"/>
            </a:endParaRP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 startAt="9"/>
            </a:pPr>
            <a:r>
              <a:rPr lang="en-US" sz="5400" dirty="0" err="1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Codificação</a:t>
            </a:r>
            <a:r>
              <a:rPr lang="en-US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 da </a:t>
            </a:r>
            <a:r>
              <a:rPr lang="en-US" sz="5400" dirty="0" err="1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árvore</a:t>
            </a:r>
            <a:r>
              <a:rPr lang="en-US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 </a:t>
            </a:r>
            <a:r>
              <a:rPr lang="en-US" sz="5400" dirty="0" err="1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genérica</a:t>
            </a:r>
            <a:endParaRPr lang="pt-BR" sz="5400" dirty="0">
              <a:solidFill>
                <a:schemeClr val="tx1"/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848D6635-D8DF-4920-8222-4B5B02315AAA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64D68-5160-4241-9573-3C7D73ED9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74F107-4924-5345-9564-BDCAC683381B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7C36F0-8105-E34D-A61A-97D9D5D48678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8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551400" y="5417820"/>
            <a:ext cx="16753619" cy="6606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  <a:buSzPct val="25000"/>
            </a:pPr>
            <a:r>
              <a:rPr lang="pt-B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5) </a:t>
            </a:r>
            <a:r>
              <a:rPr lang="pt-BR" sz="8800" b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Iteradores</a:t>
            </a:r>
            <a:endParaRPr lang="de-DE" sz="8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8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4421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Iteradores</a:t>
            </a: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Uma operação típica sobre um vetor, uma lista ou uma sequência é percorrer seus elementos em ordem, um de cada vez, para por exemplo, procurar um elemento específico.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320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4421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Iteradores</a:t>
            </a: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Interface </a:t>
            </a: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java.util.Iterator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 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disponibilizada pela plataforma Java.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hasNext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() - Verifica se possui um próximo elemento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next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() - Retorna o próximo elemento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F686E-95AF-9C48-ACB8-6524F4EF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2691" y="6889918"/>
            <a:ext cx="7375408" cy="545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3340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Implementação do </a:t>
            </a:r>
            <a:r>
              <a:rPr lang="pt-BR" sz="6000" b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Iterador</a:t>
            </a: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baseado em arranjo: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Utiliza um arranjo 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para armazenar os elementos e uma variável inteira 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p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que indica a posição do cursor no arranjo.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FD1FD5-FFE5-BC4F-B2DE-27D045560A5E}"/>
              </a:ext>
            </a:extLst>
          </p:cNvPr>
          <p:cNvSpPr/>
          <p:nvPr/>
        </p:nvSpPr>
        <p:spPr>
          <a:xfrm>
            <a:off x="3252364" y="9101915"/>
            <a:ext cx="1440000" cy="1440000"/>
          </a:xfrm>
          <a:prstGeom prst="rect">
            <a:avLst/>
          </a:prstGeom>
          <a:ln w="1016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908618-597F-4140-B456-055D5C702CA9}"/>
              </a:ext>
            </a:extLst>
          </p:cNvPr>
          <p:cNvSpPr/>
          <p:nvPr/>
        </p:nvSpPr>
        <p:spPr>
          <a:xfrm>
            <a:off x="4692364" y="9101915"/>
            <a:ext cx="1440000" cy="1440000"/>
          </a:xfrm>
          <a:prstGeom prst="rect">
            <a:avLst/>
          </a:prstGeom>
          <a:ln w="1016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EE34DA-8045-624C-834B-A85A396C7FA7}"/>
              </a:ext>
            </a:extLst>
          </p:cNvPr>
          <p:cNvSpPr/>
          <p:nvPr/>
        </p:nvSpPr>
        <p:spPr>
          <a:xfrm>
            <a:off x="6132364" y="9101915"/>
            <a:ext cx="1440000" cy="1440000"/>
          </a:xfrm>
          <a:prstGeom prst="rect">
            <a:avLst/>
          </a:prstGeom>
          <a:ln w="1016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AE5430-A219-B34B-AAD8-D269D30AA672}"/>
              </a:ext>
            </a:extLst>
          </p:cNvPr>
          <p:cNvSpPr/>
          <p:nvPr/>
        </p:nvSpPr>
        <p:spPr>
          <a:xfrm>
            <a:off x="7572364" y="9101915"/>
            <a:ext cx="1440000" cy="1440000"/>
          </a:xfrm>
          <a:prstGeom prst="rect">
            <a:avLst/>
          </a:prstGeom>
          <a:ln w="1016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D532BF-B4E7-F349-9C1D-AB9FA7DF4C68}"/>
              </a:ext>
            </a:extLst>
          </p:cNvPr>
          <p:cNvSpPr/>
          <p:nvPr/>
        </p:nvSpPr>
        <p:spPr>
          <a:xfrm>
            <a:off x="9012364" y="9101915"/>
            <a:ext cx="1440000" cy="1440000"/>
          </a:xfrm>
          <a:prstGeom prst="rect">
            <a:avLst/>
          </a:prstGeom>
          <a:ln w="1016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0D3AC10F-70C4-1344-B36F-36A4E61649F1}"/>
              </a:ext>
            </a:extLst>
          </p:cNvPr>
          <p:cNvSpPr/>
          <p:nvPr/>
        </p:nvSpPr>
        <p:spPr>
          <a:xfrm>
            <a:off x="10452364" y="9101915"/>
            <a:ext cx="1440000" cy="1440000"/>
          </a:xfrm>
          <a:prstGeom prst="rtTriangle">
            <a:avLst/>
          </a:prstGeom>
          <a:solidFill>
            <a:schemeClr val="bg1"/>
          </a:solidFill>
          <a:ln w="1016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9AA3ABE0-55AC-0B48-A626-BBA602FEC700}"/>
              </a:ext>
            </a:extLst>
          </p:cNvPr>
          <p:cNvSpPr/>
          <p:nvPr/>
        </p:nvSpPr>
        <p:spPr>
          <a:xfrm rot="10800000">
            <a:off x="13079525" y="9101915"/>
            <a:ext cx="1440000" cy="1440000"/>
          </a:xfrm>
          <a:prstGeom prst="rtTriangle">
            <a:avLst/>
          </a:prstGeom>
          <a:solidFill>
            <a:schemeClr val="bg1"/>
          </a:solidFill>
          <a:ln w="1016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5722BC-DF97-9346-B2FD-37446603A5E8}"/>
              </a:ext>
            </a:extLst>
          </p:cNvPr>
          <p:cNvSpPr/>
          <p:nvPr/>
        </p:nvSpPr>
        <p:spPr>
          <a:xfrm>
            <a:off x="14506179" y="9101915"/>
            <a:ext cx="1440000" cy="1440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9F4240-B39E-BF48-85B8-2C023E9C651E}"/>
              </a:ext>
            </a:extLst>
          </p:cNvPr>
          <p:cNvSpPr/>
          <p:nvPr/>
        </p:nvSpPr>
        <p:spPr>
          <a:xfrm>
            <a:off x="15946179" y="9101915"/>
            <a:ext cx="1440000" cy="1440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1E3D73-B57B-4143-9E6C-4FB96AB6285E}"/>
              </a:ext>
            </a:extLst>
          </p:cNvPr>
          <p:cNvSpPr/>
          <p:nvPr/>
        </p:nvSpPr>
        <p:spPr>
          <a:xfrm>
            <a:off x="17386179" y="9101915"/>
            <a:ext cx="1440000" cy="1440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F946DB-CE1E-C544-BB24-207D57CA9ED3}"/>
              </a:ext>
            </a:extLst>
          </p:cNvPr>
          <p:cNvSpPr/>
          <p:nvPr/>
        </p:nvSpPr>
        <p:spPr>
          <a:xfrm>
            <a:off x="18826179" y="9101915"/>
            <a:ext cx="1440000" cy="1440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>
                    <a:lumMod val="10000"/>
                  </a:schemeClr>
                </a:solidFill>
              </a:rPr>
              <a:t>n-1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5DD12F-D634-DB4D-BB79-A0BF9C818FCA}"/>
              </a:ext>
            </a:extLst>
          </p:cNvPr>
          <p:cNvSpPr/>
          <p:nvPr/>
        </p:nvSpPr>
        <p:spPr>
          <a:xfrm>
            <a:off x="2002372" y="9360250"/>
            <a:ext cx="12426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A =</a:t>
            </a:r>
            <a:endParaRPr lang="en-US" sz="5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FA622F-6A8E-D742-8DB4-34392AB8B491}"/>
              </a:ext>
            </a:extLst>
          </p:cNvPr>
          <p:cNvSpPr/>
          <p:nvPr/>
        </p:nvSpPr>
        <p:spPr>
          <a:xfrm>
            <a:off x="12272979" y="9360250"/>
            <a:ext cx="7617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...</a:t>
            </a:r>
            <a:endParaRPr lang="en-US" sz="5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189ED9-67E3-6E4A-9CDE-3AE38C5DA1B6}"/>
              </a:ext>
            </a:extLst>
          </p:cNvPr>
          <p:cNvSpPr/>
          <p:nvPr/>
        </p:nvSpPr>
        <p:spPr>
          <a:xfrm>
            <a:off x="2012049" y="11156464"/>
            <a:ext cx="17427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p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 = 4</a:t>
            </a:r>
            <a:endParaRPr lang="en-US" sz="5400" dirty="0"/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BABD45B9-2D84-DA41-A3EB-16830F7C705B}"/>
              </a:ext>
            </a:extLst>
          </p:cNvPr>
          <p:cNvSpPr/>
          <p:nvPr/>
        </p:nvSpPr>
        <p:spPr>
          <a:xfrm>
            <a:off x="9266229" y="10863876"/>
            <a:ext cx="932270" cy="118793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116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Operações:</a:t>
            </a:r>
            <a:r>
              <a:rPr lang="pt-BR" sz="60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 </a:t>
            </a:r>
            <a:endParaRPr lang="pt-BR" sz="60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61105-27BC-1348-BE93-E0D3857260C1}"/>
              </a:ext>
            </a:extLst>
          </p:cNvPr>
          <p:cNvSpPr/>
          <p:nvPr/>
        </p:nvSpPr>
        <p:spPr>
          <a:xfrm>
            <a:off x="1384344" y="6251132"/>
            <a:ext cx="208383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Algoritmo</a:t>
            </a:r>
            <a:r>
              <a:rPr lang="en-US" sz="4800" dirty="0">
                <a:latin typeface="Menlo" panose="020B0609030804020204" pitchFamily="49" charset="0"/>
              </a:rPr>
              <a:t> </a:t>
            </a:r>
            <a:r>
              <a:rPr lang="en-US" sz="4800" dirty="0" err="1">
                <a:latin typeface="Menlo" panose="020B0609030804020204" pitchFamily="49" charset="0"/>
              </a:rPr>
              <a:t>hasNext</a:t>
            </a:r>
            <a:r>
              <a:rPr lang="en-US" sz="4800" dirty="0">
                <a:latin typeface="Menlo" panose="020B0609030804020204" pitchFamily="49" charset="0"/>
              </a:rPr>
              <a:t>():</a:t>
            </a:r>
          </a:p>
          <a:p>
            <a:r>
              <a:rPr lang="en-US" sz="4800" dirty="0">
                <a:latin typeface="Menlo" panose="020B0609030804020204" pitchFamily="49" charset="0"/>
              </a:rPr>
              <a:t>	</a:t>
            </a:r>
            <a:r>
              <a:rPr lang="en-US" sz="4800" b="1" dirty="0">
                <a:solidFill>
                  <a:srgbClr val="7F0055"/>
                </a:solidFill>
                <a:latin typeface="Menlo" panose="020B0609030804020204" pitchFamily="49" charset="0"/>
              </a:rPr>
              <a:t>se</a:t>
            </a:r>
            <a:r>
              <a:rPr lang="en-US" sz="4800" dirty="0">
                <a:latin typeface="Menlo" panose="020B0609030804020204" pitchFamily="49" charset="0"/>
              </a:rPr>
              <a:t> p &lt; </a:t>
            </a:r>
            <a:r>
              <a:rPr lang="en-US" sz="4800" dirty="0" err="1">
                <a:latin typeface="Menlo" panose="020B0609030804020204" pitchFamily="49" charset="0"/>
              </a:rPr>
              <a:t>A.length</a:t>
            </a:r>
            <a:r>
              <a:rPr lang="en-US" sz="4800" dirty="0">
                <a:latin typeface="Menlo" panose="020B0609030804020204" pitchFamily="49" charset="0"/>
              </a:rPr>
              <a:t> </a:t>
            </a:r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então</a:t>
            </a:r>
            <a:endParaRPr lang="en-US" sz="4800" dirty="0">
              <a:latin typeface="Menlo" panose="020B0609030804020204" pitchFamily="49" charset="0"/>
            </a:endParaRPr>
          </a:p>
          <a:p>
            <a:r>
              <a:rPr lang="en-US" sz="4800" dirty="0">
                <a:latin typeface="Menlo" panose="020B0609030804020204" pitchFamily="49" charset="0"/>
              </a:rPr>
              <a:t>		</a:t>
            </a:r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retorna</a:t>
            </a:r>
            <a:r>
              <a:rPr lang="en-US" sz="4800" dirty="0">
                <a:latin typeface="Menlo" panose="020B0609030804020204" pitchFamily="49" charset="0"/>
              </a:rPr>
              <a:t> </a:t>
            </a:r>
            <a:r>
              <a:rPr lang="en-US" sz="4800" dirty="0" err="1">
                <a:latin typeface="Menlo" panose="020B0609030804020204" pitchFamily="49" charset="0"/>
              </a:rPr>
              <a:t>verdadeiro</a:t>
            </a:r>
            <a:endParaRPr lang="en-US" sz="4800" dirty="0">
              <a:latin typeface="Menlo" panose="020B0609030804020204" pitchFamily="49" charset="0"/>
            </a:endParaRPr>
          </a:p>
          <a:p>
            <a:r>
              <a:rPr lang="en-US" sz="4800" dirty="0">
                <a:latin typeface="Menlo" panose="020B0609030804020204" pitchFamily="49" charset="0"/>
              </a:rPr>
              <a:t>	</a:t>
            </a:r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senão</a:t>
            </a:r>
            <a:endParaRPr lang="en-US" sz="4800" b="1" dirty="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sz="4800" b="1" dirty="0">
                <a:solidFill>
                  <a:srgbClr val="7F0055"/>
                </a:solidFill>
                <a:latin typeface="Menlo" panose="020B0609030804020204" pitchFamily="49" charset="0"/>
              </a:rPr>
              <a:t>		</a:t>
            </a:r>
            <a:r>
              <a:rPr lang="en-US" sz="4800" dirty="0">
                <a:latin typeface="Menlo" panose="020B0609030804020204" pitchFamily="49" charset="0"/>
              </a:rPr>
              <a:t>p &lt;- 0</a:t>
            </a:r>
          </a:p>
          <a:p>
            <a:r>
              <a:rPr lang="en-US" sz="4800" dirty="0">
                <a:latin typeface="Menlo" panose="020B0609030804020204" pitchFamily="49" charset="0"/>
              </a:rPr>
              <a:t>		</a:t>
            </a:r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retorna</a:t>
            </a:r>
            <a:r>
              <a:rPr lang="en-US" sz="4800" dirty="0">
                <a:latin typeface="Menlo" panose="020B0609030804020204" pitchFamily="49" charset="0"/>
              </a:rPr>
              <a:t> </a:t>
            </a:r>
            <a:r>
              <a:rPr lang="en-US" sz="4800" dirty="0" err="1">
                <a:latin typeface="Menlo" panose="020B0609030804020204" pitchFamily="49" charset="0"/>
              </a:rPr>
              <a:t>falso</a:t>
            </a:r>
            <a:endParaRPr lang="en-US" sz="4800" dirty="0">
              <a:latin typeface="Menlo" panose="020B060903080402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784243-FEBD-DD49-935B-B14F315C6649}"/>
              </a:ext>
            </a:extLst>
          </p:cNvPr>
          <p:cNvSpPr/>
          <p:nvPr/>
        </p:nvSpPr>
        <p:spPr>
          <a:xfrm>
            <a:off x="12983324" y="6251132"/>
            <a:ext cx="92393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Algoritmo</a:t>
            </a:r>
            <a:r>
              <a:rPr lang="en-US" sz="4800" dirty="0">
                <a:latin typeface="Menlo" panose="020B0609030804020204" pitchFamily="49" charset="0"/>
              </a:rPr>
              <a:t> next():</a:t>
            </a:r>
          </a:p>
          <a:p>
            <a:r>
              <a:rPr lang="en-US" sz="4800" dirty="0">
                <a:latin typeface="Menlo" panose="020B0609030804020204" pitchFamily="49" charset="0"/>
              </a:rPr>
              <a:t>	</a:t>
            </a:r>
            <a:r>
              <a:rPr lang="en-US" sz="4800" dirty="0" err="1">
                <a:latin typeface="Menlo" panose="020B0609030804020204" pitchFamily="49" charset="0"/>
              </a:rPr>
              <a:t>elemento</a:t>
            </a:r>
            <a:r>
              <a:rPr lang="en-US" sz="4800" dirty="0">
                <a:latin typeface="Menlo" panose="020B0609030804020204" pitchFamily="49" charset="0"/>
              </a:rPr>
              <a:t> = A[p]</a:t>
            </a:r>
          </a:p>
          <a:p>
            <a:r>
              <a:rPr lang="en-US" sz="4800" dirty="0">
                <a:latin typeface="Menlo" panose="020B0609030804020204" pitchFamily="49" charset="0"/>
              </a:rPr>
              <a:t>	p &lt;- p + 1</a:t>
            </a:r>
          </a:p>
          <a:p>
            <a:r>
              <a:rPr lang="en-US" sz="4800" dirty="0">
                <a:latin typeface="Menlo" panose="020B0609030804020204" pitchFamily="49" charset="0"/>
              </a:rPr>
              <a:t>	</a:t>
            </a:r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retorna</a:t>
            </a:r>
            <a:r>
              <a:rPr lang="en-US" sz="4800" dirty="0">
                <a:latin typeface="Menlo" panose="020B0609030804020204" pitchFamily="49" charset="0"/>
              </a:rPr>
              <a:t> </a:t>
            </a:r>
            <a:r>
              <a:rPr lang="en-US" sz="4800" dirty="0" err="1">
                <a:latin typeface="Menlo" panose="020B0609030804020204" pitchFamily="49" charset="0"/>
              </a:rPr>
              <a:t>elemento</a:t>
            </a:r>
            <a:endParaRPr lang="en-US" sz="4800" dirty="0"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2260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Iteradores</a:t>
            </a: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Implementação do </a:t>
            </a: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Iterator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baseado em arranjos.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61105-27BC-1348-BE93-E0D3857260C1}"/>
              </a:ext>
            </a:extLst>
          </p:cNvPr>
          <p:cNvSpPr/>
          <p:nvPr/>
        </p:nvSpPr>
        <p:spPr>
          <a:xfrm>
            <a:off x="1384344" y="6251132"/>
            <a:ext cx="208383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7F0055"/>
                </a:solidFill>
                <a:latin typeface="Menlo" panose="020B0609030804020204" pitchFamily="49" charset="0"/>
              </a:rPr>
              <a:t>public</a:t>
            </a:r>
            <a:r>
              <a:rPr lang="en-US" sz="4800" dirty="0">
                <a:latin typeface="Menlo" panose="020B0609030804020204" pitchFamily="49" charset="0"/>
              </a:rPr>
              <a:t> </a:t>
            </a:r>
            <a:r>
              <a:rPr lang="en-US" sz="4800" b="1" dirty="0">
                <a:solidFill>
                  <a:srgbClr val="7F0055"/>
                </a:solidFill>
                <a:latin typeface="Menlo" panose="020B0609030804020204" pitchFamily="49" charset="0"/>
              </a:rPr>
              <a:t>class</a:t>
            </a:r>
            <a:r>
              <a:rPr lang="en-US" sz="4800" dirty="0">
                <a:latin typeface="Menlo" panose="020B0609030804020204" pitchFamily="49" charset="0"/>
              </a:rPr>
              <a:t> </a:t>
            </a:r>
            <a:r>
              <a:rPr lang="en-US" sz="4800" dirty="0" err="1">
                <a:latin typeface="Menlo" panose="020B0609030804020204" pitchFamily="49" charset="0"/>
              </a:rPr>
              <a:t>ArrayIterator</a:t>
            </a:r>
            <a:r>
              <a:rPr lang="en-US" sz="4800" dirty="0">
                <a:latin typeface="Menlo" panose="020B0609030804020204" pitchFamily="49" charset="0"/>
              </a:rPr>
              <a:t>&lt;E&gt; </a:t>
            </a:r>
            <a:r>
              <a:rPr lang="en-US" sz="4800" b="1" dirty="0">
                <a:solidFill>
                  <a:srgbClr val="7F0055"/>
                </a:solidFill>
                <a:latin typeface="Menlo" panose="020B0609030804020204" pitchFamily="49" charset="0"/>
              </a:rPr>
              <a:t>implements</a:t>
            </a:r>
            <a:r>
              <a:rPr lang="en-US" sz="4800" dirty="0">
                <a:latin typeface="Menlo" panose="020B0609030804020204" pitchFamily="49" charset="0"/>
              </a:rPr>
              <a:t> Iterator&lt;E&gt; {</a:t>
            </a:r>
          </a:p>
          <a:p>
            <a:pPr lvl="2"/>
            <a:r>
              <a:rPr lang="en-US" sz="4800" b="1" dirty="0">
                <a:solidFill>
                  <a:srgbClr val="7F0055"/>
                </a:solidFill>
                <a:latin typeface="Menlo" panose="020B0609030804020204" pitchFamily="49" charset="0"/>
              </a:rPr>
              <a:t>	private</a:t>
            </a:r>
            <a:r>
              <a:rPr lang="en-US" sz="4800" dirty="0">
                <a:latin typeface="Menlo" panose="020B0609030804020204" pitchFamily="49" charset="0"/>
              </a:rPr>
              <a:t> E[] </a:t>
            </a:r>
            <a:r>
              <a:rPr lang="en-US" sz="4800" dirty="0">
                <a:solidFill>
                  <a:srgbClr val="0000C0"/>
                </a:solidFill>
                <a:latin typeface="Menlo" panose="020B0609030804020204" pitchFamily="49" charset="0"/>
              </a:rPr>
              <a:t>array</a:t>
            </a:r>
            <a:r>
              <a:rPr lang="en-US" sz="4800" dirty="0"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sz="4800" b="1" dirty="0">
                <a:solidFill>
                  <a:srgbClr val="7F0055"/>
                </a:solidFill>
                <a:latin typeface="Menlo" panose="020B0609030804020204" pitchFamily="49" charset="0"/>
              </a:rPr>
              <a:t>	private</a:t>
            </a:r>
            <a:r>
              <a:rPr lang="en-US" sz="4800" dirty="0">
                <a:latin typeface="Menlo" panose="020B0609030804020204" pitchFamily="49" charset="0"/>
              </a:rPr>
              <a:t> </a:t>
            </a:r>
            <a:r>
              <a:rPr lang="en-US" sz="4800" b="1" dirty="0">
                <a:solidFill>
                  <a:srgbClr val="7F0055"/>
                </a:solidFill>
                <a:latin typeface="Menlo" panose="020B0609030804020204" pitchFamily="49" charset="0"/>
              </a:rPr>
              <a:t>int</a:t>
            </a:r>
            <a:r>
              <a:rPr lang="en-US" sz="4800" dirty="0">
                <a:latin typeface="Menlo" panose="020B0609030804020204" pitchFamily="49" charset="0"/>
              </a:rPr>
              <a:t> </a:t>
            </a:r>
            <a:r>
              <a:rPr lang="en-US" sz="4800" dirty="0" err="1">
                <a:solidFill>
                  <a:srgbClr val="0000C0"/>
                </a:solidFill>
                <a:latin typeface="Menlo" panose="020B0609030804020204" pitchFamily="49" charset="0"/>
              </a:rPr>
              <a:t>cursorPosition</a:t>
            </a:r>
            <a:r>
              <a:rPr lang="en-US" sz="4800" dirty="0">
                <a:latin typeface="Menlo" panose="020B0609030804020204" pitchFamily="49" charset="0"/>
              </a:rPr>
              <a:t>;</a:t>
            </a:r>
            <a:endParaRPr lang="en-US" sz="4800" dirty="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pPr lvl="2"/>
            <a:r>
              <a:rPr lang="en-US" sz="4800" b="1" dirty="0">
                <a:solidFill>
                  <a:srgbClr val="7F0055"/>
                </a:solidFill>
                <a:latin typeface="Menlo" panose="020B0609030804020204" pitchFamily="49" charset="0"/>
              </a:rPr>
              <a:t>	public</a:t>
            </a:r>
            <a:r>
              <a:rPr lang="en-US" sz="4800" dirty="0">
                <a:latin typeface="Menlo" panose="020B0609030804020204" pitchFamily="49" charset="0"/>
              </a:rPr>
              <a:t> </a:t>
            </a:r>
            <a:r>
              <a:rPr lang="en-US" sz="4800" dirty="0" err="1">
                <a:latin typeface="Menlo" panose="020B0609030804020204" pitchFamily="49" charset="0"/>
              </a:rPr>
              <a:t>ArrayIterator</a:t>
            </a:r>
            <a:r>
              <a:rPr lang="en-US" sz="4800" dirty="0">
                <a:latin typeface="Menlo" panose="020B0609030804020204" pitchFamily="49" charset="0"/>
              </a:rPr>
              <a:t>(E[] </a:t>
            </a:r>
            <a:r>
              <a:rPr lang="en-US" sz="4800" dirty="0" err="1">
                <a:solidFill>
                  <a:srgbClr val="6A3E3E"/>
                </a:solidFill>
                <a:latin typeface="Menlo" panose="020B0609030804020204" pitchFamily="49" charset="0"/>
              </a:rPr>
              <a:t>lista</a:t>
            </a:r>
            <a:r>
              <a:rPr lang="en-US" sz="4800" dirty="0">
                <a:latin typeface="Menlo" panose="020B0609030804020204" pitchFamily="49" charset="0"/>
              </a:rPr>
              <a:t>) {</a:t>
            </a:r>
          </a:p>
          <a:p>
            <a:pPr lvl="2"/>
            <a:r>
              <a:rPr lang="en-US" sz="4800" b="1" dirty="0">
                <a:solidFill>
                  <a:srgbClr val="7F0055"/>
                </a:solidFill>
                <a:latin typeface="Menlo" panose="020B0609030804020204" pitchFamily="49" charset="0"/>
              </a:rPr>
              <a:t>		</a:t>
            </a:r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this</a:t>
            </a:r>
            <a:r>
              <a:rPr lang="en-US" sz="4800" dirty="0" err="1">
                <a:latin typeface="Menlo" panose="020B0609030804020204" pitchFamily="49" charset="0"/>
              </a:rPr>
              <a:t>.</a:t>
            </a:r>
            <a:r>
              <a:rPr lang="en-US" sz="4800" dirty="0" err="1">
                <a:solidFill>
                  <a:srgbClr val="0000C0"/>
                </a:solidFill>
                <a:latin typeface="Menlo" panose="020B0609030804020204" pitchFamily="49" charset="0"/>
              </a:rPr>
              <a:t>array</a:t>
            </a:r>
            <a:r>
              <a:rPr lang="en-US" sz="4800" dirty="0">
                <a:latin typeface="Menlo" panose="020B0609030804020204" pitchFamily="49" charset="0"/>
              </a:rPr>
              <a:t> = </a:t>
            </a:r>
            <a:r>
              <a:rPr lang="en-US" sz="4800" dirty="0">
                <a:solidFill>
                  <a:srgbClr val="0000C0"/>
                </a:solidFill>
                <a:latin typeface="Menlo" panose="020B0609030804020204" pitchFamily="49" charset="0"/>
              </a:rPr>
              <a:t>array</a:t>
            </a:r>
            <a:r>
              <a:rPr lang="en-US" sz="4800" dirty="0">
                <a:latin typeface="Menlo" panose="020B0609030804020204" pitchFamily="49" charset="0"/>
              </a:rPr>
              <a:t>;</a:t>
            </a:r>
            <a:endParaRPr lang="en-US" sz="4800" dirty="0">
              <a:solidFill>
                <a:srgbClr val="0000C0"/>
              </a:solidFill>
              <a:latin typeface="Menlo" panose="020B0609030804020204" pitchFamily="49" charset="0"/>
            </a:endParaRPr>
          </a:p>
          <a:p>
            <a:pPr lvl="2"/>
            <a:r>
              <a:rPr lang="en-US" sz="4800" dirty="0">
                <a:latin typeface="Menlo" panose="020B0609030804020204" pitchFamily="49" charset="0"/>
              </a:rPr>
              <a:t>	}</a:t>
            </a:r>
          </a:p>
          <a:p>
            <a:r>
              <a:rPr lang="en-US" sz="4800" dirty="0"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50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551399" y="5554980"/>
            <a:ext cx="17693059" cy="6606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  <a:buSzPct val="25000"/>
            </a:pPr>
            <a:r>
              <a:rPr lang="pt-B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6) </a:t>
            </a: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Codificação do </a:t>
            </a:r>
            <a:r>
              <a:rPr lang="pt-BR" sz="8800" b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iterador</a:t>
            </a: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 </a:t>
            </a:r>
            <a:b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</a:b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baseada em arranjos</a:t>
            </a:r>
            <a:endParaRPr lang="de-DE" sz="8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9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145620" cy="6581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Condições iniciais:</a:t>
            </a:r>
          </a:p>
          <a:p>
            <a:pPr marL="685800" indent="-685800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Faça o 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download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 do projeto </a:t>
            </a:r>
            <a:r>
              <a:rPr lang="pt-BR" sz="5400" b="1" i="1" dirty="0" err="1">
                <a:solidFill>
                  <a:schemeClr val="accent6">
                    <a:lumMod val="75000"/>
                  </a:schemeClr>
                </a:solidFill>
                <a:ea typeface="Proxima Nova" charset="0"/>
                <a:cs typeface="Proxima Nova" charset="0"/>
              </a:rPr>
              <a:t>trees-implementations-project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 em 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  <a:hlinkClick r:id="rId3"/>
              </a:rPr>
              <a:t>https://github.com/leandersonandre/univille-estrutura-de-dados-2020</a:t>
            </a:r>
            <a:endParaRPr lang="pt-BR" sz="5400" dirty="0">
              <a:solidFill>
                <a:schemeClr val="bg1">
                  <a:lumMod val="10000"/>
                </a:schemeClr>
              </a:solidFill>
              <a:ea typeface="Proxima Nova" charset="0"/>
              <a:cs typeface="Proxima Nova" charset="0"/>
            </a:endParaRPr>
          </a:p>
          <a:p>
            <a:pPr marL="685800" indent="-685800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Projeto criado com Eclipse IDE 2019-03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1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7">
            <a:extLst>
              <a:ext uri="{FF2B5EF4-FFF2-40B4-BE49-F238E27FC236}">
                <a16:creationId xmlns:a16="http://schemas.microsoft.com/office/drawing/2014/main" id="{DD334D16-BC1A-9641-8ADE-A8C6E08B190A}"/>
              </a:ext>
            </a:extLst>
          </p:cNvPr>
          <p:cNvSpPr/>
          <p:nvPr/>
        </p:nvSpPr>
        <p:spPr>
          <a:xfrm>
            <a:off x="1386506" y="4776877"/>
            <a:ext cx="20193334" cy="624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6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</a:rPr>
              <a:t>8) </a:t>
            </a:r>
            <a:r>
              <a:rPr lang="pt-BR" sz="6600" b="1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Codificação</a:t>
            </a:r>
            <a:r>
              <a:rPr lang="pt-BR" sz="66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:</a:t>
            </a:r>
          </a:p>
          <a:p>
            <a:pPr algn="ctr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 algn="ctr">
              <a:lnSpc>
                <a:spcPct val="150000"/>
              </a:lnSpc>
            </a:pPr>
            <a:r>
              <a:rPr lang="pt-BR" sz="66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a) 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Desenvolva os métodos do </a:t>
            </a:r>
            <a:r>
              <a:rPr lang="pt-BR" sz="6600" dirty="0" err="1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iterador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, classe </a:t>
            </a:r>
            <a:r>
              <a:rPr lang="pt-BR" sz="6600" b="1" dirty="0" err="1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ArrayIterator.java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, com base nos pseudocódigos.</a:t>
            </a:r>
          </a:p>
          <a:p>
            <a:pPr algn="ctr">
              <a:lnSpc>
                <a:spcPct val="150000"/>
              </a:lnSpc>
            </a:pP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25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7">
            <a:extLst>
              <a:ext uri="{FF2B5EF4-FFF2-40B4-BE49-F238E27FC236}">
                <a16:creationId xmlns:a16="http://schemas.microsoft.com/office/drawing/2014/main" id="{DD334D16-BC1A-9641-8ADE-A8C6E08B190A}"/>
              </a:ext>
            </a:extLst>
          </p:cNvPr>
          <p:cNvSpPr/>
          <p:nvPr/>
        </p:nvSpPr>
        <p:spPr>
          <a:xfrm>
            <a:off x="1386506" y="4776877"/>
            <a:ext cx="20193334" cy="624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6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</a:rPr>
              <a:t>8) </a:t>
            </a:r>
            <a:r>
              <a:rPr lang="pt-BR" sz="6600" b="1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Codificação</a:t>
            </a:r>
            <a:r>
              <a:rPr lang="pt-BR" sz="66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:</a:t>
            </a:r>
          </a:p>
          <a:p>
            <a:pPr algn="ctr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 algn="ctr">
              <a:lnSpc>
                <a:spcPct val="150000"/>
              </a:lnSpc>
            </a:pPr>
            <a:r>
              <a:rPr lang="pt-BR" sz="66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b) 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Verifique a </a:t>
            </a:r>
            <a:r>
              <a:rPr lang="pt-BR" sz="6600" dirty="0" err="1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corretude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 dos métodos através dos testes unitários (classe </a:t>
            </a:r>
            <a:r>
              <a:rPr lang="pt-BR" sz="6600" b="1" dirty="0" err="1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ArrayIteratorTests.java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).</a:t>
            </a:r>
          </a:p>
          <a:p>
            <a:pPr algn="ctr">
              <a:lnSpc>
                <a:spcPct val="150000"/>
              </a:lnSpc>
            </a:pP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7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970262" y="5622272"/>
            <a:ext cx="16683263" cy="61734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  <a:buSzPct val="25000"/>
            </a:pPr>
            <a:r>
              <a:rPr lang="pt-B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1) </a:t>
            </a: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Introdução</a:t>
            </a:r>
            <a:endParaRPr lang="de-DE" sz="8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8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551399" y="5554980"/>
            <a:ext cx="17693059" cy="6606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  <a:buSzPct val="25000"/>
            </a:pPr>
            <a:r>
              <a:rPr lang="pt-B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7) </a:t>
            </a: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Tipo abstrato de dados  </a:t>
            </a:r>
          </a:p>
          <a:p>
            <a:pPr lvl="0" algn="ctr">
              <a:lnSpc>
                <a:spcPct val="120000"/>
              </a:lnSpc>
              <a:buSzPct val="25000"/>
            </a:pP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Árvore</a:t>
            </a:r>
            <a:endParaRPr lang="de-DE" sz="8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8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7661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Tipo Abstrato de dado árvore: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TAD árvore armazena elementos em posições como as de uma lista, em que são definidas em relação à posições de seus vizinhos. As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posições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de uma árvore são seus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nodos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, e o posicionamento pela vizinhança satisfaz as relações pai-filho, que definem uma árvore válida.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Nodo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e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posição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são usados com o mesmo sentido em árvores. 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194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4421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Posição: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Container/Nodo que armazena um elemento, uma conexão com o pai e uma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coleção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para armazenar as conexões com os filhos.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56B746-ADCF-EF46-8DEE-D87678D1FD6B}"/>
              </a:ext>
            </a:extLst>
          </p:cNvPr>
          <p:cNvSpPr/>
          <p:nvPr/>
        </p:nvSpPr>
        <p:spPr>
          <a:xfrm>
            <a:off x="8152152" y="7647829"/>
            <a:ext cx="6705600" cy="411764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C3605D2-15D8-9C44-8159-C8538D16E0A6}"/>
              </a:ext>
            </a:extLst>
          </p:cNvPr>
          <p:cNvSpPr/>
          <p:nvPr/>
        </p:nvSpPr>
        <p:spPr>
          <a:xfrm>
            <a:off x="12216534" y="7647829"/>
            <a:ext cx="2646897" cy="411764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653FBE7-D9A4-B240-A8E9-93D7C9873EED}"/>
              </a:ext>
            </a:extLst>
          </p:cNvPr>
          <p:cNvSpPr/>
          <p:nvPr/>
        </p:nvSpPr>
        <p:spPr>
          <a:xfrm>
            <a:off x="8146473" y="10048254"/>
            <a:ext cx="4064382" cy="172583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C1F7757-AD3D-2749-8D09-B4C77E3481AA}"/>
              </a:ext>
            </a:extLst>
          </p:cNvPr>
          <p:cNvSpPr/>
          <p:nvPr/>
        </p:nvSpPr>
        <p:spPr>
          <a:xfrm>
            <a:off x="13539982" y="9110905"/>
            <a:ext cx="3435928" cy="11914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2304FBC-DE29-F44E-92FA-DDD5BD1C0407}"/>
              </a:ext>
            </a:extLst>
          </p:cNvPr>
          <p:cNvSpPr/>
          <p:nvPr/>
        </p:nvSpPr>
        <p:spPr>
          <a:xfrm flipH="1">
            <a:off x="5454405" y="8334574"/>
            <a:ext cx="3995660" cy="11914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878187C-9606-5D48-9B6D-FBC1BEE90E06}"/>
              </a:ext>
            </a:extLst>
          </p:cNvPr>
          <p:cNvSpPr/>
          <p:nvPr/>
        </p:nvSpPr>
        <p:spPr>
          <a:xfrm flipH="1">
            <a:off x="5499576" y="10421730"/>
            <a:ext cx="3995660" cy="11914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7EBC42-E76A-474E-BC89-5421BA612E91}"/>
              </a:ext>
            </a:extLst>
          </p:cNvPr>
          <p:cNvSpPr/>
          <p:nvPr/>
        </p:nvSpPr>
        <p:spPr>
          <a:xfrm>
            <a:off x="9384055" y="8202063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820449-EF7A-124F-BE80-C7A68F185E19}"/>
              </a:ext>
            </a:extLst>
          </p:cNvPr>
          <p:cNvSpPr/>
          <p:nvPr/>
        </p:nvSpPr>
        <p:spPr>
          <a:xfrm>
            <a:off x="9450065" y="10259585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9C741D4-9A58-3F47-8A18-A106315C85F7}"/>
              </a:ext>
            </a:extLst>
          </p:cNvPr>
          <p:cNvSpPr/>
          <p:nvPr/>
        </p:nvSpPr>
        <p:spPr>
          <a:xfrm>
            <a:off x="12673427" y="9003229"/>
            <a:ext cx="1440000" cy="14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D68F92-E741-4649-B491-8B40742A3B94}"/>
              </a:ext>
            </a:extLst>
          </p:cNvPr>
          <p:cNvSpPr/>
          <p:nvPr/>
        </p:nvSpPr>
        <p:spPr>
          <a:xfrm>
            <a:off x="2099278" y="8460398"/>
            <a:ext cx="11849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Pai</a:t>
            </a:r>
            <a:endParaRPr lang="en-US" sz="5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04CC49-027F-E641-9208-D740BEDE32FF}"/>
              </a:ext>
            </a:extLst>
          </p:cNvPr>
          <p:cNvSpPr/>
          <p:nvPr/>
        </p:nvSpPr>
        <p:spPr>
          <a:xfrm>
            <a:off x="2099278" y="10608172"/>
            <a:ext cx="2031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Filhos</a:t>
            </a:r>
            <a:endParaRPr lang="en-US" sz="5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9CB10B-E40E-5647-A9A2-6127537CF33F}"/>
              </a:ext>
            </a:extLst>
          </p:cNvPr>
          <p:cNvSpPr/>
          <p:nvPr/>
        </p:nvSpPr>
        <p:spPr>
          <a:xfrm>
            <a:off x="17842465" y="9244985"/>
            <a:ext cx="31085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Elemento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3121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116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Posição:</a:t>
            </a: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610DD5-3D2F-0341-97BD-0B63B3A25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728" y="3276599"/>
            <a:ext cx="10504402" cy="88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116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Posição:</a:t>
            </a: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7DC99A-94BF-894F-9F9A-F62DC35DDBE7}"/>
              </a:ext>
            </a:extLst>
          </p:cNvPr>
          <p:cNvSpPr/>
          <p:nvPr/>
        </p:nvSpPr>
        <p:spPr>
          <a:xfrm>
            <a:off x="1384343" y="4710129"/>
            <a:ext cx="20593755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F0055"/>
                </a:solidFill>
                <a:latin typeface="Menlo" panose="020B0609030804020204" pitchFamily="49" charset="0"/>
              </a:rPr>
              <a:t>public</a:t>
            </a:r>
            <a:r>
              <a:rPr lang="en-US" sz="3600" dirty="0">
                <a:latin typeface="Menlo" panose="020B0609030804020204" pitchFamily="49" charset="0"/>
              </a:rPr>
              <a:t> </a:t>
            </a:r>
            <a:r>
              <a:rPr lang="en-US" sz="3600" b="1" dirty="0">
                <a:solidFill>
                  <a:srgbClr val="7F0055"/>
                </a:solidFill>
                <a:latin typeface="Menlo" panose="020B0609030804020204" pitchFamily="49" charset="0"/>
              </a:rPr>
              <a:t>class</a:t>
            </a:r>
            <a:r>
              <a:rPr lang="en-US" sz="3600" dirty="0">
                <a:latin typeface="Menlo" panose="020B0609030804020204" pitchFamily="49" charset="0"/>
              </a:rPr>
              <a:t> Position&lt;E&gt; {</a:t>
            </a:r>
          </a:p>
          <a:p>
            <a:r>
              <a:rPr lang="en-US" sz="3600" b="1" dirty="0">
                <a:solidFill>
                  <a:srgbClr val="7F0055"/>
                </a:solidFill>
                <a:latin typeface="Menlo" panose="020B0609030804020204" pitchFamily="49" charset="0"/>
              </a:rPr>
              <a:t>	private</a:t>
            </a:r>
            <a:r>
              <a:rPr lang="en-US" sz="3600" dirty="0">
                <a:latin typeface="Menlo" panose="020B0609030804020204" pitchFamily="49" charset="0"/>
              </a:rPr>
              <a:t> E </a:t>
            </a:r>
            <a:r>
              <a:rPr lang="en-US" sz="3600" dirty="0">
                <a:solidFill>
                  <a:srgbClr val="0000C0"/>
                </a:solidFill>
                <a:latin typeface="Menlo" panose="020B0609030804020204" pitchFamily="49" charset="0"/>
              </a:rPr>
              <a:t>element</a:t>
            </a:r>
            <a:r>
              <a:rPr lang="en-US" sz="3600" dirty="0">
                <a:latin typeface="Menlo" panose="020B0609030804020204" pitchFamily="49" charset="0"/>
              </a:rPr>
              <a:t>;</a:t>
            </a:r>
            <a:endParaRPr lang="en-US" sz="3600" dirty="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7F0055"/>
                </a:solidFill>
                <a:latin typeface="Menlo" panose="020B0609030804020204" pitchFamily="49" charset="0"/>
              </a:rPr>
              <a:t>	private</a:t>
            </a:r>
            <a:r>
              <a:rPr lang="en-US" sz="3600" dirty="0">
                <a:latin typeface="Menlo" panose="020B0609030804020204" pitchFamily="49" charset="0"/>
              </a:rPr>
              <a:t> Position&lt;E&gt; </a:t>
            </a:r>
            <a:r>
              <a:rPr lang="en-US" sz="3600" dirty="0">
                <a:solidFill>
                  <a:srgbClr val="0000C0"/>
                </a:solidFill>
                <a:latin typeface="Menlo" panose="020B0609030804020204" pitchFamily="49" charset="0"/>
              </a:rPr>
              <a:t>parent</a:t>
            </a:r>
            <a:r>
              <a:rPr lang="en-US" sz="3600" dirty="0">
                <a:latin typeface="Menlo" panose="020B0609030804020204" pitchFamily="49" charset="0"/>
              </a:rPr>
              <a:t>;</a:t>
            </a:r>
          </a:p>
          <a:p>
            <a:r>
              <a:rPr lang="en-US" sz="3600" b="1" dirty="0">
                <a:solidFill>
                  <a:srgbClr val="7F0055"/>
                </a:solidFill>
                <a:latin typeface="Menlo" panose="020B0609030804020204" pitchFamily="49" charset="0"/>
              </a:rPr>
              <a:t>	private</a:t>
            </a:r>
            <a:r>
              <a:rPr lang="en-US" sz="3600" dirty="0">
                <a:latin typeface="Menlo" panose="020B0609030804020204" pitchFamily="49" charset="0"/>
              </a:rPr>
              <a:t> Collection&lt;Position&lt;E&gt;&gt; </a:t>
            </a:r>
            <a:r>
              <a:rPr lang="en-US" sz="3600" u="sng" dirty="0">
                <a:solidFill>
                  <a:srgbClr val="0000C0"/>
                </a:solidFill>
                <a:latin typeface="Menlo" panose="020B0609030804020204" pitchFamily="49" charset="0"/>
              </a:rPr>
              <a:t>children</a:t>
            </a:r>
            <a:r>
              <a:rPr lang="en-US" sz="3600" dirty="0">
                <a:latin typeface="Menlo" panose="020B0609030804020204" pitchFamily="49" charset="0"/>
              </a:rPr>
              <a:t>;</a:t>
            </a:r>
          </a:p>
          <a:p>
            <a:r>
              <a:rPr lang="en-US" sz="3600" b="1" dirty="0">
                <a:solidFill>
                  <a:srgbClr val="7F0055"/>
                </a:solidFill>
                <a:latin typeface="Menlo" panose="020B0609030804020204" pitchFamily="49" charset="0"/>
              </a:rPr>
              <a:t>	public</a:t>
            </a:r>
            <a:r>
              <a:rPr lang="en-US" sz="3600" dirty="0">
                <a:latin typeface="Menlo" panose="020B0609030804020204" pitchFamily="49" charset="0"/>
              </a:rPr>
              <a:t> Position() {</a:t>
            </a:r>
          </a:p>
          <a:p>
            <a:r>
              <a:rPr lang="en-US" sz="3600" b="1" dirty="0">
                <a:solidFill>
                  <a:srgbClr val="7F0055"/>
                </a:solidFill>
                <a:latin typeface="Menlo" panose="020B0609030804020204" pitchFamily="49" charset="0"/>
              </a:rPr>
              <a:t>		this</a:t>
            </a:r>
            <a:r>
              <a:rPr lang="en-US" sz="3600" dirty="0">
                <a:latin typeface="Menlo" panose="020B0609030804020204" pitchFamily="49" charset="0"/>
              </a:rPr>
              <a:t>(</a:t>
            </a:r>
            <a:r>
              <a:rPr lang="en-US" sz="3600" b="1" dirty="0" err="1">
                <a:solidFill>
                  <a:srgbClr val="7F0055"/>
                </a:solidFill>
                <a:latin typeface="Menlo" panose="020B0609030804020204" pitchFamily="49" charset="0"/>
              </a:rPr>
              <a:t>null</a:t>
            </a:r>
            <a:r>
              <a:rPr lang="en-US" sz="3600" dirty="0" err="1">
                <a:latin typeface="Menlo" panose="020B0609030804020204" pitchFamily="49" charset="0"/>
              </a:rPr>
              <a:t>,</a:t>
            </a:r>
            <a:r>
              <a:rPr lang="en-US" sz="3600" b="1" dirty="0" err="1">
                <a:solidFill>
                  <a:srgbClr val="7F0055"/>
                </a:solidFill>
                <a:latin typeface="Menlo" panose="020B0609030804020204" pitchFamily="49" charset="0"/>
              </a:rPr>
              <a:t>null</a:t>
            </a:r>
            <a:r>
              <a:rPr lang="en-US" sz="3600" dirty="0">
                <a:latin typeface="Menlo" panose="020B0609030804020204" pitchFamily="49" charset="0"/>
              </a:rPr>
              <a:t>);</a:t>
            </a:r>
            <a:endParaRPr lang="en-US" sz="3600" dirty="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sz="3600" dirty="0">
                <a:latin typeface="Menlo" panose="020B0609030804020204" pitchFamily="49" charset="0"/>
              </a:rPr>
              <a:t>	}</a:t>
            </a:r>
          </a:p>
          <a:p>
            <a:r>
              <a:rPr lang="en-US" sz="3600" b="1" dirty="0">
                <a:solidFill>
                  <a:srgbClr val="7F0055"/>
                </a:solidFill>
                <a:latin typeface="Menlo" panose="020B0609030804020204" pitchFamily="49" charset="0"/>
              </a:rPr>
              <a:t>	public</a:t>
            </a:r>
            <a:r>
              <a:rPr lang="en-US" sz="3600" dirty="0">
                <a:latin typeface="Menlo" panose="020B0609030804020204" pitchFamily="49" charset="0"/>
              </a:rPr>
              <a:t> Position(E </a:t>
            </a:r>
            <a:r>
              <a:rPr lang="en-US" sz="3600" dirty="0">
                <a:solidFill>
                  <a:srgbClr val="6A3E3E"/>
                </a:solidFill>
                <a:latin typeface="Menlo" panose="020B0609030804020204" pitchFamily="49" charset="0"/>
              </a:rPr>
              <a:t>element</a:t>
            </a:r>
            <a:r>
              <a:rPr lang="en-US" sz="3600" dirty="0">
                <a:latin typeface="Menlo" panose="020B0609030804020204" pitchFamily="49" charset="0"/>
              </a:rPr>
              <a:t>) {</a:t>
            </a:r>
          </a:p>
          <a:p>
            <a:r>
              <a:rPr lang="en-US" sz="3600" b="1" dirty="0">
                <a:solidFill>
                  <a:srgbClr val="7F0055"/>
                </a:solidFill>
                <a:latin typeface="Menlo" panose="020B0609030804020204" pitchFamily="49" charset="0"/>
              </a:rPr>
              <a:t>		this</a:t>
            </a:r>
            <a:r>
              <a:rPr lang="en-US" sz="3600" dirty="0">
                <a:latin typeface="Menlo" panose="020B0609030804020204" pitchFamily="49" charset="0"/>
              </a:rPr>
              <a:t>(</a:t>
            </a:r>
            <a:r>
              <a:rPr lang="en-US" sz="3600" dirty="0" err="1">
                <a:solidFill>
                  <a:srgbClr val="6A3E3E"/>
                </a:solidFill>
                <a:latin typeface="Menlo" panose="020B0609030804020204" pitchFamily="49" charset="0"/>
              </a:rPr>
              <a:t>element</a:t>
            </a:r>
            <a:r>
              <a:rPr lang="en-US" sz="3600" dirty="0" err="1">
                <a:latin typeface="Menlo" panose="020B0609030804020204" pitchFamily="49" charset="0"/>
              </a:rPr>
              <a:t>,</a:t>
            </a:r>
            <a:r>
              <a:rPr lang="en-US" sz="3600" b="1" dirty="0" err="1">
                <a:solidFill>
                  <a:srgbClr val="7F0055"/>
                </a:solidFill>
                <a:latin typeface="Menlo" panose="020B0609030804020204" pitchFamily="49" charset="0"/>
              </a:rPr>
              <a:t>null</a:t>
            </a:r>
            <a:r>
              <a:rPr lang="en-US" sz="3600" dirty="0">
                <a:latin typeface="Menlo" panose="020B0609030804020204" pitchFamily="49" charset="0"/>
              </a:rPr>
              <a:t>);</a:t>
            </a:r>
            <a:endParaRPr lang="en-US" sz="3600" dirty="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sz="3600" dirty="0">
                <a:latin typeface="Menlo" panose="020B0609030804020204" pitchFamily="49" charset="0"/>
              </a:rPr>
              <a:t>	}</a:t>
            </a:r>
          </a:p>
          <a:p>
            <a:r>
              <a:rPr lang="en-US" sz="3600" b="1" dirty="0">
                <a:solidFill>
                  <a:srgbClr val="7F0055"/>
                </a:solidFill>
                <a:latin typeface="Menlo" panose="020B0609030804020204" pitchFamily="49" charset="0"/>
              </a:rPr>
              <a:t>	public</a:t>
            </a:r>
            <a:r>
              <a:rPr lang="en-US" sz="3600" dirty="0">
                <a:latin typeface="Menlo" panose="020B0609030804020204" pitchFamily="49" charset="0"/>
              </a:rPr>
              <a:t> Position(E </a:t>
            </a:r>
            <a:r>
              <a:rPr lang="en-US" sz="3600" dirty="0">
                <a:solidFill>
                  <a:srgbClr val="6A3E3E"/>
                </a:solidFill>
                <a:latin typeface="Menlo" panose="020B0609030804020204" pitchFamily="49" charset="0"/>
              </a:rPr>
              <a:t>element</a:t>
            </a:r>
            <a:r>
              <a:rPr lang="en-US" sz="3600" dirty="0">
                <a:latin typeface="Menlo" panose="020B0609030804020204" pitchFamily="49" charset="0"/>
              </a:rPr>
              <a:t>, Position&lt;E&gt; </a:t>
            </a:r>
            <a:r>
              <a:rPr lang="en-US" sz="3600" dirty="0">
                <a:solidFill>
                  <a:srgbClr val="6A3E3E"/>
                </a:solidFill>
                <a:latin typeface="Menlo" panose="020B0609030804020204" pitchFamily="49" charset="0"/>
              </a:rPr>
              <a:t>parent</a:t>
            </a:r>
            <a:r>
              <a:rPr lang="en-US" sz="3600" dirty="0">
                <a:latin typeface="Menlo" panose="020B0609030804020204" pitchFamily="49" charset="0"/>
              </a:rPr>
              <a:t>) {</a:t>
            </a:r>
          </a:p>
          <a:p>
            <a:r>
              <a:rPr lang="en-US" sz="3600" dirty="0">
                <a:latin typeface="Menlo" panose="020B0609030804020204" pitchFamily="49" charset="0"/>
              </a:rPr>
              <a:t>		</a:t>
            </a:r>
            <a:r>
              <a:rPr lang="en-US" sz="3600" dirty="0" err="1">
                <a:latin typeface="Menlo" panose="020B0609030804020204" pitchFamily="49" charset="0"/>
              </a:rPr>
              <a:t>setElement</a:t>
            </a:r>
            <a:r>
              <a:rPr lang="en-US" sz="3600" dirty="0">
                <a:latin typeface="Menlo" panose="020B0609030804020204" pitchFamily="49" charset="0"/>
              </a:rPr>
              <a:t>(</a:t>
            </a:r>
            <a:r>
              <a:rPr lang="en-US" sz="3600" dirty="0">
                <a:solidFill>
                  <a:srgbClr val="6A3E3E"/>
                </a:solidFill>
                <a:latin typeface="Menlo" panose="020B0609030804020204" pitchFamily="49" charset="0"/>
              </a:rPr>
              <a:t>element</a:t>
            </a:r>
            <a:r>
              <a:rPr lang="en-US" sz="3600" dirty="0">
                <a:latin typeface="Menlo" panose="020B0609030804020204" pitchFamily="49" charset="0"/>
              </a:rPr>
              <a:t>);</a:t>
            </a:r>
          </a:p>
          <a:p>
            <a:r>
              <a:rPr lang="en-US" sz="3600" dirty="0">
                <a:latin typeface="Menlo" panose="020B0609030804020204" pitchFamily="49" charset="0"/>
              </a:rPr>
              <a:t>		</a:t>
            </a:r>
            <a:r>
              <a:rPr lang="en-US" sz="3600" dirty="0" err="1">
                <a:latin typeface="Menlo" panose="020B0609030804020204" pitchFamily="49" charset="0"/>
              </a:rPr>
              <a:t>setParent</a:t>
            </a:r>
            <a:r>
              <a:rPr lang="en-US" sz="3600" dirty="0">
                <a:latin typeface="Menlo" panose="020B0609030804020204" pitchFamily="49" charset="0"/>
              </a:rPr>
              <a:t>(</a:t>
            </a:r>
            <a:r>
              <a:rPr lang="en-US" sz="3600" dirty="0">
                <a:solidFill>
                  <a:srgbClr val="6A3E3E"/>
                </a:solidFill>
                <a:latin typeface="Menlo" panose="020B0609030804020204" pitchFamily="49" charset="0"/>
              </a:rPr>
              <a:t>parent</a:t>
            </a:r>
            <a:r>
              <a:rPr lang="en-US" sz="3600" dirty="0">
                <a:latin typeface="Menlo" panose="020B0609030804020204" pitchFamily="49" charset="0"/>
              </a:rPr>
              <a:t>);</a:t>
            </a:r>
          </a:p>
          <a:p>
            <a:r>
              <a:rPr lang="en-US" sz="3600" dirty="0">
                <a:latin typeface="Menlo" panose="020B0609030804020204" pitchFamily="49" charset="0"/>
              </a:rPr>
              <a:t>	}</a:t>
            </a:r>
          </a:p>
          <a:p>
            <a:r>
              <a:rPr lang="en-US" sz="3600" dirty="0"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993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6581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Operações da Posição: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addChild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(</a:t>
            </a: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element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) – Adiciona um novo elemento como filho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addChild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(position) – Adiciona uma Posição como filho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getChildren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() – Retorna um </a:t>
            </a: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iterator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para a coleção de filhos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removeChild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(position) – remove o filho informado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size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() – Retorna a quantidade de filhos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6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551399" y="5554980"/>
            <a:ext cx="17693059" cy="6606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  <a:buSzPct val="25000"/>
            </a:pPr>
            <a:r>
              <a:rPr lang="pt-B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8) </a:t>
            </a: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Codificação da posição</a:t>
            </a:r>
            <a:endParaRPr lang="de-DE" sz="8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5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145620" cy="6581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Condições iniciais:</a:t>
            </a:r>
          </a:p>
          <a:p>
            <a:pPr marL="685800" indent="-685800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Faça o 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download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 do projeto </a:t>
            </a:r>
            <a:r>
              <a:rPr lang="pt-BR" sz="5400" b="1" i="1" dirty="0" err="1">
                <a:solidFill>
                  <a:schemeClr val="accent6">
                    <a:lumMod val="75000"/>
                  </a:schemeClr>
                </a:solidFill>
                <a:ea typeface="Proxima Nova" charset="0"/>
                <a:cs typeface="Proxima Nova" charset="0"/>
              </a:rPr>
              <a:t>trees-implementations-project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 em 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  <a:hlinkClick r:id="rId3"/>
              </a:rPr>
              <a:t>https://github.com/leandersonandre/univille-estrutura-de-dados-2020</a:t>
            </a: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Projeto criado com Eclipse IDE 2019-03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3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7">
            <a:extLst>
              <a:ext uri="{FF2B5EF4-FFF2-40B4-BE49-F238E27FC236}">
                <a16:creationId xmlns:a16="http://schemas.microsoft.com/office/drawing/2014/main" id="{DD334D16-BC1A-9641-8ADE-A8C6E08B190A}"/>
              </a:ext>
            </a:extLst>
          </p:cNvPr>
          <p:cNvSpPr/>
          <p:nvPr/>
        </p:nvSpPr>
        <p:spPr>
          <a:xfrm>
            <a:off x="1386506" y="4776877"/>
            <a:ext cx="20193334" cy="496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6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</a:rPr>
              <a:t>8) </a:t>
            </a:r>
            <a:r>
              <a:rPr lang="pt-BR" sz="6600" b="1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Codificação</a:t>
            </a:r>
            <a:r>
              <a:rPr lang="pt-BR" sz="66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:</a:t>
            </a:r>
          </a:p>
          <a:p>
            <a:pPr algn="ctr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 algn="ctr">
              <a:lnSpc>
                <a:spcPct val="150000"/>
              </a:lnSpc>
            </a:pPr>
            <a:r>
              <a:rPr lang="pt-BR" sz="66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a) 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Desenvolva os métodos da posição, classe </a:t>
            </a:r>
            <a:r>
              <a:rPr lang="pt-BR" sz="6600" b="1" dirty="0" err="1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Position.java</a:t>
            </a:r>
            <a:r>
              <a:rPr lang="pt-BR" sz="6600" b="1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.</a:t>
            </a: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3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7">
            <a:extLst>
              <a:ext uri="{FF2B5EF4-FFF2-40B4-BE49-F238E27FC236}">
                <a16:creationId xmlns:a16="http://schemas.microsoft.com/office/drawing/2014/main" id="{DD334D16-BC1A-9641-8ADE-A8C6E08B190A}"/>
              </a:ext>
            </a:extLst>
          </p:cNvPr>
          <p:cNvSpPr/>
          <p:nvPr/>
        </p:nvSpPr>
        <p:spPr>
          <a:xfrm>
            <a:off x="1386506" y="4776877"/>
            <a:ext cx="20193334" cy="624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6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</a:rPr>
              <a:t>8) </a:t>
            </a:r>
            <a:r>
              <a:rPr lang="pt-BR" sz="6600" b="1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Codificação</a:t>
            </a:r>
            <a:r>
              <a:rPr lang="pt-BR" sz="66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:</a:t>
            </a:r>
          </a:p>
          <a:p>
            <a:pPr algn="ctr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 algn="ctr">
              <a:lnSpc>
                <a:spcPct val="150000"/>
              </a:lnSpc>
            </a:pPr>
            <a:r>
              <a:rPr lang="pt-BR" sz="66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b) 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Verifique a </a:t>
            </a:r>
            <a:r>
              <a:rPr lang="pt-BR" sz="6600" dirty="0" err="1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corretude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 dos métodos através dos testes unitários (classe </a:t>
            </a:r>
            <a:r>
              <a:rPr lang="pt-BR" sz="6600" b="1" dirty="0" err="1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PositionTests.java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).</a:t>
            </a:r>
          </a:p>
          <a:p>
            <a:pPr algn="ctr">
              <a:lnSpc>
                <a:spcPct val="150000"/>
              </a:lnSpc>
            </a:pP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7661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Árvore: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Uma “árvore” (do inglês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tree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) é um tipo abstrato de dados que armazena elementos de </a:t>
            </a:r>
            <a:r>
              <a:rPr lang="pt-BR" sz="5400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maneira não linear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. Ou seja, o relacionamento organizacional é mais rico do que </a:t>
            </a:r>
            <a:r>
              <a:rPr lang="pt-BR" sz="5400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antes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e </a:t>
            </a:r>
            <a:r>
              <a:rPr lang="pt-BR" sz="5400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depois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entre os objetos de uma sequencia.  Os relacionamentos em uma árvore são </a:t>
            </a:r>
            <a:r>
              <a:rPr lang="pt-BR" sz="5400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hierárquicos 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com objetos </a:t>
            </a:r>
            <a:r>
              <a:rPr lang="pt-BR" sz="5400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acima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e outros </a:t>
            </a:r>
            <a:r>
              <a:rPr lang="pt-BR" sz="5400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abaixo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551399" y="5554980"/>
            <a:ext cx="17693059" cy="6606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  <a:buSzPct val="25000"/>
            </a:pPr>
            <a:r>
              <a:rPr lang="pt-B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9) </a:t>
            </a: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Árvore Genérica</a:t>
            </a:r>
            <a:endParaRPr lang="de-DE" sz="8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7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8742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Operações da Árvore genérica: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root() – Retorna o elemento raiz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parent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(position) – Retorna o pai da posição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children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(position) – Retorna um </a:t>
            </a: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iterator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para a coleção de filhos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isInternal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(position) – Verifica se a posição é interna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isExternal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(position) - 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Verifica se a posição é externa</a:t>
            </a: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isRoot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(position) - 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Verifica se a posição é a raiz</a:t>
            </a: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size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() – Retorna a quantidade de elementos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602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6581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Operações da Árvore genérica: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isEmpty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() – Verifica se a árvore está vazia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replace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(</a:t>
            </a: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position,element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) – Substitui o elemento da posição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positions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() – Retorna um </a:t>
            </a: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iterator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com todas as posições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addRoot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(</a:t>
            </a: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element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) – Adiciona a raiz na árvore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addChild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(</a:t>
            </a: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position,element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) – 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Adiciona um filho na posição </a:t>
            </a: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398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116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Árvore:</a:t>
            </a: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26C99C-493D-354E-ADF8-138BFDEA997C}"/>
              </a:ext>
            </a:extLst>
          </p:cNvPr>
          <p:cNvSpPr/>
          <p:nvPr/>
        </p:nvSpPr>
        <p:spPr>
          <a:xfrm>
            <a:off x="1641976" y="5013996"/>
            <a:ext cx="172716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7F0055"/>
                </a:solidFill>
                <a:latin typeface="Menlo" panose="020B0609030804020204" pitchFamily="49" charset="0"/>
              </a:rPr>
              <a:t>public</a:t>
            </a:r>
            <a:r>
              <a:rPr lang="en-US" sz="6000" dirty="0">
                <a:latin typeface="Menlo" panose="020B0609030804020204" pitchFamily="49" charset="0"/>
              </a:rPr>
              <a:t> </a:t>
            </a:r>
            <a:r>
              <a:rPr lang="en-US" sz="6000" b="1" dirty="0">
                <a:solidFill>
                  <a:srgbClr val="7F0055"/>
                </a:solidFill>
                <a:latin typeface="Menlo" panose="020B0609030804020204" pitchFamily="49" charset="0"/>
              </a:rPr>
              <a:t>class</a:t>
            </a:r>
            <a:r>
              <a:rPr lang="en-US" sz="6000" dirty="0">
                <a:latin typeface="Menlo" panose="020B0609030804020204" pitchFamily="49" charset="0"/>
              </a:rPr>
              <a:t> Tree&lt;E&gt; {</a:t>
            </a:r>
          </a:p>
          <a:p>
            <a:r>
              <a:rPr lang="en-US" sz="6000" b="1" dirty="0">
                <a:solidFill>
                  <a:srgbClr val="7F0055"/>
                </a:solidFill>
                <a:latin typeface="Menlo" panose="020B0609030804020204" pitchFamily="49" charset="0"/>
              </a:rPr>
              <a:t>	private</a:t>
            </a:r>
            <a:r>
              <a:rPr lang="en-US" sz="6000" dirty="0">
                <a:latin typeface="Menlo" panose="020B0609030804020204" pitchFamily="49" charset="0"/>
              </a:rPr>
              <a:t> </a:t>
            </a:r>
            <a:r>
              <a:rPr lang="en-US" sz="6000" b="1" dirty="0">
                <a:solidFill>
                  <a:srgbClr val="7F0055"/>
                </a:solidFill>
                <a:latin typeface="Menlo" panose="020B0609030804020204" pitchFamily="49" charset="0"/>
              </a:rPr>
              <a:t>int</a:t>
            </a:r>
            <a:r>
              <a:rPr lang="en-US" sz="6000" dirty="0">
                <a:latin typeface="Menlo" panose="020B0609030804020204" pitchFamily="49" charset="0"/>
              </a:rPr>
              <a:t> </a:t>
            </a:r>
            <a:r>
              <a:rPr lang="en-US" sz="6000" u="sng" dirty="0">
                <a:solidFill>
                  <a:srgbClr val="0000C0"/>
                </a:solidFill>
                <a:latin typeface="Menlo" panose="020B0609030804020204" pitchFamily="49" charset="0"/>
              </a:rPr>
              <a:t>size</a:t>
            </a:r>
            <a:r>
              <a:rPr lang="en-US" sz="6000" dirty="0">
                <a:latin typeface="Menlo" panose="020B0609030804020204" pitchFamily="49" charset="0"/>
              </a:rPr>
              <a:t>;</a:t>
            </a:r>
            <a:endParaRPr lang="en-US" sz="6000" dirty="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sz="6000" b="1" dirty="0">
                <a:solidFill>
                  <a:srgbClr val="7F0055"/>
                </a:solidFill>
                <a:latin typeface="Menlo" panose="020B0609030804020204" pitchFamily="49" charset="0"/>
              </a:rPr>
              <a:t>	private</a:t>
            </a:r>
            <a:r>
              <a:rPr lang="en-US" sz="6000" dirty="0">
                <a:latin typeface="Menlo" panose="020B0609030804020204" pitchFamily="49" charset="0"/>
              </a:rPr>
              <a:t> Position&lt;E&gt; </a:t>
            </a:r>
            <a:r>
              <a:rPr lang="en-US" sz="6000" u="sng" dirty="0">
                <a:solidFill>
                  <a:srgbClr val="0000C0"/>
                </a:solidFill>
                <a:latin typeface="Menlo" panose="020B0609030804020204" pitchFamily="49" charset="0"/>
              </a:rPr>
              <a:t>root</a:t>
            </a:r>
            <a:r>
              <a:rPr lang="en-US" sz="6000" dirty="0">
                <a:latin typeface="Menlo" panose="020B0609030804020204" pitchFamily="49" charset="0"/>
              </a:rPr>
              <a:t>;</a:t>
            </a:r>
          </a:p>
          <a:p>
            <a:r>
              <a:rPr lang="en-US" sz="6000" dirty="0"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00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551399" y="5554980"/>
            <a:ext cx="17693059" cy="6606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  <a:buSzPct val="25000"/>
            </a:pPr>
            <a:r>
              <a:rPr lang="pt-B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10) </a:t>
            </a: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Codificação da árvore</a:t>
            </a:r>
          </a:p>
          <a:p>
            <a:pPr lvl="0" algn="ctr">
              <a:lnSpc>
                <a:spcPct val="120000"/>
              </a:lnSpc>
              <a:buSzPct val="25000"/>
            </a:pP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genérica</a:t>
            </a:r>
            <a:endParaRPr lang="de-DE" sz="8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6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145620" cy="6581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Condições iniciais:</a:t>
            </a:r>
          </a:p>
          <a:p>
            <a:pPr marL="685800" indent="-685800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Faça o 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download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 do projeto </a:t>
            </a:r>
            <a:r>
              <a:rPr lang="pt-BR" sz="5400" b="1" i="1" dirty="0" err="1">
                <a:solidFill>
                  <a:schemeClr val="accent6">
                    <a:lumMod val="75000"/>
                  </a:schemeClr>
                </a:solidFill>
                <a:ea typeface="Proxima Nova" charset="0"/>
                <a:cs typeface="Proxima Nova" charset="0"/>
              </a:rPr>
              <a:t>trees-implementations-project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 em 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  <a:hlinkClick r:id="rId3"/>
              </a:rPr>
              <a:t>https://github.com/leandersonandre/univille-estrutura-de-dados-2020</a:t>
            </a: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Projeto criado com Eclipse IDE 2019-03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0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7">
            <a:extLst>
              <a:ext uri="{FF2B5EF4-FFF2-40B4-BE49-F238E27FC236}">
                <a16:creationId xmlns:a16="http://schemas.microsoft.com/office/drawing/2014/main" id="{DD334D16-BC1A-9641-8ADE-A8C6E08B190A}"/>
              </a:ext>
            </a:extLst>
          </p:cNvPr>
          <p:cNvSpPr/>
          <p:nvPr/>
        </p:nvSpPr>
        <p:spPr>
          <a:xfrm>
            <a:off x="1386506" y="4776877"/>
            <a:ext cx="20193334" cy="496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6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</a:rPr>
              <a:t>10) </a:t>
            </a:r>
            <a:r>
              <a:rPr lang="pt-BR" sz="6600" b="1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Codificação</a:t>
            </a:r>
            <a:r>
              <a:rPr lang="pt-BR" sz="66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:</a:t>
            </a:r>
          </a:p>
          <a:p>
            <a:pPr algn="ctr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 algn="ctr">
              <a:lnSpc>
                <a:spcPct val="150000"/>
              </a:lnSpc>
            </a:pPr>
            <a:r>
              <a:rPr lang="pt-BR" sz="66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a) 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Desenvolva os métodos da posição, classe </a:t>
            </a:r>
            <a:r>
              <a:rPr lang="pt-BR" sz="6600" b="1" dirty="0" err="1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Tree.java</a:t>
            </a:r>
            <a:r>
              <a:rPr lang="pt-BR" sz="6600" b="1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.</a:t>
            </a: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04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7">
            <a:extLst>
              <a:ext uri="{FF2B5EF4-FFF2-40B4-BE49-F238E27FC236}">
                <a16:creationId xmlns:a16="http://schemas.microsoft.com/office/drawing/2014/main" id="{DD334D16-BC1A-9641-8ADE-A8C6E08B190A}"/>
              </a:ext>
            </a:extLst>
          </p:cNvPr>
          <p:cNvSpPr/>
          <p:nvPr/>
        </p:nvSpPr>
        <p:spPr>
          <a:xfrm>
            <a:off x="1386506" y="4776877"/>
            <a:ext cx="20193334" cy="624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6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</a:rPr>
              <a:t>10) </a:t>
            </a:r>
            <a:r>
              <a:rPr lang="pt-BR" sz="6600" b="1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Codificação</a:t>
            </a:r>
            <a:r>
              <a:rPr lang="pt-BR" sz="66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:</a:t>
            </a:r>
          </a:p>
          <a:p>
            <a:pPr algn="ctr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 algn="ctr">
              <a:lnSpc>
                <a:spcPct val="150000"/>
              </a:lnSpc>
            </a:pPr>
            <a:r>
              <a:rPr lang="pt-BR" sz="66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b) 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Verifique a </a:t>
            </a:r>
            <a:r>
              <a:rPr lang="pt-BR" sz="6600" dirty="0" err="1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corretude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 dos métodos através dos testes unitários (classe </a:t>
            </a:r>
            <a:r>
              <a:rPr lang="pt-BR" sz="6600" b="1" dirty="0" err="1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TreeTests.java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).</a:t>
            </a:r>
          </a:p>
          <a:p>
            <a:pPr algn="ctr">
              <a:lnSpc>
                <a:spcPct val="150000"/>
              </a:lnSpc>
            </a:pP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51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551399" y="5554980"/>
            <a:ext cx="17693059" cy="6606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  <a:buSzPct val="25000"/>
            </a:pPr>
            <a:r>
              <a:rPr lang="pt-B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11) </a:t>
            </a: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Algoritmos de </a:t>
            </a:r>
            <a:b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</a:b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caminhamento em </a:t>
            </a:r>
          </a:p>
          <a:p>
            <a:pPr lvl="0" algn="ctr">
              <a:lnSpc>
                <a:spcPct val="120000"/>
              </a:lnSpc>
              <a:buSzPct val="25000"/>
            </a:pP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árvores</a:t>
            </a:r>
            <a:endParaRPr lang="de-DE" sz="8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8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9477620" cy="6581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Profundidade: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Seja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v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um nodo de uma árvore 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. A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profundidade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de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v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é o número de ancestrais de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v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excluindo o próprio v.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94CCA1-ECED-F34F-B031-4871B2A34441}"/>
              </a:ext>
            </a:extLst>
          </p:cNvPr>
          <p:cNvSpPr/>
          <p:nvPr/>
        </p:nvSpPr>
        <p:spPr>
          <a:xfrm>
            <a:off x="16319178" y="3103418"/>
            <a:ext cx="1941113" cy="2050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198DAB-2408-7F44-B1D9-DE08E5F4526E}"/>
              </a:ext>
            </a:extLst>
          </p:cNvPr>
          <p:cNvSpPr/>
          <p:nvPr/>
        </p:nvSpPr>
        <p:spPr>
          <a:xfrm>
            <a:off x="13877875" y="5881540"/>
            <a:ext cx="1941113" cy="2050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78A672-FD0B-984F-8945-A96AECF9DC9E}"/>
              </a:ext>
            </a:extLst>
          </p:cNvPr>
          <p:cNvSpPr/>
          <p:nvPr/>
        </p:nvSpPr>
        <p:spPr>
          <a:xfrm>
            <a:off x="19148638" y="5808036"/>
            <a:ext cx="1941113" cy="2050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C729573-F6F1-8B4F-99CF-3FB71377CC35}"/>
              </a:ext>
            </a:extLst>
          </p:cNvPr>
          <p:cNvSpPr/>
          <p:nvPr/>
        </p:nvSpPr>
        <p:spPr>
          <a:xfrm>
            <a:off x="19148637" y="9424073"/>
            <a:ext cx="1941113" cy="2050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FDE54D-5E0F-044B-BE85-B897F4CE4BBE}"/>
              </a:ext>
            </a:extLst>
          </p:cNvPr>
          <p:cNvCxnSpPr>
            <a:endCxn id="15" idx="7"/>
          </p:cNvCxnSpPr>
          <p:nvPr/>
        </p:nvCxnSpPr>
        <p:spPr>
          <a:xfrm flipH="1">
            <a:off x="15534719" y="4710545"/>
            <a:ext cx="1173863" cy="14712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A46F29-A8D5-DA4B-B21D-5A9EE0494004}"/>
              </a:ext>
            </a:extLst>
          </p:cNvPr>
          <p:cNvCxnSpPr>
            <a:cxnSpLocks/>
            <a:stCxn id="4" idx="5"/>
            <a:endCxn id="16" idx="1"/>
          </p:cNvCxnSpPr>
          <p:nvPr/>
        </p:nvCxnSpPr>
        <p:spPr>
          <a:xfrm>
            <a:off x="17976022" y="4853606"/>
            <a:ext cx="1456885" cy="12547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9B5D4F-2647-2740-BBF4-07C157F34EF3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20119194" y="7858509"/>
            <a:ext cx="1" cy="15655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09F76821-9B23-0141-ADEB-EB5E6548CC82}"/>
              </a:ext>
            </a:extLst>
          </p:cNvPr>
          <p:cNvSpPr/>
          <p:nvPr/>
        </p:nvSpPr>
        <p:spPr>
          <a:xfrm flipH="1">
            <a:off x="8996757" y="10124111"/>
            <a:ext cx="6008543" cy="1302327"/>
          </a:xfrm>
          <a:prstGeom prst="wedgeRectCallout">
            <a:avLst>
              <a:gd name="adj1" fmla="val -115439"/>
              <a:gd name="adj2" fmla="val -174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bg1">
                    <a:lumMod val="10000"/>
                  </a:schemeClr>
                </a:solidFill>
              </a:rPr>
              <a:t>Profundidade</a:t>
            </a:r>
            <a:r>
              <a:rPr lang="en-US" sz="3600" dirty="0">
                <a:solidFill>
                  <a:schemeClr val="bg1">
                    <a:lumMod val="10000"/>
                  </a:schemeClr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9949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12093117" cy="7661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Árvore: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 principal terminologia das estruturas de árvore vem das árvores genealógicas, e os termos pai, filho ancestral e descendente são os mais usados para descrever os relacionamentos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F81C9-0DCA-0449-ACB9-7950447CD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5102" y="2420421"/>
            <a:ext cx="6764382" cy="99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9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9477620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Profundidade: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CCAA55-B927-9640-A771-926860D43C79}"/>
              </a:ext>
            </a:extLst>
          </p:cNvPr>
          <p:cNvSpPr/>
          <p:nvPr/>
        </p:nvSpPr>
        <p:spPr>
          <a:xfrm>
            <a:off x="1384344" y="6251132"/>
            <a:ext cx="208383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Algoritmo</a:t>
            </a:r>
            <a:r>
              <a:rPr lang="en-US" sz="4800" dirty="0">
                <a:latin typeface="Menlo" panose="020B0609030804020204" pitchFamily="49" charset="0"/>
              </a:rPr>
              <a:t> depth(</a:t>
            </a:r>
            <a:r>
              <a:rPr lang="en-US" sz="4800" dirty="0" err="1">
                <a:latin typeface="Menlo" panose="020B0609030804020204" pitchFamily="49" charset="0"/>
              </a:rPr>
              <a:t>T,v</a:t>
            </a:r>
            <a:r>
              <a:rPr lang="en-US" sz="4800" dirty="0">
                <a:latin typeface="Menlo" panose="020B0609030804020204" pitchFamily="49" charset="0"/>
              </a:rPr>
              <a:t>):</a:t>
            </a:r>
          </a:p>
          <a:p>
            <a:r>
              <a:rPr lang="en-US" sz="4800" dirty="0">
                <a:latin typeface="Menlo" panose="020B0609030804020204" pitchFamily="49" charset="0"/>
              </a:rPr>
              <a:t>	</a:t>
            </a:r>
            <a:r>
              <a:rPr lang="en-US" sz="4800" b="1" dirty="0">
                <a:solidFill>
                  <a:srgbClr val="7F0055"/>
                </a:solidFill>
                <a:latin typeface="Menlo" panose="020B0609030804020204" pitchFamily="49" charset="0"/>
              </a:rPr>
              <a:t>se</a:t>
            </a:r>
            <a:r>
              <a:rPr lang="en-US" sz="4800" dirty="0">
                <a:latin typeface="Menlo" panose="020B0609030804020204" pitchFamily="49" charset="0"/>
              </a:rPr>
              <a:t> v </a:t>
            </a:r>
            <a:r>
              <a:rPr lang="en-US" sz="4800" dirty="0" err="1">
                <a:latin typeface="Menlo" panose="020B0609030804020204" pitchFamily="49" charset="0"/>
              </a:rPr>
              <a:t>é</a:t>
            </a:r>
            <a:r>
              <a:rPr lang="en-US" sz="4800" dirty="0">
                <a:latin typeface="Menlo" panose="020B0609030804020204" pitchFamily="49" charset="0"/>
              </a:rPr>
              <a:t> a </a:t>
            </a:r>
            <a:r>
              <a:rPr lang="en-US" sz="4800" dirty="0" err="1">
                <a:latin typeface="Menlo" panose="020B0609030804020204" pitchFamily="49" charset="0"/>
              </a:rPr>
              <a:t>raiz</a:t>
            </a:r>
            <a:r>
              <a:rPr lang="en-US" sz="4800" dirty="0">
                <a:latin typeface="Menlo" panose="020B0609030804020204" pitchFamily="49" charset="0"/>
              </a:rPr>
              <a:t> de T </a:t>
            </a:r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então</a:t>
            </a:r>
            <a:endParaRPr lang="en-US" sz="4800" dirty="0">
              <a:latin typeface="Menlo" panose="020B0609030804020204" pitchFamily="49" charset="0"/>
            </a:endParaRPr>
          </a:p>
          <a:p>
            <a:r>
              <a:rPr lang="en-US" sz="4800" dirty="0">
                <a:latin typeface="Menlo" panose="020B0609030804020204" pitchFamily="49" charset="0"/>
              </a:rPr>
              <a:t>		</a:t>
            </a:r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retorna</a:t>
            </a:r>
            <a:r>
              <a:rPr lang="en-US" sz="4800" dirty="0">
                <a:latin typeface="Menlo" panose="020B0609030804020204" pitchFamily="49" charset="0"/>
              </a:rPr>
              <a:t> 0</a:t>
            </a:r>
          </a:p>
          <a:p>
            <a:r>
              <a:rPr lang="en-US" sz="4800" dirty="0">
                <a:latin typeface="Menlo" panose="020B0609030804020204" pitchFamily="49" charset="0"/>
              </a:rPr>
              <a:t>	</a:t>
            </a:r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senão</a:t>
            </a:r>
            <a:endParaRPr lang="en-US" sz="4800" b="1" dirty="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sz="4800" b="1" dirty="0">
                <a:solidFill>
                  <a:srgbClr val="7F0055"/>
                </a:solidFill>
                <a:latin typeface="Menlo" panose="020B0609030804020204" pitchFamily="49" charset="0"/>
              </a:rPr>
              <a:t>		</a:t>
            </a:r>
            <a:r>
              <a:rPr lang="en-US" sz="4800" dirty="0">
                <a:latin typeface="Menlo" panose="020B0609030804020204" pitchFamily="49" charset="0"/>
              </a:rPr>
              <a:t>w &lt;- </a:t>
            </a:r>
            <a:r>
              <a:rPr lang="en-US" sz="4800" dirty="0" err="1">
                <a:latin typeface="Menlo" panose="020B0609030804020204" pitchFamily="49" charset="0"/>
              </a:rPr>
              <a:t>v.parent</a:t>
            </a:r>
            <a:r>
              <a:rPr lang="en-US" sz="4800" dirty="0">
                <a:latin typeface="Menlo" panose="020B0609030804020204" pitchFamily="49" charset="0"/>
              </a:rPr>
              <a:t>()</a:t>
            </a:r>
          </a:p>
          <a:p>
            <a:r>
              <a:rPr lang="en-US" sz="4800" dirty="0">
                <a:latin typeface="Menlo" panose="020B0609030804020204" pitchFamily="49" charset="0"/>
              </a:rPr>
              <a:t>		</a:t>
            </a:r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retorna</a:t>
            </a:r>
            <a:r>
              <a:rPr lang="en-US" sz="4800" dirty="0">
                <a:latin typeface="Menlo" panose="020B0609030804020204" pitchFamily="49" charset="0"/>
              </a:rPr>
              <a:t> 1 + depth(</a:t>
            </a:r>
            <a:r>
              <a:rPr lang="en-US" sz="4800" dirty="0" err="1">
                <a:latin typeface="Menlo" panose="020B0609030804020204" pitchFamily="49" charset="0"/>
              </a:rPr>
              <a:t>T,w</a:t>
            </a:r>
            <a:r>
              <a:rPr lang="en-US" sz="4800" dirty="0"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738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11380680" cy="4421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Altura: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altura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de uma árvore não vazia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T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é igual a profundidade máxima dos nodos externos de 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778263-58EB-0B44-87C3-08B901D60943}"/>
              </a:ext>
            </a:extLst>
          </p:cNvPr>
          <p:cNvSpPr/>
          <p:nvPr/>
        </p:nvSpPr>
        <p:spPr>
          <a:xfrm>
            <a:off x="16319178" y="3103418"/>
            <a:ext cx="1941113" cy="2050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9429E9-629D-3845-8051-1435DB1A7C68}"/>
              </a:ext>
            </a:extLst>
          </p:cNvPr>
          <p:cNvSpPr/>
          <p:nvPr/>
        </p:nvSpPr>
        <p:spPr>
          <a:xfrm>
            <a:off x="13877875" y="5881540"/>
            <a:ext cx="1941113" cy="2050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EF09ED-15A1-6A4A-BA7F-59643A1B49C4}"/>
              </a:ext>
            </a:extLst>
          </p:cNvPr>
          <p:cNvSpPr/>
          <p:nvPr/>
        </p:nvSpPr>
        <p:spPr>
          <a:xfrm>
            <a:off x="19148638" y="5808036"/>
            <a:ext cx="1941113" cy="2050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6FC567-8971-144B-B626-91025255B729}"/>
              </a:ext>
            </a:extLst>
          </p:cNvPr>
          <p:cNvSpPr/>
          <p:nvPr/>
        </p:nvSpPr>
        <p:spPr>
          <a:xfrm>
            <a:off x="19148637" y="9424073"/>
            <a:ext cx="1941113" cy="2050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677851-568F-A648-8907-89BF21D92C26}"/>
              </a:ext>
            </a:extLst>
          </p:cNvPr>
          <p:cNvCxnSpPr>
            <a:endCxn id="28" idx="7"/>
          </p:cNvCxnSpPr>
          <p:nvPr/>
        </p:nvCxnSpPr>
        <p:spPr>
          <a:xfrm flipH="1">
            <a:off x="15534719" y="4710545"/>
            <a:ext cx="1173863" cy="14712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410DA2-C359-6F4A-BF31-5B1265DE1C9A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17976022" y="4853606"/>
            <a:ext cx="1456885" cy="12547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7DAD43-2453-BD47-86FD-24FFE51CB0EF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 flipH="1">
            <a:off x="20119194" y="7858509"/>
            <a:ext cx="1" cy="15655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E2F4A7DE-6B62-7F48-80F4-50B97497B5A0}"/>
              </a:ext>
            </a:extLst>
          </p:cNvPr>
          <p:cNvSpPr/>
          <p:nvPr/>
        </p:nvSpPr>
        <p:spPr>
          <a:xfrm flipH="1">
            <a:off x="8996757" y="10124111"/>
            <a:ext cx="6008543" cy="1302327"/>
          </a:xfrm>
          <a:prstGeom prst="wedgeRectCallout">
            <a:avLst>
              <a:gd name="adj1" fmla="val -115439"/>
              <a:gd name="adj2" fmla="val -174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10000"/>
                  </a:schemeClr>
                </a:solidFill>
              </a:rPr>
              <a:t>Altura 2</a:t>
            </a:r>
          </a:p>
        </p:txBody>
      </p:sp>
    </p:spTree>
    <p:extLst>
      <p:ext uri="{BB962C8B-B14F-4D97-AF65-F5344CB8AC3E}">
        <p14:creationId xmlns:p14="http://schemas.microsoft.com/office/powerpoint/2010/main" val="311886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7448076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Altura: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75B8B2-AAB0-954A-B75C-6106D1EA896F}"/>
              </a:ext>
            </a:extLst>
          </p:cNvPr>
          <p:cNvSpPr/>
          <p:nvPr/>
        </p:nvSpPr>
        <p:spPr>
          <a:xfrm>
            <a:off x="1384344" y="5616739"/>
            <a:ext cx="137706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Algoritmo</a:t>
            </a:r>
            <a:r>
              <a:rPr lang="en-US" sz="4800" dirty="0">
                <a:latin typeface="Menlo" panose="020B0609030804020204" pitchFamily="49" charset="0"/>
              </a:rPr>
              <a:t> height(</a:t>
            </a:r>
            <a:r>
              <a:rPr lang="en-US" sz="4800" dirty="0" err="1">
                <a:latin typeface="Menlo" panose="020B0609030804020204" pitchFamily="49" charset="0"/>
              </a:rPr>
              <a:t>T,v</a:t>
            </a:r>
            <a:r>
              <a:rPr lang="en-US" sz="4800" dirty="0">
                <a:latin typeface="Menlo" panose="020B0609030804020204" pitchFamily="49" charset="0"/>
              </a:rPr>
              <a:t>):</a:t>
            </a:r>
          </a:p>
          <a:p>
            <a:r>
              <a:rPr lang="en-US" sz="4800" dirty="0">
                <a:latin typeface="Menlo" panose="020B0609030804020204" pitchFamily="49" charset="0"/>
              </a:rPr>
              <a:t>	</a:t>
            </a:r>
            <a:r>
              <a:rPr lang="en-US" sz="4800" b="1" dirty="0">
                <a:solidFill>
                  <a:srgbClr val="7F0055"/>
                </a:solidFill>
                <a:latin typeface="Menlo" panose="020B0609030804020204" pitchFamily="49" charset="0"/>
              </a:rPr>
              <a:t>se</a:t>
            </a:r>
            <a:r>
              <a:rPr lang="en-US" sz="4800" dirty="0">
                <a:latin typeface="Menlo" panose="020B0609030804020204" pitchFamily="49" charset="0"/>
              </a:rPr>
              <a:t> v </a:t>
            </a:r>
            <a:r>
              <a:rPr lang="en-US" sz="4800" dirty="0" err="1">
                <a:latin typeface="Menlo" panose="020B0609030804020204" pitchFamily="49" charset="0"/>
              </a:rPr>
              <a:t>é</a:t>
            </a:r>
            <a:r>
              <a:rPr lang="en-US" sz="4800" dirty="0">
                <a:latin typeface="Menlo" panose="020B0609030804020204" pitchFamily="49" charset="0"/>
              </a:rPr>
              <a:t> um </a:t>
            </a:r>
            <a:r>
              <a:rPr lang="en-US" sz="4800" dirty="0" err="1">
                <a:latin typeface="Menlo" panose="020B0609030804020204" pitchFamily="49" charset="0"/>
              </a:rPr>
              <a:t>nodo</a:t>
            </a:r>
            <a:r>
              <a:rPr lang="en-US" sz="4800" dirty="0">
                <a:latin typeface="Menlo" panose="020B0609030804020204" pitchFamily="49" charset="0"/>
              </a:rPr>
              <a:t> </a:t>
            </a:r>
            <a:r>
              <a:rPr lang="en-US" sz="4800" dirty="0" err="1">
                <a:latin typeface="Menlo" panose="020B0609030804020204" pitchFamily="49" charset="0"/>
              </a:rPr>
              <a:t>externo</a:t>
            </a:r>
            <a:r>
              <a:rPr lang="en-US" sz="4800" dirty="0">
                <a:latin typeface="Menlo" panose="020B0609030804020204" pitchFamily="49" charset="0"/>
              </a:rPr>
              <a:t> de T </a:t>
            </a:r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então</a:t>
            </a:r>
            <a:endParaRPr lang="en-US" sz="4800" dirty="0">
              <a:latin typeface="Menlo" panose="020B0609030804020204" pitchFamily="49" charset="0"/>
            </a:endParaRPr>
          </a:p>
          <a:p>
            <a:r>
              <a:rPr lang="en-US" sz="4800" dirty="0">
                <a:latin typeface="Menlo" panose="020B0609030804020204" pitchFamily="49" charset="0"/>
              </a:rPr>
              <a:t>		</a:t>
            </a:r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retorna</a:t>
            </a:r>
            <a:r>
              <a:rPr lang="en-US" sz="4800" dirty="0">
                <a:latin typeface="Menlo" panose="020B0609030804020204" pitchFamily="49" charset="0"/>
              </a:rPr>
              <a:t> 0</a:t>
            </a:r>
          </a:p>
          <a:p>
            <a:r>
              <a:rPr lang="en-US" sz="4800" dirty="0">
                <a:latin typeface="Menlo" panose="020B0609030804020204" pitchFamily="49" charset="0"/>
              </a:rPr>
              <a:t>	</a:t>
            </a:r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senão</a:t>
            </a:r>
            <a:endParaRPr lang="en-US" sz="4800" b="1" dirty="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sz="4800" b="1" dirty="0">
                <a:solidFill>
                  <a:srgbClr val="7F0055"/>
                </a:solidFill>
                <a:latin typeface="Menlo" panose="020B0609030804020204" pitchFamily="49" charset="0"/>
              </a:rPr>
              <a:t>		</a:t>
            </a:r>
            <a:r>
              <a:rPr lang="en-US" sz="4800" dirty="0">
                <a:latin typeface="Menlo" panose="020B0609030804020204" pitchFamily="49" charset="0"/>
              </a:rPr>
              <a:t>h &lt;- 0</a:t>
            </a:r>
          </a:p>
          <a:p>
            <a:r>
              <a:rPr lang="en-US" sz="4800" dirty="0">
                <a:latin typeface="Menlo" panose="020B0609030804020204" pitchFamily="49" charset="0"/>
              </a:rPr>
              <a:t> 		</a:t>
            </a:r>
            <a:r>
              <a:rPr lang="en-US" sz="4800" b="1" dirty="0">
                <a:solidFill>
                  <a:srgbClr val="7F0055"/>
                </a:solidFill>
                <a:latin typeface="Menlo" panose="020B0609030804020204" pitchFamily="49" charset="0"/>
              </a:rPr>
              <a:t>para </a:t>
            </a:r>
            <a:r>
              <a:rPr lang="en-US" sz="4800" dirty="0" err="1">
                <a:latin typeface="Menlo" panose="020B0609030804020204" pitchFamily="49" charset="0"/>
              </a:rPr>
              <a:t>cada</a:t>
            </a:r>
            <a:r>
              <a:rPr lang="en-US" sz="4800" dirty="0">
                <a:latin typeface="Menlo" panose="020B0609030804020204" pitchFamily="49" charset="0"/>
              </a:rPr>
              <a:t> </a:t>
            </a:r>
            <a:r>
              <a:rPr lang="en-US" sz="4800" dirty="0" err="1">
                <a:latin typeface="Menlo" panose="020B0609030804020204" pitchFamily="49" charset="0"/>
              </a:rPr>
              <a:t>filho</a:t>
            </a:r>
            <a:r>
              <a:rPr lang="en-US" sz="4800" dirty="0">
                <a:latin typeface="Menlo" panose="020B0609030804020204" pitchFamily="49" charset="0"/>
              </a:rPr>
              <a:t> w de v </a:t>
            </a:r>
            <a:r>
              <a:rPr lang="en-US" sz="4800" dirty="0" err="1">
                <a:latin typeface="Menlo" panose="020B0609030804020204" pitchFamily="49" charset="0"/>
              </a:rPr>
              <a:t>em</a:t>
            </a:r>
            <a:r>
              <a:rPr lang="en-US" sz="4800" dirty="0">
                <a:latin typeface="Menlo" panose="020B0609030804020204" pitchFamily="49" charset="0"/>
              </a:rPr>
              <a:t> T </a:t>
            </a:r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faça</a:t>
            </a:r>
            <a:endParaRPr lang="en-US" sz="4800" b="1" dirty="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sz="4800" b="1" dirty="0">
                <a:solidFill>
                  <a:srgbClr val="7F0055"/>
                </a:solidFill>
                <a:latin typeface="Menlo" panose="020B0609030804020204" pitchFamily="49" charset="0"/>
              </a:rPr>
              <a:t>			</a:t>
            </a:r>
            <a:r>
              <a:rPr lang="en-US" sz="4800" dirty="0">
                <a:latin typeface="Menlo" panose="020B0609030804020204" pitchFamily="49" charset="0"/>
              </a:rPr>
              <a:t>h &lt;- max(h, height(</a:t>
            </a:r>
            <a:r>
              <a:rPr lang="en-US" sz="4800" dirty="0" err="1">
                <a:latin typeface="Menlo" panose="020B0609030804020204" pitchFamily="49" charset="0"/>
              </a:rPr>
              <a:t>T,w</a:t>
            </a:r>
            <a:r>
              <a:rPr lang="en-US" sz="4800" dirty="0">
                <a:latin typeface="Menlo" panose="020B0609030804020204" pitchFamily="49" charset="0"/>
              </a:rPr>
              <a:t>))</a:t>
            </a:r>
          </a:p>
          <a:p>
            <a:r>
              <a:rPr lang="en-US" sz="4800" dirty="0">
                <a:latin typeface="Menlo" panose="020B0609030804020204" pitchFamily="49" charset="0"/>
              </a:rPr>
              <a:t>	</a:t>
            </a:r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retorna</a:t>
            </a:r>
            <a:r>
              <a:rPr lang="en-US" sz="4800" dirty="0">
                <a:latin typeface="Menlo" panose="020B0609030804020204" pitchFamily="49" charset="0"/>
              </a:rPr>
              <a:t> 1 + h</a:t>
            </a:r>
          </a:p>
        </p:txBody>
      </p:sp>
    </p:spTree>
    <p:extLst>
      <p:ext uri="{BB962C8B-B14F-4D97-AF65-F5344CB8AC3E}">
        <p14:creationId xmlns:p14="http://schemas.microsoft.com/office/powerpoint/2010/main" val="182281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3" y="3542437"/>
            <a:ext cx="20593755" cy="6581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Caminho prefixado: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O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caminhamento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de uma árvore </a:t>
            </a: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é uma forma sistemática de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acessar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ou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visitar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todos os nodos de T.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Em um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caminhamento prefixado 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de uma árvore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, a raiz de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é visitada primeiro e, então, as </a:t>
            </a: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subárvores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, cujas raízes são seus filhos, são percorridos recursivamente.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16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3" y="3542437"/>
            <a:ext cx="20593755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Caminho prefixado: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76539-D69E-544D-B007-CC2A4174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829" y="5032268"/>
            <a:ext cx="17037889" cy="674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8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3" y="3542437"/>
            <a:ext cx="20593755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Caminho prefixado: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8A637-F66B-E74D-AD56-C48CA57039ED}"/>
              </a:ext>
            </a:extLst>
          </p:cNvPr>
          <p:cNvSpPr/>
          <p:nvPr/>
        </p:nvSpPr>
        <p:spPr>
          <a:xfrm>
            <a:off x="1384344" y="5616739"/>
            <a:ext cx="181228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Algoritmo</a:t>
            </a:r>
            <a:r>
              <a:rPr lang="en-US" sz="4800" dirty="0">
                <a:latin typeface="Menlo" panose="020B0609030804020204" pitchFamily="49" charset="0"/>
              </a:rPr>
              <a:t> preorder(</a:t>
            </a:r>
            <a:r>
              <a:rPr lang="en-US" sz="4800" dirty="0" err="1">
                <a:latin typeface="Menlo" panose="020B0609030804020204" pitchFamily="49" charset="0"/>
              </a:rPr>
              <a:t>T,v</a:t>
            </a:r>
            <a:r>
              <a:rPr lang="en-US" sz="4800" dirty="0">
                <a:latin typeface="Menlo" panose="020B0609030804020204" pitchFamily="49" charset="0"/>
              </a:rPr>
              <a:t>):</a:t>
            </a:r>
          </a:p>
          <a:p>
            <a:r>
              <a:rPr lang="en-US" sz="4800" dirty="0">
                <a:latin typeface="Menlo" panose="020B0609030804020204" pitchFamily="49" charset="0"/>
              </a:rPr>
              <a:t>	</a:t>
            </a:r>
            <a:r>
              <a:rPr lang="en-US" sz="4800" dirty="0" err="1">
                <a:latin typeface="Menlo" panose="020B0609030804020204" pitchFamily="49" charset="0"/>
              </a:rPr>
              <a:t>executa</a:t>
            </a:r>
            <a:r>
              <a:rPr lang="en-US" sz="4800" dirty="0">
                <a:latin typeface="Menlo" panose="020B0609030804020204" pitchFamily="49" charset="0"/>
              </a:rPr>
              <a:t> a </a:t>
            </a:r>
            <a:r>
              <a:rPr lang="en-US" sz="4800" dirty="0" err="1">
                <a:latin typeface="Menlo" panose="020B0609030804020204" pitchFamily="49" charset="0"/>
              </a:rPr>
              <a:t>ação</a:t>
            </a:r>
            <a:r>
              <a:rPr lang="en-US" sz="4800" dirty="0">
                <a:latin typeface="Menlo" panose="020B0609030804020204" pitchFamily="49" charset="0"/>
              </a:rPr>
              <a:t> </a:t>
            </a:r>
            <a:r>
              <a:rPr lang="en-US" sz="4800" dirty="0" err="1">
                <a:latin typeface="Menlo" panose="020B0609030804020204" pitchFamily="49" charset="0"/>
              </a:rPr>
              <a:t>associada</a:t>
            </a:r>
            <a:r>
              <a:rPr lang="en-US" sz="4800" dirty="0">
                <a:latin typeface="Menlo" panose="020B0609030804020204" pitchFamily="49" charset="0"/>
              </a:rPr>
              <a:t> </a:t>
            </a:r>
            <a:r>
              <a:rPr lang="en-US" sz="4800" dirty="0" err="1">
                <a:latin typeface="Menlo" panose="020B0609030804020204" pitchFamily="49" charset="0"/>
              </a:rPr>
              <a:t>à</a:t>
            </a:r>
            <a:r>
              <a:rPr lang="en-US" sz="4800" dirty="0">
                <a:latin typeface="Menlo" panose="020B0609030804020204" pitchFamily="49" charset="0"/>
              </a:rPr>
              <a:t> </a:t>
            </a:r>
            <a:r>
              <a:rPr lang="en-US" sz="4800" dirty="0" err="1">
                <a:latin typeface="Menlo" panose="020B0609030804020204" pitchFamily="49" charset="0"/>
              </a:rPr>
              <a:t>visita</a:t>
            </a:r>
            <a:r>
              <a:rPr lang="en-US" sz="4800" dirty="0">
                <a:latin typeface="Menlo" panose="020B0609030804020204" pitchFamily="49" charset="0"/>
              </a:rPr>
              <a:t> do novo v</a:t>
            </a:r>
          </a:p>
          <a:p>
            <a:r>
              <a:rPr lang="en-US" sz="4800" b="1" dirty="0">
                <a:solidFill>
                  <a:srgbClr val="7F0055"/>
                </a:solidFill>
                <a:latin typeface="Menlo" panose="020B0609030804020204" pitchFamily="49" charset="0"/>
              </a:rPr>
              <a:t>	para </a:t>
            </a:r>
            <a:r>
              <a:rPr lang="en-US" sz="4800" dirty="0" err="1">
                <a:latin typeface="Menlo" panose="020B0609030804020204" pitchFamily="49" charset="0"/>
              </a:rPr>
              <a:t>cada</a:t>
            </a:r>
            <a:r>
              <a:rPr lang="en-US" sz="4800" dirty="0">
                <a:latin typeface="Menlo" panose="020B0609030804020204" pitchFamily="49" charset="0"/>
              </a:rPr>
              <a:t> </a:t>
            </a:r>
            <a:r>
              <a:rPr lang="en-US" sz="4800" dirty="0" err="1">
                <a:latin typeface="Menlo" panose="020B0609030804020204" pitchFamily="49" charset="0"/>
              </a:rPr>
              <a:t>filho</a:t>
            </a:r>
            <a:r>
              <a:rPr lang="en-US" sz="4800" dirty="0">
                <a:latin typeface="Menlo" panose="020B0609030804020204" pitchFamily="49" charset="0"/>
              </a:rPr>
              <a:t> w de v </a:t>
            </a:r>
            <a:r>
              <a:rPr lang="en-US" sz="4800" dirty="0" err="1">
                <a:latin typeface="Menlo" panose="020B0609030804020204" pitchFamily="49" charset="0"/>
              </a:rPr>
              <a:t>em</a:t>
            </a:r>
            <a:r>
              <a:rPr lang="en-US" sz="4800" dirty="0">
                <a:latin typeface="Menlo" panose="020B0609030804020204" pitchFamily="49" charset="0"/>
              </a:rPr>
              <a:t> T </a:t>
            </a:r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faça</a:t>
            </a:r>
            <a:endParaRPr lang="en-US" sz="4800" b="1" dirty="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sz="4800" b="1" dirty="0">
                <a:solidFill>
                  <a:srgbClr val="7F0055"/>
                </a:solidFill>
                <a:latin typeface="Menlo" panose="020B0609030804020204" pitchFamily="49" charset="0"/>
              </a:rPr>
              <a:t>			</a:t>
            </a:r>
            <a:r>
              <a:rPr lang="en-US" sz="4800" dirty="0">
                <a:latin typeface="Menlo" panose="020B0609030804020204" pitchFamily="49" charset="0"/>
              </a:rPr>
              <a:t>preorder(</a:t>
            </a:r>
            <a:r>
              <a:rPr lang="en-US" sz="4800" dirty="0" err="1">
                <a:latin typeface="Menlo" panose="020B0609030804020204" pitchFamily="49" charset="0"/>
              </a:rPr>
              <a:t>T,w</a:t>
            </a:r>
            <a:r>
              <a:rPr lang="en-US" sz="4800" dirty="0"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31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3" y="3542437"/>
            <a:ext cx="20593755" cy="550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Caminho pós-fixado: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Em um </a:t>
            </a:r>
            <a:r>
              <a:rPr lang="pt-BR" sz="54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caminhamento pós-fixado 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de uma árvore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, primeiro 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percorre recursivamente as </a:t>
            </a:r>
            <a:r>
              <a:rPr lang="pt-BR" sz="5400" dirty="0" err="1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subárvores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 enraizadas nos filhos da raiz, depois visita a raiz.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Pode ser entendido como o oposto do caminhamento prefixado.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79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3" y="3542437"/>
            <a:ext cx="20593755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Caminho pós-fixado: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12071-AD8C-5145-A278-58E9ADF53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029" y="5421393"/>
            <a:ext cx="15268382" cy="582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3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3" y="3542437"/>
            <a:ext cx="20593755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Caminho pós-fixado: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8A637-F66B-E74D-AD56-C48CA57039ED}"/>
              </a:ext>
            </a:extLst>
          </p:cNvPr>
          <p:cNvSpPr/>
          <p:nvPr/>
        </p:nvSpPr>
        <p:spPr>
          <a:xfrm>
            <a:off x="1384344" y="5616739"/>
            <a:ext cx="181228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Algoritmo</a:t>
            </a:r>
            <a:r>
              <a:rPr lang="en-US" sz="4800" dirty="0">
                <a:latin typeface="Menlo" panose="020B0609030804020204" pitchFamily="49" charset="0"/>
              </a:rPr>
              <a:t> </a:t>
            </a:r>
            <a:r>
              <a:rPr lang="en-US" sz="4800" dirty="0" err="1">
                <a:latin typeface="Menlo" panose="020B0609030804020204" pitchFamily="49" charset="0"/>
              </a:rPr>
              <a:t>postorder</a:t>
            </a:r>
            <a:r>
              <a:rPr lang="en-US" sz="4800" dirty="0">
                <a:latin typeface="Menlo" panose="020B0609030804020204" pitchFamily="49" charset="0"/>
              </a:rPr>
              <a:t>(</a:t>
            </a:r>
            <a:r>
              <a:rPr lang="en-US" sz="4800" dirty="0" err="1">
                <a:latin typeface="Menlo" panose="020B0609030804020204" pitchFamily="49" charset="0"/>
              </a:rPr>
              <a:t>T,v</a:t>
            </a:r>
            <a:r>
              <a:rPr lang="en-US" sz="4800" dirty="0">
                <a:latin typeface="Menlo" panose="020B0609030804020204" pitchFamily="49" charset="0"/>
              </a:rPr>
              <a:t>):</a:t>
            </a:r>
          </a:p>
          <a:p>
            <a:r>
              <a:rPr lang="en-US" sz="4800" b="1" dirty="0">
                <a:solidFill>
                  <a:srgbClr val="7F0055"/>
                </a:solidFill>
                <a:latin typeface="Menlo" panose="020B0609030804020204" pitchFamily="49" charset="0"/>
              </a:rPr>
              <a:t>   para </a:t>
            </a:r>
            <a:r>
              <a:rPr lang="en-US" sz="4800" dirty="0" err="1">
                <a:latin typeface="Menlo" panose="020B0609030804020204" pitchFamily="49" charset="0"/>
              </a:rPr>
              <a:t>cada</a:t>
            </a:r>
            <a:r>
              <a:rPr lang="en-US" sz="4800" dirty="0">
                <a:latin typeface="Menlo" panose="020B0609030804020204" pitchFamily="49" charset="0"/>
              </a:rPr>
              <a:t> </a:t>
            </a:r>
            <a:r>
              <a:rPr lang="en-US" sz="4800" dirty="0" err="1">
                <a:latin typeface="Menlo" panose="020B0609030804020204" pitchFamily="49" charset="0"/>
              </a:rPr>
              <a:t>filho</a:t>
            </a:r>
            <a:r>
              <a:rPr lang="en-US" sz="4800" dirty="0">
                <a:latin typeface="Menlo" panose="020B0609030804020204" pitchFamily="49" charset="0"/>
              </a:rPr>
              <a:t> w de v </a:t>
            </a:r>
            <a:r>
              <a:rPr lang="en-US" sz="4800" dirty="0" err="1">
                <a:latin typeface="Menlo" panose="020B0609030804020204" pitchFamily="49" charset="0"/>
              </a:rPr>
              <a:t>em</a:t>
            </a:r>
            <a:r>
              <a:rPr lang="en-US" sz="4800" dirty="0">
                <a:latin typeface="Menlo" panose="020B0609030804020204" pitchFamily="49" charset="0"/>
              </a:rPr>
              <a:t> T </a:t>
            </a:r>
            <a:r>
              <a:rPr lang="en-US" sz="4800" b="1" dirty="0" err="1">
                <a:solidFill>
                  <a:srgbClr val="7F0055"/>
                </a:solidFill>
                <a:latin typeface="Menlo" panose="020B0609030804020204" pitchFamily="49" charset="0"/>
              </a:rPr>
              <a:t>faça</a:t>
            </a:r>
            <a:endParaRPr lang="en-US" sz="4800" b="1" dirty="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sz="4800" b="1" dirty="0">
                <a:solidFill>
                  <a:srgbClr val="7F0055"/>
                </a:solidFill>
                <a:latin typeface="Menlo" panose="020B0609030804020204" pitchFamily="49" charset="0"/>
              </a:rPr>
              <a:t>			</a:t>
            </a:r>
            <a:r>
              <a:rPr lang="en-US" sz="4800">
                <a:latin typeface="Menlo" panose="020B0609030804020204" pitchFamily="49" charset="0"/>
              </a:rPr>
              <a:t>postorder</a:t>
            </a:r>
            <a:r>
              <a:rPr lang="en-US" sz="4800" dirty="0">
                <a:latin typeface="Menlo" panose="020B0609030804020204" pitchFamily="49" charset="0"/>
              </a:rPr>
              <a:t>(</a:t>
            </a:r>
            <a:r>
              <a:rPr lang="en-US" sz="4800" dirty="0" err="1">
                <a:latin typeface="Menlo" panose="020B0609030804020204" pitchFamily="49" charset="0"/>
              </a:rPr>
              <a:t>T,w</a:t>
            </a:r>
            <a:r>
              <a:rPr lang="en-US" sz="4800" dirty="0">
                <a:latin typeface="Menlo" panose="020B0609030804020204" pitchFamily="49" charset="0"/>
              </a:rPr>
              <a:t>)</a:t>
            </a:r>
          </a:p>
          <a:p>
            <a:r>
              <a:rPr lang="en-US" sz="4800" dirty="0">
                <a:latin typeface="Menlo" panose="020B0609030804020204" pitchFamily="49" charset="0"/>
              </a:rPr>
              <a:t>	</a:t>
            </a:r>
            <a:r>
              <a:rPr lang="en-US" sz="4800" dirty="0" err="1">
                <a:latin typeface="Menlo" panose="020B0609030804020204" pitchFamily="49" charset="0"/>
              </a:rPr>
              <a:t>executa</a:t>
            </a:r>
            <a:r>
              <a:rPr lang="en-US" sz="4800" dirty="0">
                <a:latin typeface="Menlo" panose="020B0609030804020204" pitchFamily="49" charset="0"/>
              </a:rPr>
              <a:t> a </a:t>
            </a:r>
            <a:r>
              <a:rPr lang="en-US" sz="4800" dirty="0" err="1">
                <a:latin typeface="Menlo" panose="020B0609030804020204" pitchFamily="49" charset="0"/>
              </a:rPr>
              <a:t>ação</a:t>
            </a:r>
            <a:r>
              <a:rPr lang="en-US" sz="4800" dirty="0">
                <a:latin typeface="Menlo" panose="020B0609030804020204" pitchFamily="49" charset="0"/>
              </a:rPr>
              <a:t> </a:t>
            </a:r>
            <a:r>
              <a:rPr lang="en-US" sz="4800" dirty="0" err="1">
                <a:latin typeface="Menlo" panose="020B0609030804020204" pitchFamily="49" charset="0"/>
              </a:rPr>
              <a:t>associada</a:t>
            </a:r>
            <a:r>
              <a:rPr lang="en-US" sz="4800" dirty="0">
                <a:latin typeface="Menlo" panose="020B0609030804020204" pitchFamily="49" charset="0"/>
              </a:rPr>
              <a:t> </a:t>
            </a:r>
            <a:r>
              <a:rPr lang="en-US" sz="4800" dirty="0" err="1">
                <a:latin typeface="Menlo" panose="020B0609030804020204" pitchFamily="49" charset="0"/>
              </a:rPr>
              <a:t>à</a:t>
            </a:r>
            <a:r>
              <a:rPr lang="en-US" sz="4800" dirty="0">
                <a:latin typeface="Menlo" panose="020B0609030804020204" pitchFamily="49" charset="0"/>
              </a:rPr>
              <a:t> </a:t>
            </a:r>
            <a:r>
              <a:rPr lang="en-US" sz="4800" dirty="0" err="1">
                <a:latin typeface="Menlo" panose="020B0609030804020204" pitchFamily="49" charset="0"/>
              </a:rPr>
              <a:t>visita</a:t>
            </a:r>
            <a:r>
              <a:rPr lang="en-US" sz="4800" dirty="0">
                <a:latin typeface="Menlo" panose="020B0609030804020204" pitchFamily="49" charset="0"/>
              </a:rPr>
              <a:t> do novo </a:t>
            </a:r>
            <a:r>
              <a:rPr lang="en-US" sz="4800" i="1" dirty="0">
                <a:latin typeface="Menlo" panose="020B0609030804020204" pitchFamily="49" charset="0"/>
              </a:rPr>
              <a:t>v</a:t>
            </a:r>
          </a:p>
          <a:p>
            <a:r>
              <a:rPr lang="en-US" sz="4800" b="1" dirty="0">
                <a:solidFill>
                  <a:srgbClr val="7F0055"/>
                </a:solidFill>
                <a:latin typeface="Menlo" panose="020B0609030804020204" pitchFamily="49" charset="0"/>
              </a:rPr>
              <a:t>	</a:t>
            </a:r>
            <a:endParaRPr lang="en-US" sz="4800" dirty="0"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98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551399" y="5554980"/>
            <a:ext cx="17693059" cy="6606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  <a:buSzPct val="25000"/>
            </a:pPr>
            <a:r>
              <a:rPr lang="pt-B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12) </a:t>
            </a: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Codificação dos algoritmos</a:t>
            </a:r>
            <a:b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</a:b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de caminhamento em </a:t>
            </a:r>
            <a:b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</a:b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árvores</a:t>
            </a:r>
            <a:endParaRPr lang="de-DE" sz="8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2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551400" y="5417820"/>
            <a:ext cx="17416560" cy="6606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  <a:buSzPct val="25000"/>
            </a:pPr>
            <a:r>
              <a:rPr lang="pt-B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2) </a:t>
            </a: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Aplicações</a:t>
            </a:r>
            <a:endParaRPr lang="de-DE" sz="8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145620" cy="6581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Condições iniciais:</a:t>
            </a:r>
          </a:p>
          <a:p>
            <a:pPr marL="685800" indent="-685800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Faça o 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download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 do projeto </a:t>
            </a:r>
            <a:r>
              <a:rPr lang="pt-BR" sz="5400" b="1" i="1" dirty="0" err="1">
                <a:solidFill>
                  <a:schemeClr val="accent6">
                    <a:lumMod val="75000"/>
                  </a:schemeClr>
                </a:solidFill>
                <a:ea typeface="Proxima Nova" charset="0"/>
                <a:cs typeface="Proxima Nova" charset="0"/>
              </a:rPr>
              <a:t>trees-implementations-project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 em 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  <a:hlinkClick r:id="rId3"/>
              </a:rPr>
              <a:t>https://github.com/leandersonandre/univille-estrutura-de-dados-2020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.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Projeto criado com Eclipse IDE 2019-03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7">
            <a:extLst>
              <a:ext uri="{FF2B5EF4-FFF2-40B4-BE49-F238E27FC236}">
                <a16:creationId xmlns:a16="http://schemas.microsoft.com/office/drawing/2014/main" id="{DD334D16-BC1A-9641-8ADE-A8C6E08B190A}"/>
              </a:ext>
            </a:extLst>
          </p:cNvPr>
          <p:cNvSpPr/>
          <p:nvPr/>
        </p:nvSpPr>
        <p:spPr>
          <a:xfrm>
            <a:off x="1386506" y="4776877"/>
            <a:ext cx="20193334" cy="496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6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</a:rPr>
              <a:t>12) </a:t>
            </a:r>
            <a:r>
              <a:rPr lang="pt-BR" sz="6600" b="1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Codificação</a:t>
            </a:r>
            <a:r>
              <a:rPr lang="pt-BR" sz="66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:</a:t>
            </a:r>
          </a:p>
          <a:p>
            <a:pPr algn="ctr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 algn="ctr">
              <a:lnSpc>
                <a:spcPct val="150000"/>
              </a:lnSpc>
            </a:pPr>
            <a:r>
              <a:rPr lang="pt-BR" sz="66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a) 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Desenvolva os métodos da posição, classe </a:t>
            </a:r>
            <a:r>
              <a:rPr lang="pt-BR" sz="6600" b="1" dirty="0" err="1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TreeUteis.java</a:t>
            </a:r>
            <a:r>
              <a:rPr lang="pt-BR" sz="6600" b="1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.</a:t>
            </a: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6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7">
            <a:extLst>
              <a:ext uri="{FF2B5EF4-FFF2-40B4-BE49-F238E27FC236}">
                <a16:creationId xmlns:a16="http://schemas.microsoft.com/office/drawing/2014/main" id="{DD334D16-BC1A-9641-8ADE-A8C6E08B190A}"/>
              </a:ext>
            </a:extLst>
          </p:cNvPr>
          <p:cNvSpPr/>
          <p:nvPr/>
        </p:nvSpPr>
        <p:spPr>
          <a:xfrm>
            <a:off x="1386506" y="4776877"/>
            <a:ext cx="20193334" cy="624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6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</a:rPr>
              <a:t>10) </a:t>
            </a:r>
            <a:r>
              <a:rPr lang="pt-BR" sz="6600" b="1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Codificação</a:t>
            </a:r>
            <a:r>
              <a:rPr lang="pt-BR" sz="66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:</a:t>
            </a:r>
          </a:p>
          <a:p>
            <a:pPr algn="ctr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 algn="ctr">
              <a:lnSpc>
                <a:spcPct val="150000"/>
              </a:lnSpc>
            </a:pPr>
            <a:r>
              <a:rPr lang="pt-BR" sz="66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b) 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Verifique a </a:t>
            </a:r>
            <a:r>
              <a:rPr lang="pt-BR" sz="6600" dirty="0" err="1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corretude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 dos métodos através dos testes unitários (classe </a:t>
            </a:r>
            <a:r>
              <a:rPr lang="pt-BR" sz="6600" b="1" dirty="0" err="1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TreeUteisTests.java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ea typeface="Proxima Nova" charset="0"/>
                <a:cs typeface="Proxima Nova" charset="0"/>
              </a:rPr>
              <a:t>).</a:t>
            </a:r>
          </a:p>
          <a:p>
            <a:pPr algn="ctr">
              <a:lnSpc>
                <a:spcPct val="150000"/>
              </a:lnSpc>
            </a:pP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3085067" y="4576210"/>
            <a:ext cx="1467720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>
                <a:solidFill>
                  <a:schemeClr val="bg1">
                    <a:lumMod val="10000"/>
                  </a:schemeClr>
                </a:solidFill>
                <a:latin typeface="+mn-lt"/>
                <a:ea typeface="Proxima Nova Semibold" charset="0"/>
                <a:cs typeface="Proxima Nova Semibold" charset="0"/>
              </a:rPr>
              <a:t>Obrigad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Semibold" charset="0"/>
                <a:cs typeface="Proxima Nova Semibold" charset="0"/>
              </a:rPr>
              <a:t>o</a:t>
            </a:r>
            <a:r>
              <a:rPr lang="pt-BR" sz="6600">
                <a:solidFill>
                  <a:schemeClr val="bg1">
                    <a:lumMod val="10000"/>
                  </a:schemeClr>
                </a:solidFill>
                <a:latin typeface="+mn-lt"/>
                <a:ea typeface="Proxima Nova Semibold" charset="0"/>
                <a:cs typeface="Proxima Nova Semibold" charset="0"/>
              </a:rPr>
              <a:t>!</a:t>
            </a:r>
            <a:endParaRPr lang="pt-BR" sz="66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043386" y="8070784"/>
            <a:ext cx="162010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>
                    <a:lumMod val="10000"/>
                  </a:schemeClr>
                </a:solidFill>
                <a:latin typeface="+mj-lt"/>
                <a:ea typeface="Proxima Nova Semibold" charset="0"/>
                <a:cs typeface="Proxima Nova Semibold" charset="0"/>
              </a:rPr>
              <a:t>Bacharel em Engenharia de Software</a:t>
            </a:r>
          </a:p>
          <a:p>
            <a:r>
              <a:rPr lang="pt-BR" sz="4800" dirty="0">
                <a:solidFill>
                  <a:schemeClr val="bg1">
                    <a:lumMod val="10000"/>
                  </a:schemeClr>
                </a:solidFill>
                <a:latin typeface="+mj-lt"/>
                <a:ea typeface="Proxima Nova Semibold" charset="0"/>
                <a:cs typeface="Proxima Nova Semibold" charset="0"/>
              </a:rPr>
              <a:t>Bacharel em Sistemas de Informação</a:t>
            </a:r>
          </a:p>
          <a:p>
            <a:endParaRPr lang="pt-BR" sz="4800" dirty="0">
              <a:solidFill>
                <a:schemeClr val="bg1">
                  <a:lumMod val="10000"/>
                </a:schemeClr>
              </a:solidFill>
              <a:latin typeface="+mj-lt"/>
              <a:ea typeface="Proxima Nova Semibold" charset="0"/>
              <a:cs typeface="Proxima Nova Semibold" charset="0"/>
            </a:endParaRPr>
          </a:p>
          <a:p>
            <a:r>
              <a:rPr lang="pt-BR" sz="4800" dirty="0">
                <a:solidFill>
                  <a:schemeClr val="bg1">
                    <a:lumMod val="10000"/>
                  </a:schemeClr>
                </a:solidFill>
                <a:latin typeface="+mj-lt"/>
                <a:ea typeface="Proxima Nova Light" charset="0"/>
                <a:cs typeface="Proxima Nova Light" charset="0"/>
              </a:rPr>
              <a:t>Prof. </a:t>
            </a:r>
            <a:r>
              <a:rPr lang="pt-BR" sz="4800" dirty="0" err="1">
                <a:solidFill>
                  <a:schemeClr val="bg1">
                    <a:lumMod val="10000"/>
                  </a:schemeClr>
                </a:solidFill>
                <a:latin typeface="+mj-lt"/>
                <a:ea typeface="Proxima Nova Light" charset="0"/>
                <a:cs typeface="Proxima Nova Light" charset="0"/>
              </a:rPr>
              <a:t>MSc</a:t>
            </a:r>
            <a:r>
              <a:rPr lang="pt-BR" sz="4800" dirty="0">
                <a:solidFill>
                  <a:schemeClr val="bg1">
                    <a:lumMod val="10000"/>
                  </a:schemeClr>
                </a:solidFill>
                <a:latin typeface="+mj-lt"/>
                <a:ea typeface="Proxima Nova Light" charset="0"/>
                <a:cs typeface="Proxima Nova Light" charset="0"/>
              </a:rPr>
              <a:t>. </a:t>
            </a:r>
            <a:r>
              <a:rPr lang="pt-BR" sz="4800" dirty="0" err="1">
                <a:solidFill>
                  <a:schemeClr val="bg1">
                    <a:lumMod val="10000"/>
                  </a:schemeClr>
                </a:solidFill>
                <a:latin typeface="+mj-lt"/>
                <a:ea typeface="Proxima Nova Light" charset="0"/>
                <a:cs typeface="Proxima Nova Light" charset="0"/>
              </a:rPr>
              <a:t>Leanderson</a:t>
            </a:r>
            <a:r>
              <a:rPr lang="pt-BR" sz="4800" dirty="0">
                <a:solidFill>
                  <a:schemeClr val="bg1">
                    <a:lumMod val="10000"/>
                  </a:schemeClr>
                </a:solidFill>
                <a:latin typeface="+mj-lt"/>
                <a:ea typeface="Proxima Nova Light" charset="0"/>
                <a:cs typeface="Proxima Nova Light" charset="0"/>
              </a:rPr>
              <a:t> André</a:t>
            </a:r>
            <a:br>
              <a:rPr lang="pt-BR" sz="4800" dirty="0">
                <a:solidFill>
                  <a:schemeClr val="bg1">
                    <a:lumMod val="10000"/>
                  </a:schemeClr>
                </a:solidFill>
                <a:latin typeface="+mj-lt"/>
                <a:ea typeface="Proxima Nova Light" charset="0"/>
                <a:cs typeface="Proxima Nova Light" charset="0"/>
              </a:rPr>
            </a:br>
            <a:r>
              <a:rPr lang="pt-BR" sz="4800" dirty="0" err="1">
                <a:solidFill>
                  <a:schemeClr val="bg1">
                    <a:lumMod val="10000"/>
                  </a:schemeClr>
                </a:solidFill>
                <a:latin typeface="+mj-lt"/>
                <a:ea typeface="Proxima Nova Light" charset="0"/>
                <a:cs typeface="Proxima Nova Light" charset="0"/>
              </a:rPr>
              <a:t>leandersonandre@univille.br</a:t>
            </a:r>
            <a:endParaRPr lang="pt-BR" sz="4800" dirty="0">
              <a:solidFill>
                <a:schemeClr val="bg1">
                  <a:lumMod val="10000"/>
                </a:schemeClr>
              </a:solidFill>
              <a:latin typeface="+mj-lt"/>
              <a:ea typeface="Proxima Nova Light" charset="0"/>
              <a:cs typeface="Proxima Nov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145620" cy="6581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Aplicações da estrutura de árvore: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Estrutura de dados não linear mais importante computação, sendo a forma natural de organizar dados, tornaram-se estruturas ubíquas em sistemas de arquivos, interfaces gráficas com o usuário, bancos de dados, sites da Web e outros sistemas computacionais.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9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551400" y="5417820"/>
            <a:ext cx="17416560" cy="6606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  <a:buSzPct val="25000"/>
            </a:pPr>
            <a:r>
              <a:rPr lang="pt-B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3) </a:t>
            </a: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Definições e </a:t>
            </a:r>
          </a:p>
          <a:p>
            <a:pPr lvl="0" algn="ctr">
              <a:lnSpc>
                <a:spcPct val="120000"/>
              </a:lnSpc>
              <a:buSzPct val="25000"/>
            </a:pP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propriedades de árvores</a:t>
            </a:r>
            <a:endParaRPr lang="de-DE" sz="8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9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227">
      <a:dk1>
        <a:srgbClr val="464646"/>
      </a:dk1>
      <a:lt1>
        <a:srgbClr val="F0F0F0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4309</TotalTime>
  <Words>3682</Words>
  <Application>Microsoft Macintosh PowerPoint</Application>
  <PresentationFormat>Custom</PresentationFormat>
  <Paragraphs>626</Paragraphs>
  <Slides>73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Batang</vt:lpstr>
      <vt:lpstr>Arial</vt:lpstr>
      <vt:lpstr>Calibri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Sossai</dc:creator>
  <cp:lastModifiedBy>LEANDERSON ANDRE</cp:lastModifiedBy>
  <cp:revision>376</cp:revision>
  <dcterms:modified xsi:type="dcterms:W3CDTF">2020-08-19T23:48:36Z</dcterms:modified>
</cp:coreProperties>
</file>