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41A0-1D27-60D7-EE3F-F53A873BB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37650-B2EF-1308-ADF9-E1AEFA3F6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B59E-7B4C-4C48-616F-23651CE3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2E7E-E7A6-767B-189D-380CCFBE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DB6E-9041-516E-9426-87CF3CB1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CAA0-D141-393B-1B20-C35FE5F9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F8141-165E-B006-32E7-7E72ACFE9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7AA6A-BA8E-A1D5-2482-146AF1FD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9E85-C9B9-493C-5C92-37C690D5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2D58-9F0F-786E-042C-9C54CF53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3A3E5-1726-7A37-372A-CCA68CDE9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22D99-426C-A661-8879-F970A449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F436-7D80-E510-D681-FF94D1D3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C98E-DC62-7F4D-4D5E-D7A2EE9F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AC1B-A83D-A85D-7325-638ECEB1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9D3A-117F-88B6-83F1-5D1BCC0A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8FB1-4959-85AE-B33E-18EBDA08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6170-B387-BC33-5F88-8143213F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0DC5-0096-581C-39DD-D78D6CC6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02AD4-8573-3F9B-55AB-EDC75FDE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4C75-0139-5A14-15D6-6E25B91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F29B1-2042-D394-90F0-2992EF95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A3521-346E-2D69-C5FD-5752E686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FE5A-5C59-4CB4-543A-BF041AB3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552D-7D55-0BB3-0964-CFBD1220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2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C184-A208-A9EA-22CC-9F083F33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0899-2A54-804A-7615-B960924C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F50E0-6101-E588-8308-E7E824D7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DA536-AD5E-770B-FEC0-8ED0A8DB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DC390-4C2C-F110-3F19-72E59ABF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C22DB-2B95-CB42-9808-ABE6873F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DB39-0970-0898-A063-591F2140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74F9-A24D-0FB5-1141-95A0CFFA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5BD36-DFBC-8FF4-9C4F-57537FED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29F7A-8A24-D3F8-EABC-B4FE9A19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6B995-79A8-1672-2886-DD73091E8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EF9D1-6491-6A9D-0266-647F3444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39409-40BF-18EA-C8C2-295833E8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A90DE-8434-98C3-2E10-3A3A05A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A75F-EA3E-4921-628D-786069E7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49CAD-3142-F880-4A8F-128C5E13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22E65-08F9-6DF4-C3B0-41178B23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B43EA-7168-BFD0-C2D8-8AAD958B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23C1C-A8E5-9FD1-568A-68043ADF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5AB32-8FAF-4CA9-2BC6-67E64F9C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8A46E-B4CC-7F37-FA8D-C6642032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CD30-2635-73C2-4E3A-BE8D2C32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6C4F-A295-B2B8-386B-CE37FF76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F94C-A8CA-3857-70E8-9E83355E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0A7E2-B33B-2F99-C4A2-7B1956BE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623C-BC0D-50F2-32EA-C915C323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8AA9-EEDF-F9A3-19D7-EF7100ED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1B7D-C126-FC41-1E04-A5B45867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3B63F-00D1-204F-90D0-104062AF0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95CEA-ABFC-D3D4-7C05-E233DCB4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B56E8-4C88-A22C-8E50-AC46042D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9BC95-C205-9C24-9D98-AADB6E07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1A99C-000D-9144-C7BA-9F6F8694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8C11A-0AE3-7627-49BD-39896F9C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89A0-C6B2-65E6-AF67-9E2FE5B0E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D973-FBE9-6D88-9159-D6D719362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F8CE-D852-4229-8465-9755965F41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C179-E9BB-11F4-8D9E-AEDF56A60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A714-BC44-81CC-35C1-37A426FC8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DEB7-931A-4562-8F3A-EEB7514C5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E5A25D-B1F4-0509-7076-05DA52B78A55}"/>
              </a:ext>
            </a:extLst>
          </p:cNvPr>
          <p:cNvSpPr/>
          <p:nvPr/>
        </p:nvSpPr>
        <p:spPr>
          <a:xfrm>
            <a:off x="1219200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07735A-9D59-16FB-5E5F-18B18DCC85D2}"/>
              </a:ext>
            </a:extLst>
          </p:cNvPr>
          <p:cNvSpPr txBox="1">
            <a:spLocks/>
          </p:cNvSpPr>
          <p:nvPr/>
        </p:nvSpPr>
        <p:spPr>
          <a:xfrm>
            <a:off x="13030200" y="524139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Hierarquia de Memória em Computadores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D638A6D-81A1-533C-C2E4-47C43A46655F}"/>
              </a:ext>
            </a:extLst>
          </p:cNvPr>
          <p:cNvSpPr txBox="1">
            <a:spLocks/>
          </p:cNvSpPr>
          <p:nvPr/>
        </p:nvSpPr>
        <p:spPr>
          <a:xfrm>
            <a:off x="3256386" y="6554257"/>
            <a:ext cx="56792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Feito</a:t>
            </a:r>
            <a:r>
              <a:rPr lang="en-US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por</a:t>
            </a:r>
            <a:r>
              <a:rPr lang="en-US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Coletti, Isabel, Gabriel Araujo e Andrey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44425-D1E3-E221-5474-354818708231}"/>
              </a:ext>
            </a:extLst>
          </p:cNvPr>
          <p:cNvSpPr txBox="1">
            <a:spLocks/>
          </p:cNvSpPr>
          <p:nvPr/>
        </p:nvSpPr>
        <p:spPr>
          <a:xfrm>
            <a:off x="13030200" y="5850465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Representação visual de registradores, localizados no nível mais próximo do processador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B8A961-4645-CC12-A2F6-7E6C290094F8}"/>
              </a:ext>
            </a:extLst>
          </p:cNvPr>
          <p:cNvSpPr txBox="1">
            <a:spLocks/>
          </p:cNvSpPr>
          <p:nvPr/>
        </p:nvSpPr>
        <p:spPr>
          <a:xfrm>
            <a:off x="4020608" y="2925232"/>
            <a:ext cx="4150784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Memórias</a:t>
            </a:r>
            <a:endParaRPr lang="en-US" sz="6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016F08-6178-A55E-2E9F-1309050E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698" y="1186153"/>
            <a:ext cx="5428604" cy="44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36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C273DF-0F32-402F-618E-C67012450A8A}"/>
              </a:ext>
            </a:extLst>
          </p:cNvPr>
          <p:cNvSpPr/>
          <p:nvPr/>
        </p:nvSpPr>
        <p:spPr>
          <a:xfrm>
            <a:off x="0" y="-1"/>
            <a:ext cx="123571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66F66-D374-D0D6-2BF1-842302357627}"/>
              </a:ext>
            </a:extLst>
          </p:cNvPr>
          <p:cNvSpPr/>
          <p:nvPr/>
        </p:nvSpPr>
        <p:spPr>
          <a:xfrm>
            <a:off x="-1189990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36CB1B-5D60-5480-889B-1D1D69266D0A}"/>
              </a:ext>
            </a:extLst>
          </p:cNvPr>
          <p:cNvSpPr txBox="1">
            <a:spLocks/>
          </p:cNvSpPr>
          <p:nvPr/>
        </p:nvSpPr>
        <p:spPr>
          <a:xfrm>
            <a:off x="-8614834" y="6421438"/>
            <a:ext cx="562186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Feito</a:t>
            </a:r>
            <a:r>
              <a:rPr lang="en-US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por</a:t>
            </a:r>
            <a:r>
              <a:rPr lang="en-US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Coletti, Isabel, Gabriel Araujo e Andrey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07A25E-3355-7630-2627-08DECA46FE8D}"/>
              </a:ext>
            </a:extLst>
          </p:cNvPr>
          <p:cNvSpPr txBox="1">
            <a:spLocks/>
          </p:cNvSpPr>
          <p:nvPr/>
        </p:nvSpPr>
        <p:spPr>
          <a:xfrm>
            <a:off x="838200" y="524139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Hierarquia de Memória em Computadores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7F6E6FD-291E-8654-4E4A-90EE20108A1D}"/>
              </a:ext>
            </a:extLst>
          </p:cNvPr>
          <p:cNvSpPr txBox="1">
            <a:spLocks/>
          </p:cNvSpPr>
          <p:nvPr/>
        </p:nvSpPr>
        <p:spPr>
          <a:xfrm>
            <a:off x="838200" y="5830094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Representação visual de registradores, localizados no nível mais próximo do processador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0827463-7CDF-706B-0245-C6339BC76C51}"/>
              </a:ext>
            </a:extLst>
          </p:cNvPr>
          <p:cNvSpPr txBox="1">
            <a:spLocks/>
          </p:cNvSpPr>
          <p:nvPr/>
        </p:nvSpPr>
        <p:spPr>
          <a:xfrm>
            <a:off x="-7879292" y="2925232"/>
            <a:ext cx="4150784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Memórias</a:t>
            </a:r>
            <a:endParaRPr lang="en-US" sz="60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B7ECA4F-BE4D-263E-6CBD-52B891CC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98" y="1186153"/>
            <a:ext cx="5428604" cy="448569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C5C7723-CE00-CCCE-1E35-85E5FD3FBD15}"/>
              </a:ext>
            </a:extLst>
          </p:cNvPr>
          <p:cNvSpPr/>
          <p:nvPr/>
        </p:nvSpPr>
        <p:spPr>
          <a:xfrm>
            <a:off x="12211050" y="-687837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7FA299C-7D78-0750-72A7-32197BF8897E}"/>
              </a:ext>
            </a:extLst>
          </p:cNvPr>
          <p:cNvSpPr txBox="1">
            <a:spLocks/>
          </p:cNvSpPr>
          <p:nvPr/>
        </p:nvSpPr>
        <p:spPr>
          <a:xfrm>
            <a:off x="13049250" y="-6354232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Memórias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Cache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F45526A-9AC1-A449-C77E-3401CFDE6B03}"/>
              </a:ext>
            </a:extLst>
          </p:cNvPr>
          <p:cNvSpPr txBox="1">
            <a:spLocks/>
          </p:cNvSpPr>
          <p:nvPr/>
        </p:nvSpPr>
        <p:spPr>
          <a:xfrm>
            <a:off x="13049250" y="-1048277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Ilustração da memória cache, composta por níveis como L1, L2, etc., localizados após os registradores.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C469CCF-1F1C-355C-AE9A-6C39BFCD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308" y="-5541930"/>
            <a:ext cx="5769481" cy="4185116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AB55D25-02FE-45B4-C551-3DD9D21B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0" y="324798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257B9F-F1A8-08E1-CFC7-B2034A9277A6}"/>
              </a:ext>
            </a:extLst>
          </p:cNvPr>
          <p:cNvSpPr/>
          <p:nvPr/>
        </p:nvSpPr>
        <p:spPr>
          <a:xfrm>
            <a:off x="12211050" y="-2037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058CA280-E432-4A13-6BAA-34F0D38D1E45}"/>
              </a:ext>
            </a:extLst>
          </p:cNvPr>
          <p:cNvSpPr txBox="1">
            <a:spLocks/>
          </p:cNvSpPr>
          <p:nvPr/>
        </p:nvSpPr>
        <p:spPr>
          <a:xfrm>
            <a:off x="13049250" y="503768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Principal (DRAM)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E484D3A-C064-4472-88B7-121F4727B52A}"/>
              </a:ext>
            </a:extLst>
          </p:cNvPr>
          <p:cNvSpPr txBox="1">
            <a:spLocks/>
          </p:cNvSpPr>
          <p:nvPr/>
        </p:nvSpPr>
        <p:spPr>
          <a:xfrm>
            <a:off x="13049250" y="5809723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Visualização da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Célula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RAM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dinâmica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(DRAM), </a:t>
            </a:r>
            <a:r>
              <a:rPr lang="en-US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principal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4824D38-8D98-A472-1BAD-6AE96D62C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628" y="1417711"/>
            <a:ext cx="3624844" cy="39818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C4824F7-442E-19A4-EA0E-AFCB8E36040A}"/>
              </a:ext>
            </a:extLst>
          </p:cNvPr>
          <p:cNvSpPr/>
          <p:nvPr/>
        </p:nvSpPr>
        <p:spPr>
          <a:xfrm>
            <a:off x="-10447" y="-6898744"/>
            <a:ext cx="12212894" cy="6898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9F1D06A-AC2B-48CF-0E1D-D966C00EE437}"/>
              </a:ext>
            </a:extLst>
          </p:cNvPr>
          <p:cNvSpPr txBox="1">
            <a:spLocks/>
          </p:cNvSpPr>
          <p:nvPr/>
        </p:nvSpPr>
        <p:spPr>
          <a:xfrm>
            <a:off x="848647" y="-6374604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Externa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EFDF738-C9CA-20D1-1F50-35BAB5AB911C}"/>
              </a:ext>
            </a:extLst>
          </p:cNvPr>
          <p:cNvSpPr txBox="1">
            <a:spLocks/>
          </p:cNvSpPr>
          <p:nvPr/>
        </p:nvSpPr>
        <p:spPr>
          <a:xfrm>
            <a:off x="848647" y="-5241205"/>
            <a:ext cx="10515600" cy="354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Dispositivo importante: Disco magnético - Base da memória externa em sistemas de computação.</a:t>
            </a:r>
          </a:p>
          <a:p>
            <a:pPr algn="l"/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discos: Uso de </a:t>
            </a:r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arrays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 para maior desempenho, especificamente a tecnologia RAID.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 óptica externa: Componente relevante em sistemas de computação.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Fita magnética: Descrição da fita magnética como parte da hierarquia de memória.</a:t>
            </a:r>
          </a:p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27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C273DF-0F32-402F-618E-C67012450A8A}"/>
              </a:ext>
            </a:extLst>
          </p:cNvPr>
          <p:cNvSpPr/>
          <p:nvPr/>
        </p:nvSpPr>
        <p:spPr>
          <a:xfrm>
            <a:off x="838200" y="-1"/>
            <a:ext cx="113537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07A25E-3355-7630-2627-08DECA46FE8D}"/>
              </a:ext>
            </a:extLst>
          </p:cNvPr>
          <p:cNvSpPr txBox="1">
            <a:spLocks/>
          </p:cNvSpPr>
          <p:nvPr/>
        </p:nvSpPr>
        <p:spPr>
          <a:xfrm>
            <a:off x="838200" y="524139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Memórias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Cache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7F6E6FD-291E-8654-4E4A-90EE20108A1D}"/>
              </a:ext>
            </a:extLst>
          </p:cNvPr>
          <p:cNvSpPr txBox="1">
            <a:spLocks/>
          </p:cNvSpPr>
          <p:nvPr/>
        </p:nvSpPr>
        <p:spPr>
          <a:xfrm>
            <a:off x="838200" y="5830094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Ilustração da memória cache, composta por níveis como L1, L2, etc., localizados após os registradores.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F61B6-7AE4-ADC2-4BE1-E133BE713A5C}"/>
              </a:ext>
            </a:extLst>
          </p:cNvPr>
          <p:cNvSpPr/>
          <p:nvPr/>
        </p:nvSpPr>
        <p:spPr>
          <a:xfrm>
            <a:off x="-12211050" y="685800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468B79-9D8E-3A6A-9AC9-973AAF621425}"/>
              </a:ext>
            </a:extLst>
          </p:cNvPr>
          <p:cNvSpPr txBox="1">
            <a:spLocks/>
          </p:cNvSpPr>
          <p:nvPr/>
        </p:nvSpPr>
        <p:spPr>
          <a:xfrm>
            <a:off x="-11372850" y="7382140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Hierarquia de Memória em Computadores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9FAB20-19D5-B61A-44EC-C956BFC9121E}"/>
              </a:ext>
            </a:extLst>
          </p:cNvPr>
          <p:cNvSpPr txBox="1">
            <a:spLocks/>
          </p:cNvSpPr>
          <p:nvPr/>
        </p:nvSpPr>
        <p:spPr>
          <a:xfrm>
            <a:off x="-11372850" y="12688095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Representação visual de registradores, localizados no nível mais próximo do processador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D840FC-0A27-8F0C-6956-66CF82C0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29352" y="8044154"/>
            <a:ext cx="5428604" cy="4485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63CC40-77A1-1FC5-6D2E-B45FF80E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59" y="1336441"/>
            <a:ext cx="5769481" cy="418511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61903D-4C74-6651-D065-FB254A83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720317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F815E5-1F82-41D0-C4F2-806B9577CB0E}"/>
              </a:ext>
            </a:extLst>
          </p:cNvPr>
          <p:cNvSpPr/>
          <p:nvPr/>
        </p:nvSpPr>
        <p:spPr>
          <a:xfrm>
            <a:off x="-19050" y="685800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6AEDCA0-C18A-B0CC-3261-2F55679A1C69}"/>
              </a:ext>
            </a:extLst>
          </p:cNvPr>
          <p:cNvSpPr txBox="1">
            <a:spLocks/>
          </p:cNvSpPr>
          <p:nvPr/>
        </p:nvSpPr>
        <p:spPr>
          <a:xfrm>
            <a:off x="819150" y="7382140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Principal (DRAM)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D875A35-1F8E-2D43-C693-4B8879E50980}"/>
              </a:ext>
            </a:extLst>
          </p:cNvPr>
          <p:cNvSpPr txBox="1">
            <a:spLocks/>
          </p:cNvSpPr>
          <p:nvPr/>
        </p:nvSpPr>
        <p:spPr>
          <a:xfrm>
            <a:off x="819150" y="12688095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Visualização da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Célula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RAM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dinâmica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(DRAM), </a:t>
            </a:r>
            <a:r>
              <a:rPr lang="en-US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principal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BBDEB0-68C4-D72B-2B49-7D6BA41C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528" y="8296083"/>
            <a:ext cx="3624844" cy="39818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45D3BC-9A59-F8D3-11A7-440DCEBC996B}"/>
              </a:ext>
            </a:extLst>
          </p:cNvPr>
          <p:cNvSpPr/>
          <p:nvPr/>
        </p:nvSpPr>
        <p:spPr>
          <a:xfrm>
            <a:off x="-12241470" y="-11245"/>
            <a:ext cx="12260519" cy="6898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1341F68-1D76-56C6-20D3-59E8A57832CF}"/>
              </a:ext>
            </a:extLst>
          </p:cNvPr>
          <p:cNvSpPr txBox="1">
            <a:spLocks/>
          </p:cNvSpPr>
          <p:nvPr/>
        </p:nvSpPr>
        <p:spPr>
          <a:xfrm>
            <a:off x="-11382375" y="512895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Externa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CC4E56-0A8D-E93C-993F-C17FD3AD671C}"/>
              </a:ext>
            </a:extLst>
          </p:cNvPr>
          <p:cNvSpPr txBox="1">
            <a:spLocks/>
          </p:cNvSpPr>
          <p:nvPr/>
        </p:nvSpPr>
        <p:spPr>
          <a:xfrm>
            <a:off x="-11382375" y="1646294"/>
            <a:ext cx="10515600" cy="354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Dispositivo importante: Disco magnético - Base da memória externa em sistemas de computação.</a:t>
            </a:r>
          </a:p>
          <a:p>
            <a:pPr algn="l"/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discos: Uso de </a:t>
            </a:r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arrays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 para maior desempenho, especificamente a tecnologia RAID.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 óptica externa: Componente relevante em sistemas de computação.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Fita magnética: Descrição da fita magnética como parte da hierarquia de memória.</a:t>
            </a:r>
          </a:p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1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B766-7D20-8C4C-9F45-6E0F1451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202568-1350-8AB1-0C19-00B90A0E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42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4AA3F-D940-4FE8-621F-C6C03BF7A6EE}"/>
              </a:ext>
            </a:extLst>
          </p:cNvPr>
          <p:cNvSpPr/>
          <p:nvPr/>
        </p:nvSpPr>
        <p:spPr>
          <a:xfrm>
            <a:off x="0" y="6716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037A40A-FDEF-6BBB-4A45-A1F9D44BFED4}"/>
              </a:ext>
            </a:extLst>
          </p:cNvPr>
          <p:cNvSpPr txBox="1">
            <a:spLocks/>
          </p:cNvSpPr>
          <p:nvPr/>
        </p:nvSpPr>
        <p:spPr>
          <a:xfrm>
            <a:off x="838200" y="570935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Principal (DRAM)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9F59742-5FC6-47EA-F0A4-43336EEFE486}"/>
              </a:ext>
            </a:extLst>
          </p:cNvPr>
          <p:cNvSpPr txBox="1">
            <a:spLocks/>
          </p:cNvSpPr>
          <p:nvPr/>
        </p:nvSpPr>
        <p:spPr>
          <a:xfrm>
            <a:off x="838200" y="5876890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Visualização da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Célula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RAM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dinâmica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(DRAM), </a:t>
            </a:r>
            <a:r>
              <a:rPr lang="en-US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principal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FD17DBA-5C38-82C3-87B4-99080848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78" y="1484878"/>
            <a:ext cx="3624844" cy="3981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EB57D0-E83E-CE59-1EC4-56CA1378E023}"/>
              </a:ext>
            </a:extLst>
          </p:cNvPr>
          <p:cNvSpPr/>
          <p:nvPr/>
        </p:nvSpPr>
        <p:spPr>
          <a:xfrm>
            <a:off x="-12211050" y="67166"/>
            <a:ext cx="122110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1EC173E-17B8-ABB2-7EF0-65A33449FA8A}"/>
              </a:ext>
            </a:extLst>
          </p:cNvPr>
          <p:cNvSpPr txBox="1">
            <a:spLocks/>
          </p:cNvSpPr>
          <p:nvPr/>
        </p:nvSpPr>
        <p:spPr>
          <a:xfrm>
            <a:off x="-11372850" y="591306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Hierarquia de Memória em Computadores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379911D-4182-F07A-258A-BAAE7C534A3E}"/>
              </a:ext>
            </a:extLst>
          </p:cNvPr>
          <p:cNvSpPr txBox="1">
            <a:spLocks/>
          </p:cNvSpPr>
          <p:nvPr/>
        </p:nvSpPr>
        <p:spPr>
          <a:xfrm>
            <a:off x="-11372850" y="5897261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Representação visual de registradores, localizados no nível mais próximo do processador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CF8770-863B-37C7-2AE1-8D24A94B5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29352" y="1253320"/>
            <a:ext cx="5428604" cy="44856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29B2AFB-561C-8745-B6E4-46346EFF5E8B}"/>
              </a:ext>
            </a:extLst>
          </p:cNvPr>
          <p:cNvSpPr/>
          <p:nvPr/>
        </p:nvSpPr>
        <p:spPr>
          <a:xfrm>
            <a:off x="-12231944" y="-6831576"/>
            <a:ext cx="12212894" cy="6898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3A9FA6A-1CB4-BA9C-38BD-7ABD51DBBDD7}"/>
              </a:ext>
            </a:extLst>
          </p:cNvPr>
          <p:cNvSpPr txBox="1">
            <a:spLocks/>
          </p:cNvSpPr>
          <p:nvPr/>
        </p:nvSpPr>
        <p:spPr>
          <a:xfrm>
            <a:off x="-11372850" y="-6307436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Externa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CB56D9B-F9D0-03C7-A4C0-BF265B4657A0}"/>
              </a:ext>
            </a:extLst>
          </p:cNvPr>
          <p:cNvSpPr txBox="1">
            <a:spLocks/>
          </p:cNvSpPr>
          <p:nvPr/>
        </p:nvSpPr>
        <p:spPr>
          <a:xfrm>
            <a:off x="-11372850" y="-5174037"/>
            <a:ext cx="10515600" cy="354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Dispositivo importante: Disco magnético - Base da memória externa em sistemas de computação.</a:t>
            </a:r>
          </a:p>
          <a:p>
            <a:pPr algn="l"/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discos: Uso de </a:t>
            </a:r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arrays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 para maior desempenho, especificamente a tecnologia RAID.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 óptica externa: Componente relevante em sistemas de computação.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Fita magnética: Descrição da fita magnética como parte da hierarquia de memória.</a:t>
            </a:r>
          </a:p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1FB115-2E79-CF24-1187-E5928CD12042}"/>
              </a:ext>
            </a:extLst>
          </p:cNvPr>
          <p:cNvSpPr/>
          <p:nvPr/>
        </p:nvSpPr>
        <p:spPr>
          <a:xfrm>
            <a:off x="-20894" y="-6831576"/>
            <a:ext cx="1221289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E71EE6D-9906-1854-4F69-CE24E34296B7}"/>
              </a:ext>
            </a:extLst>
          </p:cNvPr>
          <p:cNvSpPr txBox="1">
            <a:spLocks/>
          </p:cNvSpPr>
          <p:nvPr/>
        </p:nvSpPr>
        <p:spPr>
          <a:xfrm>
            <a:off x="42528" y="-6307436"/>
            <a:ext cx="11311272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Memórias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Cache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431509A-73E1-42BC-093C-3EE859E1B0F8}"/>
              </a:ext>
            </a:extLst>
          </p:cNvPr>
          <p:cNvSpPr txBox="1">
            <a:spLocks/>
          </p:cNvSpPr>
          <p:nvPr/>
        </p:nvSpPr>
        <p:spPr>
          <a:xfrm>
            <a:off x="254799" y="-1001483"/>
            <a:ext cx="10886729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Ilustração da memória cache, composta por níveis como L1, L2, etc., localizados após os registradores.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6FB983-4B34-6699-E376-F14577D06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707" y="-5495134"/>
            <a:ext cx="6206034" cy="41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01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41DEAFE-19AF-8DFB-21E2-E3A6D109A4AC}"/>
              </a:ext>
            </a:extLst>
          </p:cNvPr>
          <p:cNvSpPr/>
          <p:nvPr/>
        </p:nvSpPr>
        <p:spPr>
          <a:xfrm>
            <a:off x="0" y="-20371"/>
            <a:ext cx="12172335" cy="6898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7B766-7D20-8C4C-9F45-6E0F1451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9697" y="718545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32C4E-4026-74F2-D12D-BB72BD5E6CB8}"/>
              </a:ext>
            </a:extLst>
          </p:cNvPr>
          <p:cNvSpPr/>
          <p:nvPr/>
        </p:nvSpPr>
        <p:spPr>
          <a:xfrm>
            <a:off x="12172951" y="-66734"/>
            <a:ext cx="12183396" cy="6898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E0D7CC-76A3-CC2F-4D3F-FC0D8F359072}"/>
              </a:ext>
            </a:extLst>
          </p:cNvPr>
          <p:cNvSpPr txBox="1">
            <a:spLocks/>
          </p:cNvSpPr>
          <p:nvPr/>
        </p:nvSpPr>
        <p:spPr>
          <a:xfrm>
            <a:off x="13059697" y="512895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Memórias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Cache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AD8942C-5F8F-9D2D-A388-CC416D96C391}"/>
              </a:ext>
            </a:extLst>
          </p:cNvPr>
          <p:cNvSpPr txBox="1">
            <a:spLocks/>
          </p:cNvSpPr>
          <p:nvPr/>
        </p:nvSpPr>
        <p:spPr>
          <a:xfrm>
            <a:off x="13059697" y="5818850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Ilustração da memória cache, composta por níveis como L1, L2, etc., localizados após os registradores.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C5251D-E0B4-7CEF-257D-B138E2DC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756" y="1325197"/>
            <a:ext cx="5769481" cy="418511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202568-1350-8AB1-0C19-00B90A0E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697" y="8692752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4AA3F-D940-4FE8-621F-C6C03BF7A6EE}"/>
              </a:ext>
            </a:extLst>
          </p:cNvPr>
          <p:cNvSpPr/>
          <p:nvPr/>
        </p:nvSpPr>
        <p:spPr>
          <a:xfrm>
            <a:off x="12164347" y="680378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037A40A-FDEF-6BBB-4A45-A1F9D44BFED4}"/>
              </a:ext>
            </a:extLst>
          </p:cNvPr>
          <p:cNvSpPr txBox="1">
            <a:spLocks/>
          </p:cNvSpPr>
          <p:nvPr/>
        </p:nvSpPr>
        <p:spPr>
          <a:xfrm>
            <a:off x="13059697" y="7391266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Principal (DRAM)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9F59742-5FC6-47EA-F0A4-43336EEFE486}"/>
              </a:ext>
            </a:extLst>
          </p:cNvPr>
          <p:cNvSpPr txBox="1">
            <a:spLocks/>
          </p:cNvSpPr>
          <p:nvPr/>
        </p:nvSpPr>
        <p:spPr>
          <a:xfrm>
            <a:off x="13059697" y="12697221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Visualização da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Célula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RAM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dinâmica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(DRAM), </a:t>
            </a:r>
            <a:r>
              <a:rPr lang="en-US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principal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FD17DBA-5C38-82C3-87B4-99080848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5075" y="8305209"/>
            <a:ext cx="3624844" cy="3981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EB57D0-E83E-CE59-1EC4-56CA1378E023}"/>
              </a:ext>
            </a:extLst>
          </p:cNvPr>
          <p:cNvSpPr/>
          <p:nvPr/>
        </p:nvSpPr>
        <p:spPr>
          <a:xfrm>
            <a:off x="-8603" y="682638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1EC173E-17B8-ABB2-7EF0-65A33449FA8A}"/>
              </a:ext>
            </a:extLst>
          </p:cNvPr>
          <p:cNvSpPr txBox="1">
            <a:spLocks/>
          </p:cNvSpPr>
          <p:nvPr/>
        </p:nvSpPr>
        <p:spPr>
          <a:xfrm>
            <a:off x="848647" y="7411637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Hierarquia de Memória em Computadores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379911D-4182-F07A-258A-BAAE7C534A3E}"/>
              </a:ext>
            </a:extLst>
          </p:cNvPr>
          <p:cNvSpPr txBox="1">
            <a:spLocks/>
          </p:cNvSpPr>
          <p:nvPr/>
        </p:nvSpPr>
        <p:spPr>
          <a:xfrm>
            <a:off x="848647" y="12717592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Representação visual de registradores, localizados no nível mais próximo do processador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CF8770-863B-37C7-2AE1-8D24A94B5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145" y="8073651"/>
            <a:ext cx="5428604" cy="448569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BDACD8B-F692-074C-7D58-FD33A434AFB9}"/>
              </a:ext>
            </a:extLst>
          </p:cNvPr>
          <p:cNvSpPr txBox="1">
            <a:spLocks/>
          </p:cNvSpPr>
          <p:nvPr/>
        </p:nvSpPr>
        <p:spPr>
          <a:xfrm>
            <a:off x="848647" y="512895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Externa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820961-3CF7-2A9D-6559-3302863A245C}"/>
              </a:ext>
            </a:extLst>
          </p:cNvPr>
          <p:cNvSpPr txBox="1">
            <a:spLocks/>
          </p:cNvSpPr>
          <p:nvPr/>
        </p:nvSpPr>
        <p:spPr>
          <a:xfrm>
            <a:off x="848647" y="1646294"/>
            <a:ext cx="10515600" cy="354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Dispositivo importante: Disco magnético - Base da memória externa em sistemas de computação.</a:t>
            </a:r>
          </a:p>
          <a:p>
            <a:pPr algn="l"/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discos: Uso de </a:t>
            </a:r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arrays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 para maior desempenho, especificamente a tecnologia RAID.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 óptica externa: Componente relevante em sistemas de computação.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Fita magnética: Descrição da fita magnética como parte da hierarquia de memória.</a:t>
            </a:r>
          </a:p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4F1FE9-3E62-A860-C568-C664E2AD6F4C}"/>
              </a:ext>
            </a:extLst>
          </p:cNvPr>
          <p:cNvSpPr/>
          <p:nvPr/>
        </p:nvSpPr>
        <p:spPr>
          <a:xfrm>
            <a:off x="0" y="-6754869"/>
            <a:ext cx="12192000" cy="675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FA0145-C47E-0538-9A58-17955C027121}"/>
              </a:ext>
            </a:extLst>
          </p:cNvPr>
          <p:cNvSpPr/>
          <p:nvPr/>
        </p:nvSpPr>
        <p:spPr>
          <a:xfrm>
            <a:off x="215900" y="-5222875"/>
            <a:ext cx="5041900" cy="408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Tempo de acesso mais rápido, maior custo por bit.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Maior capacidade, menor custo por bit.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Maior capacidade, tempo de acesso mais lento</a:t>
            </a:r>
            <a:endParaRPr lang="en-US" sz="2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A2A4D84-7904-5AB5-B48F-E308E3C36089}"/>
              </a:ext>
            </a:extLst>
          </p:cNvPr>
          <p:cNvSpPr txBox="1">
            <a:spLocks/>
          </p:cNvSpPr>
          <p:nvPr/>
        </p:nvSpPr>
        <p:spPr>
          <a:xfrm>
            <a:off x="848647" y="-6241974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Equilibrando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acesso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 </a:t>
            </a:r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9A1BCA0-ED3C-3B65-797E-46BE16A9236A}"/>
              </a:ext>
            </a:extLst>
          </p:cNvPr>
          <p:cNvSpPr txBox="1">
            <a:spLocks/>
          </p:cNvSpPr>
          <p:nvPr/>
        </p:nvSpPr>
        <p:spPr>
          <a:xfrm>
            <a:off x="848647" y="-5108575"/>
            <a:ext cx="10515600" cy="354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EF18DC1-06C2-A51A-F42C-ECCD99EC2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847" y="-5222875"/>
            <a:ext cx="5848087" cy="4089400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CE3E7E8-8228-C638-4AB8-A997669317FC}"/>
              </a:ext>
            </a:extLst>
          </p:cNvPr>
          <p:cNvSpPr txBox="1">
            <a:spLocks/>
          </p:cNvSpPr>
          <p:nvPr/>
        </p:nvSpPr>
        <p:spPr>
          <a:xfrm>
            <a:off x="533400" y="-773169"/>
            <a:ext cx="11125200" cy="1171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Gráfico mostrando a relação entre custo, capacidade e tempo de acesso ao descer na hierarquia de memória, ressaltando a necessidade de equilibrar o tempo de acesso com o custo.</a:t>
            </a: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24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30BCC69-FA07-84CF-807E-EFE8F4BE22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7FCF1-C801-179A-78FD-FF3B9BB6CAC0}"/>
              </a:ext>
            </a:extLst>
          </p:cNvPr>
          <p:cNvSpPr/>
          <p:nvPr/>
        </p:nvSpPr>
        <p:spPr>
          <a:xfrm>
            <a:off x="215900" y="1531994"/>
            <a:ext cx="5041900" cy="408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Tempo de acesso mais rápido, maior custo por bit.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Maior capacidade, menor custo por bit.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Maior capacidade, tempo de acesso mais lento</a:t>
            </a:r>
            <a:endParaRPr lang="en-US" sz="2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DACD8B-F692-074C-7D58-FD33A434AFB9}"/>
              </a:ext>
            </a:extLst>
          </p:cNvPr>
          <p:cNvSpPr txBox="1">
            <a:spLocks/>
          </p:cNvSpPr>
          <p:nvPr/>
        </p:nvSpPr>
        <p:spPr>
          <a:xfrm>
            <a:off x="848647" y="512895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Equilibrando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acesso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 </a:t>
            </a:r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B08BBA-91CA-4E1C-B941-CE0FB24D2759}"/>
              </a:ext>
            </a:extLst>
          </p:cNvPr>
          <p:cNvSpPr txBox="1">
            <a:spLocks/>
          </p:cNvSpPr>
          <p:nvPr/>
        </p:nvSpPr>
        <p:spPr>
          <a:xfrm>
            <a:off x="848647" y="1646294"/>
            <a:ext cx="10515600" cy="354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199711-8152-126D-4A67-1E57467B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47" y="1531994"/>
            <a:ext cx="5848087" cy="4089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5FCB5C-3C7E-A188-0404-7F8BB04A74A2}"/>
              </a:ext>
            </a:extLst>
          </p:cNvPr>
          <p:cNvSpPr txBox="1">
            <a:spLocks/>
          </p:cNvSpPr>
          <p:nvPr/>
        </p:nvSpPr>
        <p:spPr>
          <a:xfrm>
            <a:off x="527715" y="5800612"/>
            <a:ext cx="11125200" cy="1171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Gráfico mostrando a relação entre custo, capacidade e tempo de acesso ao descer na hierarquia de memória, ressaltando a necessidade de equilibrar o tempo de acesso com o custo.</a:t>
            </a: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AD24BA-E07B-1765-2860-8AEBE15EC1FE}"/>
              </a:ext>
            </a:extLst>
          </p:cNvPr>
          <p:cNvSpPr/>
          <p:nvPr/>
        </p:nvSpPr>
        <p:spPr>
          <a:xfrm>
            <a:off x="-11369" y="6835510"/>
            <a:ext cx="12203369" cy="689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3B6030B-8E32-1151-1F6A-B6A82105C3DD}"/>
              </a:ext>
            </a:extLst>
          </p:cNvPr>
          <p:cNvSpPr txBox="1">
            <a:spLocks/>
          </p:cNvSpPr>
          <p:nvPr/>
        </p:nvSpPr>
        <p:spPr>
          <a:xfrm>
            <a:off x="847725" y="7359650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Externa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2BA5E9-337D-EC49-270D-052BA73169B6}"/>
              </a:ext>
            </a:extLst>
          </p:cNvPr>
          <p:cNvSpPr txBox="1">
            <a:spLocks/>
          </p:cNvSpPr>
          <p:nvPr/>
        </p:nvSpPr>
        <p:spPr>
          <a:xfrm>
            <a:off x="847725" y="8493049"/>
            <a:ext cx="10515600" cy="354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Dispositivo importante: Disco magnético - Base da memória externa em sistemas de computação.</a:t>
            </a:r>
          </a:p>
          <a:p>
            <a:pPr algn="l"/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discos: Uso de </a:t>
            </a:r>
            <a:r>
              <a:rPr lang="pt-BR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arrays</a:t>
            </a: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de discos para maior desempenho, especificamente a tecnologia RAID.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 óptica externa: Componente relevante em sistemas de computação.</a:t>
            </a:r>
          </a:p>
          <a:p>
            <a:pPr algn="l"/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Fita magnética: Descrição da fita magnética como parte da hierarquia de memória.</a:t>
            </a:r>
          </a:p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846F13-C9BF-B79B-0252-2960418EFD2D}"/>
              </a:ext>
            </a:extLst>
          </p:cNvPr>
          <p:cNvSpPr/>
          <p:nvPr/>
        </p:nvSpPr>
        <p:spPr>
          <a:xfrm>
            <a:off x="12192000" y="6835510"/>
            <a:ext cx="12192000" cy="6898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249978C-B3BB-440B-7D1A-D22A8F1431A1}"/>
              </a:ext>
            </a:extLst>
          </p:cNvPr>
          <p:cNvSpPr txBox="1">
            <a:spLocks/>
          </p:cNvSpPr>
          <p:nvPr/>
        </p:nvSpPr>
        <p:spPr>
          <a:xfrm>
            <a:off x="13059697" y="7359651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Memórias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Cache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91ACDAB-DD1E-D8FF-203B-501D1A97B28B}"/>
              </a:ext>
            </a:extLst>
          </p:cNvPr>
          <p:cNvSpPr txBox="1">
            <a:spLocks/>
          </p:cNvSpPr>
          <p:nvPr/>
        </p:nvSpPr>
        <p:spPr>
          <a:xfrm>
            <a:off x="13059697" y="12665606"/>
            <a:ext cx="10515600" cy="100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Ilustração da memória cache, composta por níveis como L1, L2, etc., localizados após os registradores.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7161B35-C511-8E2F-7392-C26B6CAD4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756" y="8171953"/>
            <a:ext cx="5769481" cy="41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31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30BCC69-FA07-84CF-807E-EFE8F4BE2265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7FCF1-C801-179A-78FD-FF3B9BB6CAC0}"/>
              </a:ext>
            </a:extLst>
          </p:cNvPr>
          <p:cNvSpPr/>
          <p:nvPr/>
        </p:nvSpPr>
        <p:spPr>
          <a:xfrm>
            <a:off x="215900" y="8389994"/>
            <a:ext cx="5041900" cy="408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Tempo de acesso mais rápido, maior custo por bit.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Maior capacidade, menor custo por bit.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Maior capacidade, tempo de acesso mais lento</a:t>
            </a:r>
            <a:endParaRPr lang="en-US" sz="2400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DACD8B-F692-074C-7D58-FD33A434AFB9}"/>
              </a:ext>
            </a:extLst>
          </p:cNvPr>
          <p:cNvSpPr txBox="1">
            <a:spLocks/>
          </p:cNvSpPr>
          <p:nvPr/>
        </p:nvSpPr>
        <p:spPr>
          <a:xfrm>
            <a:off x="848647" y="7370895"/>
            <a:ext cx="10515600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Equilibrando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acesso</a:t>
            </a:r>
            <a:r>
              <a:rPr lang="en-US" sz="36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 </a:t>
            </a:r>
            <a:r>
              <a:rPr lang="en-US" sz="3600" b="0" i="0" dirty="0" err="1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</a:t>
            </a:r>
            <a:endParaRPr lang="en-US" sz="3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B08BBA-91CA-4E1C-B941-CE0FB24D2759}"/>
              </a:ext>
            </a:extLst>
          </p:cNvPr>
          <p:cNvSpPr txBox="1">
            <a:spLocks/>
          </p:cNvSpPr>
          <p:nvPr/>
        </p:nvSpPr>
        <p:spPr>
          <a:xfrm>
            <a:off x="848647" y="8504294"/>
            <a:ext cx="10515600" cy="354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199711-8152-126D-4A67-1E57467B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47" y="8389994"/>
            <a:ext cx="5848087" cy="4089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5FCB5C-3C7E-A188-0404-7F8BB04A74A2}"/>
              </a:ext>
            </a:extLst>
          </p:cNvPr>
          <p:cNvSpPr txBox="1">
            <a:spLocks/>
          </p:cNvSpPr>
          <p:nvPr/>
        </p:nvSpPr>
        <p:spPr>
          <a:xfrm>
            <a:off x="527715" y="12658612"/>
            <a:ext cx="11125200" cy="1171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Gráfico mostrando a relação entre custo, capacidade e tempo de acesso ao descer na hierarquia de memória, ressaltando a necessidade de equilibrar o tempo de acesso com o custo.</a:t>
            </a:r>
            <a:endParaRPr lang="en-US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57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777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Memórias</dc:title>
  <dc:creator>Coletti</dc:creator>
  <cp:lastModifiedBy>Coletti</cp:lastModifiedBy>
  <cp:revision>7</cp:revision>
  <dcterms:created xsi:type="dcterms:W3CDTF">2023-05-28T21:07:01Z</dcterms:created>
  <dcterms:modified xsi:type="dcterms:W3CDTF">2023-05-29T01:53:20Z</dcterms:modified>
</cp:coreProperties>
</file>