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70" r:id="rId7"/>
    <p:sldId id="262" r:id="rId8"/>
    <p:sldId id="263" r:id="rId9"/>
    <p:sldId id="265" r:id="rId10"/>
    <p:sldId id="266" r:id="rId11"/>
    <p:sldId id="271" r:id="rId12"/>
    <p:sldId id="267" r:id="rId13"/>
    <p:sldId id="268" r:id="rId14"/>
    <p:sldId id="269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5459" y="2404531"/>
            <a:ext cx="8578544" cy="1646302"/>
          </a:xfrm>
        </p:spPr>
        <p:txBody>
          <a:bodyPr/>
          <a:lstStyle/>
          <a:p>
            <a:r>
              <a:rPr lang="pt-BR" dirty="0" smtClean="0"/>
              <a:t>1º Seminário</a:t>
            </a:r>
            <a:br>
              <a:rPr lang="pt-BR" dirty="0" smtClean="0"/>
            </a:br>
            <a:r>
              <a:rPr lang="pt-BR" dirty="0" smtClean="0"/>
              <a:t>- Engenharia de Software 2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Grupo 3 – Alessandro Campello, Matheus Corrêa, Paulo Possas, </a:t>
            </a:r>
            <a:r>
              <a:rPr lang="pt-BR" dirty="0" err="1" smtClean="0"/>
              <a:t>Thadeu</a:t>
            </a:r>
            <a:r>
              <a:rPr lang="pt-BR" dirty="0" smtClean="0"/>
              <a:t> Caldas, Tomás Osório, Victor </a:t>
            </a:r>
            <a:r>
              <a:rPr lang="pt-BR" dirty="0" err="1" smtClean="0"/>
              <a:t>Rempto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168862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197"/>
          </a:xfrm>
        </p:spPr>
        <p:txBody>
          <a:bodyPr/>
          <a:lstStyle/>
          <a:p>
            <a:r>
              <a:rPr lang="pt-BR" dirty="0" smtClean="0"/>
              <a:t>Orçamento	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77334" y="1591913"/>
            <a:ext cx="103083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Reuniões: Uma vez por semana, no escritório da empresa que nos contratou(UFF), 1 hora de duração.</a:t>
            </a:r>
          </a:p>
          <a:p>
            <a:r>
              <a:rPr lang="pt-BR" dirty="0"/>
              <a:t>1.	Orçamento: Transporte + Horas de Desenvolvimento</a:t>
            </a:r>
          </a:p>
          <a:p>
            <a:r>
              <a:rPr lang="pt-BR" dirty="0"/>
              <a:t>		1.1 Transporte(ida e volta, por reunião):</a:t>
            </a:r>
          </a:p>
          <a:p>
            <a:r>
              <a:rPr lang="pt-BR" dirty="0"/>
              <a:t>			Tomás: R$ 17,90</a:t>
            </a:r>
          </a:p>
          <a:p>
            <a:r>
              <a:rPr lang="pt-BR" dirty="0"/>
              <a:t>			Alessandro: R$ 21,00</a:t>
            </a:r>
          </a:p>
          <a:p>
            <a:r>
              <a:rPr lang="pt-BR" dirty="0"/>
              <a:t>			Paulo: R$ 12,00</a:t>
            </a:r>
          </a:p>
          <a:p>
            <a:r>
              <a:rPr lang="pt-BR" dirty="0"/>
              <a:t>			Matheus: R$ 0,00</a:t>
            </a:r>
          </a:p>
          <a:p>
            <a:r>
              <a:rPr lang="pt-BR" dirty="0"/>
              <a:t>			Victor: R$ 6,00</a:t>
            </a:r>
          </a:p>
          <a:p>
            <a:r>
              <a:rPr lang="pt-BR" dirty="0"/>
              <a:t>			</a:t>
            </a:r>
            <a:r>
              <a:rPr lang="pt-BR" dirty="0" err="1"/>
              <a:t>Thadeu</a:t>
            </a:r>
            <a:r>
              <a:rPr lang="pt-BR" dirty="0"/>
              <a:t>: R$ 0,00</a:t>
            </a:r>
          </a:p>
          <a:p>
            <a:r>
              <a:rPr lang="pt-BR" dirty="0"/>
              <a:t>			Total Transporte por reunião: R$ 56,90</a:t>
            </a:r>
          </a:p>
          <a:p>
            <a:r>
              <a:rPr lang="pt-BR" dirty="0"/>
              <a:t>			Número de reuniões: 12</a:t>
            </a:r>
          </a:p>
          <a:p>
            <a:r>
              <a:rPr lang="pt-BR" dirty="0"/>
              <a:t>			Total Transporte: R$ </a:t>
            </a:r>
            <a:r>
              <a:rPr lang="pt-BR" dirty="0" smtClean="0"/>
              <a:t>682,80</a:t>
            </a: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3495378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197"/>
          </a:xfrm>
        </p:spPr>
        <p:txBody>
          <a:bodyPr/>
          <a:lstStyle/>
          <a:p>
            <a:r>
              <a:rPr lang="pt-BR" dirty="0" smtClean="0"/>
              <a:t>Orçamento	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62344" y="1973423"/>
            <a:ext cx="103083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dirty="0"/>
              <a:t>1.2 Horas de Desenvolvimento</a:t>
            </a:r>
          </a:p>
          <a:p>
            <a:pPr lvl="1"/>
            <a:r>
              <a:rPr lang="pt-BR" dirty="0"/>
              <a:t>			Cada desenvolvedor custa 20 R$/h.</a:t>
            </a:r>
          </a:p>
          <a:p>
            <a:pPr lvl="1"/>
            <a:r>
              <a:rPr lang="pt-BR" dirty="0"/>
              <a:t>			Total de horas de desenvolvimento: 73h</a:t>
            </a:r>
          </a:p>
          <a:p>
            <a:pPr lvl="1"/>
            <a:r>
              <a:rPr lang="pt-BR" dirty="0"/>
              <a:t>			Custo Total de Desenvolvimento: R$ 1460,00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	Custo: R$ 682,80 + R$ 1460,00 = R$ 2142,80</a:t>
            </a:r>
          </a:p>
          <a:p>
            <a:pPr lvl="1"/>
            <a:r>
              <a:rPr lang="pt-BR" dirty="0"/>
              <a:t>	Margem de Lucro: 20%</a:t>
            </a:r>
          </a:p>
          <a:p>
            <a:pPr lvl="1"/>
            <a:r>
              <a:rPr lang="pt-BR" dirty="0"/>
              <a:t>	Preço Total: R$ 2571,36</a:t>
            </a:r>
          </a:p>
          <a:p>
            <a:pPr lvl="1"/>
            <a:r>
              <a:rPr lang="pt-BR" dirty="0"/>
              <a:t>	</a:t>
            </a:r>
          </a:p>
          <a:p>
            <a:pPr lvl="1"/>
            <a:r>
              <a:rPr lang="pt-BR" dirty="0"/>
              <a:t>	</a:t>
            </a:r>
            <a:r>
              <a:rPr lang="pt-BR" dirty="0" err="1"/>
              <a:t>obs</a:t>
            </a:r>
            <a:r>
              <a:rPr lang="pt-BR" dirty="0"/>
              <a:t>: Não há outros custos a serem colocados em questão.</a:t>
            </a:r>
          </a:p>
        </p:txBody>
      </p:sp>
    </p:spTree>
    <p:extLst>
      <p:ext uri="{BB962C8B-B14F-4D97-AF65-F5344CB8AC3E}">
        <p14:creationId xmlns:p14="http://schemas.microsoft.com/office/powerpoint/2010/main" xmlns="" val="774717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7228"/>
          </a:xfrm>
        </p:spPr>
        <p:txBody>
          <a:bodyPr/>
          <a:lstStyle/>
          <a:p>
            <a:r>
              <a:rPr lang="pt-BR" dirty="0" smtClean="0"/>
              <a:t>Análise de Riscos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48497"/>
            <a:ext cx="8596668" cy="4392866"/>
          </a:xfrm>
        </p:spPr>
        <p:txBody>
          <a:bodyPr/>
          <a:lstStyle/>
          <a:p>
            <a:r>
              <a:rPr lang="pt-BR" sz="3000" dirty="0" smtClean="0"/>
              <a:t>Exemplo: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429554" y="2717376"/>
            <a:ext cx="938869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/>
              <a:t>Um membro da equipe sair </a:t>
            </a:r>
          </a:p>
          <a:p>
            <a:r>
              <a:rPr lang="pt-BR" sz="2500" dirty="0"/>
              <a:t>Probabilidade:0.2</a:t>
            </a:r>
          </a:p>
          <a:p>
            <a:r>
              <a:rPr lang="pt-BR" sz="2500" dirty="0"/>
              <a:t>Impacto:0.2</a:t>
            </a:r>
          </a:p>
          <a:p>
            <a:r>
              <a:rPr lang="pt-BR" sz="2500" dirty="0"/>
              <a:t>Exposição:0.04</a:t>
            </a:r>
          </a:p>
          <a:p>
            <a:r>
              <a:rPr lang="pt-BR" sz="2500" dirty="0"/>
              <a:t>Prioridade: Baixa</a:t>
            </a:r>
          </a:p>
          <a:p>
            <a:r>
              <a:rPr lang="pt-BR" sz="2500" dirty="0"/>
              <a:t>Contenção: Motivar a pessoa, Contratual </a:t>
            </a:r>
          </a:p>
          <a:p>
            <a:r>
              <a:rPr lang="pt-BR" sz="2500" dirty="0"/>
              <a:t>Contingência: </a:t>
            </a:r>
            <a:r>
              <a:rPr lang="pt-BR" sz="2500" dirty="0" smtClean="0"/>
              <a:t>Fazer </a:t>
            </a:r>
            <a:r>
              <a:rPr lang="pt-BR" sz="2500" dirty="0"/>
              <a:t>hora extra</a:t>
            </a:r>
          </a:p>
        </p:txBody>
      </p:sp>
    </p:spTree>
    <p:extLst>
      <p:ext uri="{BB962C8B-B14F-4D97-AF65-F5344CB8AC3E}">
        <p14:creationId xmlns:p14="http://schemas.microsoft.com/office/powerpoint/2010/main" xmlns="" val="3536315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/>
          <a:lstStyle/>
          <a:p>
            <a:r>
              <a:rPr lang="pt-BR" dirty="0" smtClean="0"/>
              <a:t>Versionamento e Monitoramento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841679"/>
            <a:ext cx="8596668" cy="4199683"/>
          </a:xfrm>
        </p:spPr>
        <p:txBody>
          <a:bodyPr/>
          <a:lstStyle/>
          <a:p>
            <a:r>
              <a:rPr lang="pt-BR" sz="3000" dirty="0"/>
              <a:t>Grupo do </a:t>
            </a:r>
            <a:r>
              <a:rPr lang="pt-BR" sz="3000" dirty="0" err="1" smtClean="0"/>
              <a:t>Facebook</a:t>
            </a:r>
            <a:endParaRPr lang="pt-BR" sz="3000" dirty="0" smtClean="0"/>
          </a:p>
          <a:p>
            <a:r>
              <a:rPr lang="pt-BR" sz="3000" dirty="0" err="1" smtClean="0"/>
              <a:t>GitHub</a:t>
            </a:r>
            <a:endParaRPr lang="pt-BR" sz="3000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7334" y="3383516"/>
            <a:ext cx="8897592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5886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Versão Parcial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19677"/>
            <a:ext cx="8596668" cy="3880773"/>
          </a:xfrm>
        </p:spPr>
        <p:txBody>
          <a:bodyPr>
            <a:normAutofit/>
          </a:bodyPr>
          <a:lstStyle/>
          <a:p>
            <a:r>
              <a:rPr lang="pt-BR" sz="3000" dirty="0" smtClean="0"/>
              <a:t>Implementação do diagrama UML parcial (classes do modelo)</a:t>
            </a:r>
          </a:p>
          <a:p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xmlns="" val="1552501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52322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751527"/>
            <a:ext cx="8596668" cy="4739425"/>
          </a:xfrm>
        </p:spPr>
        <p:txBody>
          <a:bodyPr/>
          <a:lstStyle/>
          <a:p>
            <a:r>
              <a:rPr lang="pt-BR" dirty="0" smtClean="0"/>
              <a:t>Tema escolhido;</a:t>
            </a:r>
          </a:p>
          <a:p>
            <a:r>
              <a:rPr lang="pt-BR" dirty="0"/>
              <a:t>Escopo do </a:t>
            </a:r>
            <a:r>
              <a:rPr lang="pt-BR" dirty="0" smtClean="0"/>
              <a:t>projeto;</a:t>
            </a:r>
            <a:endParaRPr lang="pt-BR" dirty="0"/>
          </a:p>
          <a:p>
            <a:r>
              <a:rPr lang="pt-BR" dirty="0" smtClean="0"/>
              <a:t>Dificuldades Encontradas;</a:t>
            </a:r>
          </a:p>
          <a:p>
            <a:r>
              <a:rPr lang="pt-BR" dirty="0" smtClean="0"/>
              <a:t>Planning </a:t>
            </a:r>
            <a:r>
              <a:rPr lang="pt-BR" dirty="0" err="1" smtClean="0"/>
              <a:t>Poker</a:t>
            </a:r>
            <a:r>
              <a:rPr lang="pt-BR" dirty="0" smtClean="0"/>
              <a:t>;</a:t>
            </a:r>
          </a:p>
          <a:p>
            <a:r>
              <a:rPr lang="pt-BR" dirty="0" smtClean="0"/>
              <a:t>Gráfico de </a:t>
            </a:r>
            <a:r>
              <a:rPr lang="pt-BR" dirty="0" err="1" smtClean="0"/>
              <a:t>Gantt</a:t>
            </a:r>
            <a:r>
              <a:rPr lang="pt-BR" dirty="0" smtClean="0"/>
              <a:t> e Caminho Crítico;</a:t>
            </a:r>
          </a:p>
          <a:p>
            <a:r>
              <a:rPr lang="pt-BR" dirty="0" smtClean="0"/>
              <a:t>Orçamento;</a:t>
            </a:r>
          </a:p>
          <a:p>
            <a:r>
              <a:rPr lang="pt-BR" dirty="0" smtClean="0"/>
              <a:t>Análise de riscos;</a:t>
            </a:r>
          </a:p>
          <a:p>
            <a:r>
              <a:rPr lang="pt-BR" dirty="0" smtClean="0"/>
              <a:t>Versionamento e monitoramento;</a:t>
            </a:r>
          </a:p>
          <a:p>
            <a:r>
              <a:rPr lang="pt-BR" dirty="0" smtClean="0"/>
              <a:t>Versão Parcial.</a:t>
            </a:r>
          </a:p>
        </p:txBody>
      </p:sp>
    </p:spTree>
    <p:extLst>
      <p:ext uri="{BB962C8B-B14F-4D97-AF65-F5344CB8AC3E}">
        <p14:creationId xmlns:p14="http://schemas.microsoft.com/office/powerpoint/2010/main" xmlns="" val="123402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Tema Escolhido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dirty="0" smtClean="0"/>
              <a:t>Ideias</a:t>
            </a:r>
            <a:endParaRPr lang="pt-BR" sz="3000" dirty="0"/>
          </a:p>
          <a:p>
            <a:endParaRPr lang="pt-BR" sz="3000" dirty="0" smtClean="0"/>
          </a:p>
          <a:p>
            <a:r>
              <a:rPr lang="pt-BR" sz="3000" dirty="0" smtClean="0"/>
              <a:t>Boates do Rio de Janeiro</a:t>
            </a:r>
          </a:p>
        </p:txBody>
      </p:sp>
    </p:spTree>
    <p:extLst>
      <p:ext uri="{BB962C8B-B14F-4D97-AF65-F5344CB8AC3E}">
        <p14:creationId xmlns:p14="http://schemas.microsoft.com/office/powerpoint/2010/main" xmlns="" val="241451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408"/>
          </a:xfrm>
        </p:spPr>
        <p:txBody>
          <a:bodyPr/>
          <a:lstStyle/>
          <a:p>
            <a:r>
              <a:rPr lang="pt-BR" dirty="0" smtClean="0"/>
              <a:t>Escopo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57589"/>
            <a:ext cx="8596668" cy="4367108"/>
          </a:xfrm>
        </p:spPr>
        <p:txBody>
          <a:bodyPr/>
          <a:lstStyle/>
          <a:p>
            <a:r>
              <a:rPr lang="pt-BR" sz="3000" dirty="0" err="1" smtClean="0"/>
              <a:t>Brainstorm</a:t>
            </a:r>
            <a:endParaRPr lang="pt-BR" sz="3000" dirty="0" smtClean="0"/>
          </a:p>
          <a:p>
            <a:endParaRPr lang="pt-BR" sz="3000" dirty="0" smtClean="0"/>
          </a:p>
          <a:p>
            <a:r>
              <a:rPr lang="pt-BR" sz="3000" dirty="0" smtClean="0"/>
              <a:t>UML (Parcial)</a:t>
            </a:r>
            <a:endParaRPr lang="pt-BR" sz="3000" dirty="0"/>
          </a:p>
          <a:p>
            <a:endParaRPr lang="pt-BR" sz="3000" dirty="0" smtClean="0"/>
          </a:p>
          <a:p>
            <a:r>
              <a:rPr lang="pt-BR" sz="3000" dirty="0" smtClean="0"/>
              <a:t>WBS</a:t>
            </a:r>
          </a:p>
        </p:txBody>
      </p:sp>
    </p:spTree>
    <p:extLst>
      <p:ext uri="{BB962C8B-B14F-4D97-AF65-F5344CB8AC3E}">
        <p14:creationId xmlns:p14="http://schemas.microsoft.com/office/powerpoint/2010/main" xmlns="" val="6672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77781"/>
            <a:ext cx="8596668" cy="665408"/>
          </a:xfrm>
        </p:spPr>
        <p:txBody>
          <a:bodyPr/>
          <a:lstStyle/>
          <a:p>
            <a:r>
              <a:rPr lang="pt-BR" dirty="0" smtClean="0"/>
              <a:t>Escopo do Projeto – UML (Parcial)</a:t>
            </a:r>
            <a:endParaRPr lang="pt-BR" dirty="0"/>
          </a:p>
        </p:txBody>
      </p:sp>
      <p:pic>
        <p:nvPicPr>
          <p:cNvPr id="1026" name="Picture 2" descr="https://fbcdn-sphotos-a-a.akamaihd.net/hphotos-ak-xaf1/v/t1.0-9/1977236_898512363510328_598127924123594865_n.jpg?oh=6aef83279967ee56b2cf5b0215791301&amp;oe=548B2DB5&amp;__gda__=1419940242_b77eb934570e57deb4e0ef5eb074ed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6944" y="1442435"/>
            <a:ext cx="8318665" cy="507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1237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40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Escopo do Projeto – </a:t>
            </a:r>
            <a:r>
              <a:rPr lang="pt-BR" dirty="0" smtClean="0"/>
              <a:t>WBS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727" y="1103417"/>
            <a:ext cx="11377725" cy="5754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4568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Dificuldades Encontradas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22738"/>
            <a:ext cx="8596668" cy="5125792"/>
          </a:xfrm>
        </p:spPr>
        <p:txBody>
          <a:bodyPr/>
          <a:lstStyle/>
          <a:p>
            <a:r>
              <a:rPr lang="pt-BR" sz="3000" dirty="0" smtClean="0"/>
              <a:t>Novas tecnologias</a:t>
            </a:r>
            <a:endParaRPr lang="pt-BR" sz="3000" dirty="0"/>
          </a:p>
          <a:p>
            <a:r>
              <a:rPr lang="pt-BR" sz="3000" dirty="0" smtClean="0"/>
              <a:t>Trabalhar em grupo</a:t>
            </a:r>
          </a:p>
          <a:p>
            <a:pPr lvl="1"/>
            <a:r>
              <a:rPr lang="pt-BR" sz="2000" dirty="0" smtClean="0"/>
              <a:t>Gerenciar o grupo</a:t>
            </a:r>
          </a:p>
          <a:p>
            <a:pPr lvl="1"/>
            <a:r>
              <a:rPr lang="pt-BR" sz="2000" dirty="0" smtClean="0"/>
              <a:t>Colaboração</a:t>
            </a:r>
          </a:p>
          <a:p>
            <a:pPr lvl="1"/>
            <a:r>
              <a:rPr lang="pt-BR" sz="2000" dirty="0" smtClean="0"/>
              <a:t>Tempo para organização X Tempo implementação</a:t>
            </a:r>
            <a:endParaRPr lang="pt-BR" sz="2000" dirty="0"/>
          </a:p>
          <a:p>
            <a:r>
              <a:rPr lang="pt-BR" sz="3000" dirty="0" smtClean="0"/>
              <a:t>Diferentes níveis de conhecimentos nas subáreas do problema</a:t>
            </a:r>
          </a:p>
          <a:p>
            <a:r>
              <a:rPr lang="pt-BR" sz="3000" dirty="0" smtClean="0"/>
              <a:t>Encontrar estratégias para IA</a:t>
            </a:r>
          </a:p>
        </p:txBody>
      </p:sp>
    </p:spTree>
    <p:extLst>
      <p:ext uri="{BB962C8B-B14F-4D97-AF65-F5344CB8AC3E}">
        <p14:creationId xmlns:p14="http://schemas.microsoft.com/office/powerpoint/2010/main" xmlns="" val="17575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Planning </a:t>
            </a:r>
            <a:r>
              <a:rPr lang="pt-BR" dirty="0" err="1" smtClean="0"/>
              <a:t>Poker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09859"/>
            <a:ext cx="8596668" cy="4431503"/>
          </a:xfrm>
        </p:spPr>
        <p:txBody>
          <a:bodyPr>
            <a:normAutofit/>
          </a:bodyPr>
          <a:lstStyle/>
          <a:p>
            <a:r>
              <a:rPr lang="pt-BR" sz="3000" dirty="0" smtClean="0"/>
              <a:t>Por Skype</a:t>
            </a:r>
            <a:endParaRPr lang="pt-BR" sz="3000" dirty="0"/>
          </a:p>
          <a:p>
            <a:r>
              <a:rPr lang="pt-BR" sz="3000" dirty="0" smtClean="0"/>
              <a:t>Site </a:t>
            </a:r>
            <a:r>
              <a:rPr lang="pt-BR" sz="3000" dirty="0"/>
              <a:t>utilizado: </a:t>
            </a:r>
            <a:r>
              <a:rPr lang="pt-BR" sz="3000" u="sng" dirty="0"/>
              <a:t>www.pointingpoker.com</a:t>
            </a:r>
            <a:endParaRPr lang="pt-BR" sz="3000" u="sng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95" y="2930659"/>
            <a:ext cx="7565145" cy="36576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64278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 de </a:t>
            </a:r>
            <a:r>
              <a:rPr lang="pt-BR" dirty="0" err="1" smtClean="0"/>
              <a:t>Gantt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7334" y="1391500"/>
            <a:ext cx="7822722" cy="5281621"/>
          </a:xfrm>
        </p:spPr>
      </p:pic>
    </p:spTree>
    <p:extLst>
      <p:ext uri="{BB962C8B-B14F-4D97-AF65-F5344CB8AC3E}">
        <p14:creationId xmlns:p14="http://schemas.microsoft.com/office/powerpoint/2010/main" xmlns="" val="37293411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194</TotalTime>
  <Words>201</Words>
  <Application>Microsoft Office PowerPoint</Application>
  <PresentationFormat>Personalizar</PresentationFormat>
  <Paragraphs>75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Facetado</vt:lpstr>
      <vt:lpstr>1º Seminário - Engenharia de Software 2 </vt:lpstr>
      <vt:lpstr>Agenda</vt:lpstr>
      <vt:lpstr>Tema Escolhido</vt:lpstr>
      <vt:lpstr>Escopo do Projeto</vt:lpstr>
      <vt:lpstr>Escopo do Projeto – UML (Parcial)</vt:lpstr>
      <vt:lpstr>Escopo do Projeto – WBS </vt:lpstr>
      <vt:lpstr>Dificuldades Encontradas </vt:lpstr>
      <vt:lpstr>Planning Poker</vt:lpstr>
      <vt:lpstr>Gráfico de Gantt</vt:lpstr>
      <vt:lpstr>Orçamento </vt:lpstr>
      <vt:lpstr>Orçamento </vt:lpstr>
      <vt:lpstr>Análise de Riscos</vt:lpstr>
      <vt:lpstr>Versionamento e Monitoramento</vt:lpstr>
      <vt:lpstr>Versão Parcial</vt:lpstr>
      <vt:lpstr> Obrigado!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1º Seminário - Engenharia de Software 2</dc:title>
  <dc:creator>Visagio</dc:creator>
  <cp:lastModifiedBy>Administrador</cp:lastModifiedBy>
  <cp:revision>17</cp:revision>
  <dcterms:created xsi:type="dcterms:W3CDTF">2014-09-09T16:30:51Z</dcterms:created>
  <dcterms:modified xsi:type="dcterms:W3CDTF">2014-09-11T21:00:53Z</dcterms:modified>
</cp:coreProperties>
</file>