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7">
          <p15:clr>
            <a:srgbClr val="747775"/>
          </p15:clr>
        </p15:guide>
        <p15:guide id="2" pos="669">
          <p15:clr>
            <a:srgbClr val="747775"/>
          </p15:clr>
        </p15:guide>
        <p15:guide id="3" pos="509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 orient="horz"/>
        <p:guide pos="669"/>
        <p:guide pos="50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79051b5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79051b5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9051b5aa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9051b5a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9051b5a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9051b5a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9051b5a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79051b5a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9051b5aa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9051b5a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9051b5aa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9051b5a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79051b5a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79051b5a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da Linguagem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utilização da linguagem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1062275" y="2148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Função Emotiva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( Emissor 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326425" y="2148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Função Conativa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( Receptor )</a:t>
            </a:r>
            <a:endParaRPr/>
          </a:p>
        </p:txBody>
      </p:sp>
      <p:cxnSp>
        <p:nvCxnSpPr>
          <p:cNvPr id="70" name="Google Shape;70;p14"/>
          <p:cNvCxnSpPr>
            <a:stCxn id="68" idx="3"/>
            <a:endCxn id="69" idx="1"/>
          </p:cNvCxnSpPr>
          <p:nvPr/>
        </p:nvCxnSpPr>
        <p:spPr>
          <a:xfrm>
            <a:off x="2817575" y="2520000"/>
            <a:ext cx="3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3694350" y="1404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Função Poética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( Mensagem )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694350" y="2892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Função Fática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( Canal 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694350" y="3772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Função Metalinguística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( Código )</a:t>
            </a:r>
            <a:endParaRPr/>
          </a:p>
        </p:txBody>
      </p:sp>
      <p:cxnSp>
        <p:nvCxnSpPr>
          <p:cNvPr id="74" name="Google Shape;74;p14"/>
          <p:cNvCxnSpPr>
            <a:endCxn id="71" idx="1"/>
          </p:cNvCxnSpPr>
          <p:nvPr/>
        </p:nvCxnSpPr>
        <p:spPr>
          <a:xfrm flipH="1">
            <a:off x="3694350" y="903000"/>
            <a:ext cx="1759800" cy="873000"/>
          </a:xfrm>
          <a:prstGeom prst="bentConnector3">
            <a:avLst>
              <a:gd fmla="val 1137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3694350" y="524000"/>
            <a:ext cx="1755300" cy="74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Função Referencial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( Contexto )</a:t>
            </a:r>
            <a:endParaRPr/>
          </a:p>
        </p:txBody>
      </p:sp>
      <p:cxnSp>
        <p:nvCxnSpPr>
          <p:cNvPr id="76" name="Google Shape;76;p14"/>
          <p:cNvCxnSpPr>
            <a:stCxn id="71" idx="3"/>
            <a:endCxn id="72" idx="3"/>
          </p:cNvCxnSpPr>
          <p:nvPr/>
        </p:nvCxnSpPr>
        <p:spPr>
          <a:xfrm>
            <a:off x="5449650" y="1776000"/>
            <a:ext cx="600" cy="1488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2" idx="1"/>
            <a:endCxn id="73" idx="1"/>
          </p:cNvCxnSpPr>
          <p:nvPr/>
        </p:nvCxnSpPr>
        <p:spPr>
          <a:xfrm>
            <a:off x="3694350" y="3264000"/>
            <a:ext cx="600" cy="879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20275" y="2451300"/>
            <a:ext cx="129900" cy="137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8594900" y="4767850"/>
            <a:ext cx="60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Open Sans"/>
                <a:ea typeface="Open Sans"/>
                <a:cs typeface="Open Sans"/>
                <a:sym typeface="Open Sans"/>
              </a:rPr>
              <a:t>Vitor ©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302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Referencial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27925" y="1225225"/>
            <a:ext cx="4304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função referencial tem o principal objetivo de informar o leitor, voltada para o contexto de comunicação. Usado normalmente em jornais e sites de notícias e não envolvem nenhum tipo de sentimento em sua linguagem.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Ex: Hoje foi visto aqui em Laranjeiras que…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5596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22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Emotiva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828875" y="1225225"/>
            <a:ext cx="4003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função emotiva tem o principal objetivo de transmitir sentimentos e emoções, normalmente é escrita em 1 pessoa e vistos normalmente em textos poéticos, músicas e etc..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Ex:Sinto muito por não ser aquilo que te satisfaz e ser apenas mais um por aí.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50" y="1225222"/>
            <a:ext cx="2819150" cy="2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Poética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08925" y="1225225"/>
            <a:ext cx="422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função poética prioriza a mensagem, se preocupando com a forma como ela é dirigida e expressa. Utiliza-se de figuras de linguagem, como metáforas, para a geração de subjetividades.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5" y="1225825"/>
            <a:ext cx="31718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Fática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00575" y="1225225"/>
            <a:ext cx="4331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função fática certifica-se de que o canal se manterá durante o exercício de uma conversação, por exemplo. Expressões como “veja bem” ou “olhe só” são partes dessa função.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4550"/>
            <a:ext cx="3967550" cy="11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51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Comic Sans MS"/>
                <a:ea typeface="Comic Sans MS"/>
                <a:cs typeface="Comic Sans MS"/>
                <a:sym typeface="Comic Sans MS"/>
              </a:rPr>
              <a:t>Função Conotativa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769500" y="1359825"/>
            <a:ext cx="50628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função conotativa ou apelativa é aquela que tem como objetivo influenciar. Muitas vezes, ela realmente apela ao tentar convencer o destinatário (quem lê a mensagem) a aceitar, fazer ou adquirir algo.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Ex: Propagandas, publicidades, discursos políticos.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Priorizando o receptor, que tem como objetivo transmitir e “interferir na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decisão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do ouvinte”.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150"/>
            <a:ext cx="3297474" cy="24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Comic Sans MS"/>
                <a:ea typeface="Comic Sans MS"/>
                <a:cs typeface="Comic Sans MS"/>
                <a:sym typeface="Comic Sans MS"/>
              </a:rPr>
              <a:t>Função </a:t>
            </a:r>
            <a:r>
              <a:rPr i="1" lang="pt-BR">
                <a:latin typeface="Comic Sans MS"/>
                <a:ea typeface="Comic Sans MS"/>
                <a:cs typeface="Comic Sans MS"/>
                <a:sym typeface="Comic Sans MS"/>
              </a:rPr>
              <a:t>metalinguístic</a:t>
            </a: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079700" y="1549325"/>
            <a:ext cx="47526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metalinguagem, é uma referência à linguagem usada para transmitir um discurso. Sendo assim, é o uso do meio de comunicação para falar dele próprio. A metalinguagem é uma referência à linguagem utilizada na comunicação.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Ex: Dicionários, filmes “tema”, peça de teatros e </a:t>
            </a:r>
            <a:r>
              <a:rPr lang="pt-BR"/>
              <a:t>autorretrato.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Prioriza o código: Sendo a explicação do que vai ser transmitido ao espectador, sendo vista nos cinemas, dicionários que explicam o gênero do filme, e o sentido das palavras.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9325"/>
            <a:ext cx="3528300" cy="24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