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
  </p:sldMasterIdLst>
  <p:notesMasterIdLst>
    <p:notesMasterId r:id="rId18"/>
  </p:notesMasterIdLst>
  <p:handoutMasterIdLst>
    <p:handoutMasterId r:id="rId19"/>
  </p:handoutMasterIdLst>
  <p:sldIdLst>
    <p:sldId id="261" r:id="rId2"/>
    <p:sldId id="285" r:id="rId3"/>
    <p:sldId id="286" r:id="rId4"/>
    <p:sldId id="284" r:id="rId5"/>
    <p:sldId id="269" r:id="rId6"/>
    <p:sldId id="271" r:id="rId7"/>
    <p:sldId id="273" r:id="rId8"/>
    <p:sldId id="274" r:id="rId9"/>
    <p:sldId id="275" r:id="rId10"/>
    <p:sldId id="276" r:id="rId11"/>
    <p:sldId id="277" r:id="rId12"/>
    <p:sldId id="278" r:id="rId13"/>
    <p:sldId id="279" r:id="rId14"/>
    <p:sldId id="280" r:id="rId15"/>
    <p:sldId id="281" r:id="rId16"/>
    <p:sldId id="283"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C4209-8842-4D20-BDBC-126E0D97B089}" v="50" dt="2023-03-29T16:32:03.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398" autoAdjust="0"/>
  </p:normalViewPr>
  <p:slideViewPr>
    <p:cSldViewPr snapToGrid="0" snapToObjects="1" showGuides="1">
      <p:cViewPr varScale="1">
        <p:scale>
          <a:sx n="67" d="100"/>
          <a:sy n="67" d="100"/>
        </p:scale>
        <p:origin x="1284" y="44"/>
      </p:cViewPr>
      <p:guideLst>
        <p:guide orient="horz" pos="2160"/>
        <p:guide orient="horz" pos="682"/>
        <p:guide orient="horz" pos="903"/>
        <p:guide orient="horz" pos="3858"/>
        <p:guide orient="horz" pos="127"/>
        <p:guide orient="horz" pos="4319"/>
        <p:guide orient="horz" pos="4111"/>
        <p:guide pos="2886"/>
        <p:guide pos="286"/>
        <p:guide pos="5473"/>
        <p:guide pos="2937"/>
        <p:guide pos="284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01/06/2023</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01/06/2023</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660" y="232051"/>
            <a:ext cx="987552" cy="11569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a:t>1 January 2014</a:t>
            </a:r>
            <a:endParaRPr lang="en-US" dirty="0"/>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a:t>1 January 2014</a:t>
            </a:r>
            <a:endParaRPr lang="en-US" dirty="0"/>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252864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a:t>1 January 2014</a:t>
            </a:r>
            <a:endParaRPr lang="en-US" dirty="0"/>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252864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t>1 January 2014</a:t>
            </a:r>
            <a:endParaRPr lang="en-US" dirty="0"/>
          </a:p>
        </p:txBody>
      </p:sp>
      <p:sp>
        <p:nvSpPr>
          <p:cNvPr id="5" name="Footer Placeholder 4"/>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3350680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3200"/>
            <a:ext cx="8001000" cy="1143000"/>
          </a:xfrm>
          <a:prstGeom prst="rect">
            <a:avLst/>
          </a:prstGeom>
        </p:spPr>
        <p:txBody>
          <a:bodyPr anchor="ctr"/>
          <a:lstStyle/>
          <a:p>
            <a:r>
              <a:rPr lang="en-US" dirty="0"/>
              <a:t>Click to edit Master title style</a:t>
            </a:r>
          </a:p>
        </p:txBody>
      </p:sp>
    </p:spTree>
    <p:extLst>
      <p:ext uri="{BB962C8B-B14F-4D97-AF65-F5344CB8AC3E}">
        <p14:creationId xmlns:p14="http://schemas.microsoft.com/office/powerpoint/2010/main" val="170710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t>1 January 2014</a:t>
            </a:r>
            <a:endParaRPr lang="en-US" dirty="0"/>
          </a:p>
        </p:txBody>
      </p:sp>
      <p:sp>
        <p:nvSpPr>
          <p:cNvPr id="5" name="Footer Placeholder 4"/>
          <p:cNvSpPr>
            <a:spLocks noGrp="1"/>
          </p:cNvSpPr>
          <p:nvPr>
            <p:ph type="ftr" sz="quarter" idx="11"/>
          </p:nvPr>
        </p:nvSpPr>
        <p:spPr/>
        <p:txBody>
          <a:bodyPr/>
          <a:lstStyle/>
          <a:p>
            <a:r>
              <a:rPr lang="en-GB"/>
              <a:t>Presentation title</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lvl1pPr>
              <a:defRPr/>
            </a:lvl1pPr>
          </a:lstStyle>
          <a:p>
            <a:r>
              <a:rPr lang="en-US" dirty="0"/>
              <a:t>29/03/2023</a:t>
            </a:r>
          </a:p>
        </p:txBody>
      </p:sp>
      <p:sp>
        <p:nvSpPr>
          <p:cNvPr id="5" name="Footer Placeholder 4"/>
          <p:cNvSpPr>
            <a:spLocks noGrp="1"/>
          </p:cNvSpPr>
          <p:nvPr>
            <p:ph type="ftr" sz="quarter" idx="11"/>
          </p:nvPr>
        </p:nvSpPr>
        <p:spPr/>
        <p:txBody>
          <a:bodyPr/>
          <a:lstStyle>
            <a:lvl1pPr>
              <a:defRPr/>
            </a:lvl1pPr>
          </a:lstStyle>
          <a:p>
            <a:r>
              <a:rPr lang="en-GB" dirty="0"/>
              <a:t>Information Produced by the Entity (IPE)</a:t>
            </a:r>
          </a:p>
        </p:txBody>
      </p:sp>
    </p:spTree>
    <p:extLst>
      <p:ext uri="{BB962C8B-B14F-4D97-AF65-F5344CB8AC3E}">
        <p14:creationId xmlns:p14="http://schemas.microsoft.com/office/powerpoint/2010/main" val="356315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t>1 January 2014</a:t>
            </a:r>
            <a:endParaRPr lang="en-US" dirty="0"/>
          </a:p>
        </p:txBody>
      </p:sp>
      <p:sp>
        <p:nvSpPr>
          <p:cNvPr id="5" name="Footer Placeholder 4"/>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304545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a:t>1 January 2014</a:t>
            </a:r>
            <a:endParaRPr lang="en-US" dirty="0"/>
          </a:p>
        </p:txBody>
      </p:sp>
      <p:sp>
        <p:nvSpPr>
          <p:cNvPr id="3" name="Footer Placeholder 2"/>
          <p:cNvSpPr>
            <a:spLocks noGrp="1"/>
          </p:cNvSpPr>
          <p:nvPr>
            <p:ph type="ftr" sz="quarter" idx="11"/>
          </p:nvPr>
        </p:nvSpPr>
        <p:spPr/>
        <p:txBody>
          <a:bodyPr/>
          <a:lstStyle/>
          <a:p>
            <a:r>
              <a:rPr lang="en-GB"/>
              <a:t>Presentation title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a:t>1 January 2014</a:t>
            </a:r>
            <a:endParaRPr lang="en-US" dirty="0"/>
          </a:p>
        </p:txBody>
      </p:sp>
      <p:sp>
        <p:nvSpPr>
          <p:cNvPr id="3" name="Footer Placeholder 2"/>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87281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p:txBody>
          <a:bodyPr/>
          <a:lstStyle/>
          <a:p>
            <a:r>
              <a:rPr lang="en-US"/>
              <a:t>1 January 2014</a:t>
            </a:r>
            <a:endParaRPr lang="en-US" dirty="0"/>
          </a:p>
        </p:txBody>
      </p:sp>
      <p:sp>
        <p:nvSpPr>
          <p:cNvPr id="9" name="Footer Placeholder 8"/>
          <p:cNvSpPr>
            <a:spLocks noGrp="1"/>
          </p:cNvSpPr>
          <p:nvPr>
            <p:ph type="ftr" sz="quarter" idx="11"/>
          </p:nvPr>
        </p:nvSpPr>
        <p:spPr/>
        <p:txBody>
          <a:bodyPr/>
          <a:lstStyle/>
          <a:p>
            <a:r>
              <a:rPr lang="en-GB"/>
              <a:t>Presentation title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p:txBody>
          <a:bodyPr/>
          <a:lstStyle/>
          <a:p>
            <a:r>
              <a:rPr lang="en-US"/>
              <a:t>1 January 2014</a:t>
            </a:r>
            <a:endParaRPr lang="en-US" dirty="0"/>
          </a:p>
        </p:txBody>
      </p:sp>
      <p:sp>
        <p:nvSpPr>
          <p:cNvPr id="12" name="Footer Placeholder 11"/>
          <p:cNvSpPr>
            <a:spLocks noGrp="1"/>
          </p:cNvSpPr>
          <p:nvPr>
            <p:ph type="ftr" sz="quarter" idx="15"/>
          </p:nvPr>
        </p:nvSpPr>
        <p:spPr/>
        <p:txBody>
          <a:bodyPr/>
          <a:lstStyle/>
          <a:p>
            <a:r>
              <a:rPr lang="en-GB"/>
              <a:t>Presentation title</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pic>
        <p:nvPicPr>
          <p:cNvPr id="4" name="Picture 3" descr="A teacher teaching a class&#10;&#10;Description automatically generated with low confidence">
            <a:extLst>
              <a:ext uri="{FF2B5EF4-FFF2-40B4-BE49-F238E27FC236}">
                <a16:creationId xmlns:a16="http://schemas.microsoft.com/office/drawing/2014/main" id="{3902DC10-F21F-4D58-93F1-AAA95670BE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p:txBody>
          <a:bodyPr/>
          <a:lstStyle/>
          <a:p>
            <a:r>
              <a:rPr lang="en-US"/>
              <a:t>1 January 2014</a:t>
            </a:r>
            <a:endParaRPr lang="en-US" dirty="0"/>
          </a:p>
        </p:txBody>
      </p:sp>
      <p:sp>
        <p:nvSpPr>
          <p:cNvPr id="7" name="Footer Placeholder 6"/>
          <p:cNvSpPr>
            <a:spLocks noGrp="1"/>
          </p:cNvSpPr>
          <p:nvPr>
            <p:ph type="ftr" sz="quarter" idx="13"/>
          </p:nvPr>
        </p:nvSpPr>
        <p:spPr/>
        <p:txBody>
          <a:bodyPr/>
          <a:lstStyle/>
          <a:p>
            <a:r>
              <a:rPr lang="en-GB"/>
              <a:t>Presentation title</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a:solidFill>
                  <a:schemeClr val="bg1"/>
                </a:solidFill>
                <a:latin typeface="+mn-lt"/>
                <a:cs typeface="Arial" pitchFamily="34" charset="0"/>
              </a:defRPr>
            </a:lvl1pPr>
          </a:lstStyle>
          <a:p>
            <a:r>
              <a:rPr lang="en-GB"/>
              <a:t>Presentation title</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sp>
        <p:nvSpPr>
          <p:cNvPr id="16" name="Date Placeholder 3"/>
          <p:cNvSpPr>
            <a:spLocks noGrp="1"/>
          </p:cNvSpPr>
          <p:nvPr>
            <p:ph type="dt" sz="half" idx="2"/>
          </p:nvPr>
        </p:nvSpPr>
        <p:spPr>
          <a:xfrm>
            <a:off x="1217792" y="6496184"/>
            <a:ext cx="1188720" cy="201168"/>
          </a:xfrm>
          <a:prstGeom prst="rect">
            <a:avLst/>
          </a:prstGeom>
        </p:spPr>
        <p:txBody>
          <a:bodyPr vert="horz" wrap="none" lIns="0" tIns="0" rIns="0" bIns="0" rtlCol="0" anchor="t" anchorCtr="0">
            <a:noAutofit/>
          </a:bodyPr>
          <a:lstStyle>
            <a:lvl1pPr algn="l">
              <a:defRPr sz="1100">
                <a:solidFill>
                  <a:schemeClr val="bg1"/>
                </a:solidFill>
                <a:latin typeface="+mn-lt"/>
                <a:cs typeface="Arial" pitchFamily="34" charset="0"/>
              </a:defRPr>
            </a:lvl1pPr>
          </a:lstStyle>
          <a:p>
            <a:r>
              <a:rPr lang="en-US" dirty="0"/>
              <a:t>1 January 2014</a:t>
            </a:r>
          </a:p>
        </p:txBody>
      </p:sp>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748" r:id="rId3"/>
    <p:sldLayoutId id="2147483749" r:id="rId4"/>
    <p:sldLayoutId id="2147483669" r:id="rId5"/>
    <p:sldLayoutId id="2147483780" r:id="rId6"/>
    <p:sldLayoutId id="2147483670" r:id="rId7"/>
    <p:sldLayoutId id="2147483671" r:id="rId8"/>
    <p:sldLayoutId id="2147483672" r:id="rId9"/>
    <p:sldLayoutId id="2147483673" r:id="rId10"/>
    <p:sldLayoutId id="2147483674" r:id="rId11"/>
    <p:sldLayoutId id="2147483726" r:id="rId12"/>
    <p:sldLayoutId id="2147483677" r:id="rId13"/>
    <p:sldLayoutId id="2147483678" r:id="rId14"/>
    <p:sldLayoutId id="2147483679" r:id="rId15"/>
    <p:sldLayoutId id="2147483788" r:id="rId16"/>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 LABORATORIO SOFTWARE </a:t>
            </a:r>
            <a:endParaRPr lang="pt-BR" dirty="0">
              <a:solidFill>
                <a:schemeClr val="tx2"/>
              </a:solidFill>
            </a:endParaRPr>
          </a:p>
        </p:txBody>
      </p:sp>
      <p:sp>
        <p:nvSpPr>
          <p:cNvPr id="5" name="Content Placeholder 4"/>
          <p:cNvSpPr>
            <a:spLocks noGrp="1"/>
          </p:cNvSpPr>
          <p:nvPr>
            <p:ph idx="1"/>
          </p:nvPr>
        </p:nvSpPr>
        <p:spPr>
          <a:xfrm>
            <a:off x="460375" y="2320948"/>
            <a:ext cx="8229600" cy="3765527"/>
          </a:xfrm>
        </p:spPr>
        <p:txBody>
          <a:bodyPr/>
          <a:lstStyle/>
          <a:p>
            <a:pPr marL="0" indent="0" algn="ctr">
              <a:buNone/>
            </a:pPr>
            <a:r>
              <a:rPr lang="pt-BR" sz="2800" b="1" dirty="0">
                <a:solidFill>
                  <a:schemeClr val="tx2"/>
                </a:solidFill>
              </a:rPr>
              <a:t>APRESENTAÇÃO DO PROJETO DE </a:t>
            </a:r>
            <a:r>
              <a:rPr lang="en-US" sz="2800" b="1" dirty="0">
                <a:solidFill>
                  <a:schemeClr val="tx2"/>
                </a:solidFill>
              </a:rPr>
              <a:t>LABORATORIO SOFTWARE </a:t>
            </a:r>
            <a:endParaRPr lang="pt-BR" sz="2800" b="1" dirty="0">
              <a:solidFill>
                <a:schemeClr val="tx2"/>
              </a:solidFill>
            </a:endParaRPr>
          </a:p>
          <a:p>
            <a:endParaRPr lang="pt-BR" dirty="0"/>
          </a:p>
          <a:p>
            <a:endParaRPr lang="pt-BR" dirty="0"/>
          </a:p>
          <a:p>
            <a:endParaRPr lang="pt-BR" dirty="0"/>
          </a:p>
        </p:txBody>
      </p:sp>
      <p:pic>
        <p:nvPicPr>
          <p:cNvPr id="6" name="Picture 5">
            <a:extLst>
              <a:ext uri="{FF2B5EF4-FFF2-40B4-BE49-F238E27FC236}">
                <a16:creationId xmlns:a16="http://schemas.microsoft.com/office/drawing/2014/main" id="{2B9FDD80-8E80-4431-BE68-67BC8A3EA741}"/>
              </a:ext>
            </a:extLst>
          </p:cNvPr>
          <p:cNvPicPr>
            <a:picLocks noChangeAspect="1"/>
          </p:cNvPicPr>
          <p:nvPr/>
        </p:nvPicPr>
        <p:blipFill>
          <a:blip r:embed="rId2"/>
          <a:stretch>
            <a:fillRect/>
          </a:stretch>
        </p:blipFill>
        <p:spPr>
          <a:xfrm>
            <a:off x="7310438" y="6275398"/>
            <a:ext cx="1628775" cy="495300"/>
          </a:xfrm>
          <a:prstGeom prst="rect">
            <a:avLst/>
          </a:prstGeom>
        </p:spPr>
      </p:pic>
    </p:spTree>
    <p:extLst>
      <p:ext uri="{BB962C8B-B14F-4D97-AF65-F5344CB8AC3E}">
        <p14:creationId xmlns:p14="http://schemas.microsoft.com/office/powerpoint/2010/main" val="7064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effectLst/>
              </a:rPr>
              <a:t>TELA </a:t>
            </a:r>
            <a:r>
              <a:rPr lang="pt-BR" b="1" dirty="0">
                <a:solidFill>
                  <a:schemeClr val="tx2"/>
                </a:solidFill>
              </a:rPr>
              <a:t>INICIAL</a:t>
            </a:r>
            <a:endParaRPr lang="pt-BR" b="1" dirty="0">
              <a:solidFill>
                <a:schemeClr val="tx2"/>
              </a:solidFill>
              <a:effectLst/>
            </a:endParaRPr>
          </a:p>
          <a:p>
            <a:pPr rtl="0"/>
            <a:endParaRPr lang="pt-BR" b="1" dirty="0">
              <a:solidFill>
                <a:schemeClr val="tx2"/>
              </a:solidFill>
              <a:effectLst/>
            </a:endParaRPr>
          </a:p>
          <a:p>
            <a:pPr rtl="0"/>
            <a:r>
              <a:rPr lang="pt-BR" b="1" dirty="0">
                <a:solidFill>
                  <a:schemeClr val="tx2"/>
                </a:solidFill>
              </a:rPr>
              <a:t>Nessa tela o usuario tem varias opções para selecionar.</a:t>
            </a:r>
          </a:p>
          <a:p>
            <a:endParaRPr lang="pt-BR" dirty="0"/>
          </a:p>
          <a:p>
            <a:pPr marL="0" indent="0">
              <a:buNone/>
            </a:pPr>
            <a:endParaRPr lang="pt-BR" dirty="0"/>
          </a:p>
        </p:txBody>
      </p:sp>
      <p:pic>
        <p:nvPicPr>
          <p:cNvPr id="8" name="Picture 7" descr="A screenshot of a phone&#10;&#10;Description automatically generated with medium confidence">
            <a:extLst>
              <a:ext uri="{FF2B5EF4-FFF2-40B4-BE49-F238E27FC236}">
                <a16:creationId xmlns:a16="http://schemas.microsoft.com/office/drawing/2014/main" id="{38109F0C-31F1-480C-A792-D7DF7A7BC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290" y="1350186"/>
            <a:ext cx="2437650" cy="5281575"/>
          </a:xfrm>
          <a:prstGeom prst="rect">
            <a:avLst/>
          </a:prstGeom>
        </p:spPr>
      </p:pic>
      <p:pic>
        <p:nvPicPr>
          <p:cNvPr id="9" name="Picture 8">
            <a:extLst>
              <a:ext uri="{FF2B5EF4-FFF2-40B4-BE49-F238E27FC236}">
                <a16:creationId xmlns:a16="http://schemas.microsoft.com/office/drawing/2014/main" id="{164403D3-CB74-4A90-B889-26C8E83615B5}"/>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89456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effectLst/>
              </a:rPr>
              <a:t>TELA PARA VER AS DOCUMENTAÇÕES</a:t>
            </a:r>
          </a:p>
          <a:p>
            <a:pPr rtl="0"/>
            <a:endParaRPr lang="pt-BR" b="1" dirty="0">
              <a:solidFill>
                <a:schemeClr val="tx2"/>
              </a:solidFill>
              <a:effectLst/>
            </a:endParaRPr>
          </a:p>
          <a:p>
            <a:pPr marL="0" indent="0">
              <a:buNone/>
            </a:pPr>
            <a:r>
              <a:rPr lang="pt-BR" dirty="0"/>
              <a:t> </a:t>
            </a:r>
          </a:p>
          <a:p>
            <a:pPr marL="0" indent="0">
              <a:buNone/>
            </a:pPr>
            <a:endParaRPr lang="pt-BR" dirty="0"/>
          </a:p>
        </p:txBody>
      </p:sp>
      <p:pic>
        <p:nvPicPr>
          <p:cNvPr id="3" name="Picture 2" descr="A screenshot of a phone&#10;&#10;Description automatically generated with medium confidence">
            <a:extLst>
              <a:ext uri="{FF2B5EF4-FFF2-40B4-BE49-F238E27FC236}">
                <a16:creationId xmlns:a16="http://schemas.microsoft.com/office/drawing/2014/main" id="{94E24FA7-3D25-46D0-9801-47B53113DB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520" y="1362075"/>
            <a:ext cx="2381988" cy="5160975"/>
          </a:xfrm>
          <a:prstGeom prst="rect">
            <a:avLst/>
          </a:prstGeom>
        </p:spPr>
      </p:pic>
      <p:pic>
        <p:nvPicPr>
          <p:cNvPr id="7" name="Picture 6">
            <a:extLst>
              <a:ext uri="{FF2B5EF4-FFF2-40B4-BE49-F238E27FC236}">
                <a16:creationId xmlns:a16="http://schemas.microsoft.com/office/drawing/2014/main" id="{514E5478-3FB1-4DF2-9096-036E16C8371E}"/>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365670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effectLst/>
              </a:rPr>
              <a:t>TELA PARA HOSPEDAGEM E ALOJAMENTO </a:t>
            </a:r>
          </a:p>
          <a:p>
            <a:pPr rtl="0"/>
            <a:endParaRPr lang="pt-BR" b="1" dirty="0">
              <a:solidFill>
                <a:schemeClr val="tx2"/>
              </a:solidFill>
              <a:effectLst/>
            </a:endParaRPr>
          </a:p>
          <a:p>
            <a:pPr marL="0" indent="0">
              <a:buNone/>
            </a:pPr>
            <a:r>
              <a:rPr lang="pt-BR" dirty="0"/>
              <a:t> </a:t>
            </a:r>
          </a:p>
          <a:p>
            <a:pPr marL="0" indent="0">
              <a:buNone/>
            </a:pPr>
            <a:endParaRPr lang="pt-BR" dirty="0"/>
          </a:p>
        </p:txBody>
      </p:sp>
      <p:pic>
        <p:nvPicPr>
          <p:cNvPr id="6" name="Picture 5" descr="A picture containing electronics, text, screenshot, software&#10;&#10;Description automatically generated">
            <a:extLst>
              <a:ext uri="{FF2B5EF4-FFF2-40B4-BE49-F238E27FC236}">
                <a16:creationId xmlns:a16="http://schemas.microsoft.com/office/drawing/2014/main" id="{6238E325-1959-459A-B059-435A838679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184" y="1447799"/>
            <a:ext cx="2344615" cy="5079999"/>
          </a:xfrm>
          <a:prstGeom prst="rect">
            <a:avLst/>
          </a:prstGeom>
        </p:spPr>
      </p:pic>
      <p:pic>
        <p:nvPicPr>
          <p:cNvPr id="7" name="Picture 6">
            <a:extLst>
              <a:ext uri="{FF2B5EF4-FFF2-40B4-BE49-F238E27FC236}">
                <a16:creationId xmlns:a16="http://schemas.microsoft.com/office/drawing/2014/main" id="{26B19C97-F69E-43DD-8C98-66A53BA196FA}"/>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428784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4648199" y="2076450"/>
            <a:ext cx="4314825" cy="4052889"/>
          </a:xfrm>
        </p:spPr>
        <p:txBody>
          <a:bodyPr/>
          <a:lstStyle/>
          <a:p>
            <a:pPr rtl="0"/>
            <a:r>
              <a:rPr lang="pt-BR" b="1" dirty="0">
                <a:solidFill>
                  <a:schemeClr val="tx2"/>
                </a:solidFill>
                <a:effectLst/>
              </a:rPr>
              <a:t>TELA PARA ENCONTRAR HOSPITAIS.   </a:t>
            </a:r>
          </a:p>
          <a:p>
            <a:pPr rtl="0"/>
            <a:endParaRPr lang="pt-BR" b="1" dirty="0">
              <a:solidFill>
                <a:schemeClr val="tx2"/>
              </a:solidFill>
              <a:effectLst/>
            </a:endParaRPr>
          </a:p>
          <a:p>
            <a:pPr marL="0" indent="0">
              <a:buNone/>
            </a:pPr>
            <a:r>
              <a:rPr lang="pt-BR" dirty="0"/>
              <a:t> </a:t>
            </a:r>
          </a:p>
          <a:p>
            <a:pPr marL="0" indent="0">
              <a:buNone/>
            </a:pPr>
            <a:endParaRPr lang="pt-BR" dirty="0"/>
          </a:p>
        </p:txBody>
      </p:sp>
      <p:pic>
        <p:nvPicPr>
          <p:cNvPr id="3" name="Picture 2" descr="A screenshot of a phone&#10;&#10;Description automatically generated with medium confidence">
            <a:extLst>
              <a:ext uri="{FF2B5EF4-FFF2-40B4-BE49-F238E27FC236}">
                <a16:creationId xmlns:a16="http://schemas.microsoft.com/office/drawing/2014/main" id="{23E0B3BF-8A34-4F2D-BD8A-3265CEF7E4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18" y="1708141"/>
            <a:ext cx="1940902" cy="4205287"/>
          </a:xfrm>
          <a:prstGeom prst="rect">
            <a:avLst/>
          </a:prstGeom>
        </p:spPr>
      </p:pic>
      <p:pic>
        <p:nvPicPr>
          <p:cNvPr id="7" name="Picture 6" descr="A screenshot of a map&#10;&#10;Description automatically generated">
            <a:extLst>
              <a:ext uri="{FF2B5EF4-FFF2-40B4-BE49-F238E27FC236}">
                <a16:creationId xmlns:a16="http://schemas.microsoft.com/office/drawing/2014/main" id="{DFC8C3D4-D759-4F62-9F13-2485626513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7409" y="1708145"/>
            <a:ext cx="1940901" cy="4205283"/>
          </a:xfrm>
          <a:prstGeom prst="rect">
            <a:avLst/>
          </a:prstGeom>
        </p:spPr>
      </p:pic>
      <p:pic>
        <p:nvPicPr>
          <p:cNvPr id="8" name="Picture 7">
            <a:extLst>
              <a:ext uri="{FF2B5EF4-FFF2-40B4-BE49-F238E27FC236}">
                <a16:creationId xmlns:a16="http://schemas.microsoft.com/office/drawing/2014/main" id="{CA921943-3C30-4C80-85F7-91786E33F087}"/>
              </a:ext>
            </a:extLst>
          </p:cNvPr>
          <p:cNvPicPr>
            <a:picLocks noChangeAspect="1"/>
          </p:cNvPicPr>
          <p:nvPr/>
        </p:nvPicPr>
        <p:blipFill>
          <a:blip r:embed="rId4"/>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94427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rPr>
              <a:t>TELA PARA PESQUISAR NO MAPA</a:t>
            </a:r>
            <a:endParaRPr lang="pt-BR" b="1" dirty="0">
              <a:solidFill>
                <a:schemeClr val="tx2"/>
              </a:solidFill>
              <a:effectLst/>
            </a:endParaRPr>
          </a:p>
          <a:p>
            <a:pPr marL="0" indent="0">
              <a:buNone/>
            </a:pPr>
            <a:r>
              <a:rPr lang="pt-BR" dirty="0"/>
              <a:t> </a:t>
            </a:r>
          </a:p>
          <a:p>
            <a:pPr marL="0" indent="0">
              <a:buNone/>
            </a:pPr>
            <a:endParaRPr lang="pt-BR" dirty="0"/>
          </a:p>
        </p:txBody>
      </p:sp>
      <p:pic>
        <p:nvPicPr>
          <p:cNvPr id="6" name="Picture 5" descr="A screenshot of a map&#10;&#10;Description automatically generated">
            <a:extLst>
              <a:ext uri="{FF2B5EF4-FFF2-40B4-BE49-F238E27FC236}">
                <a16:creationId xmlns:a16="http://schemas.microsoft.com/office/drawing/2014/main" id="{0E2A6554-2B8E-4448-9E1F-A59577F5A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10" y="1314450"/>
            <a:ext cx="2393706" cy="5186361"/>
          </a:xfrm>
          <a:prstGeom prst="rect">
            <a:avLst/>
          </a:prstGeom>
        </p:spPr>
      </p:pic>
      <p:pic>
        <p:nvPicPr>
          <p:cNvPr id="7" name="Picture 6">
            <a:extLst>
              <a:ext uri="{FF2B5EF4-FFF2-40B4-BE49-F238E27FC236}">
                <a16:creationId xmlns:a16="http://schemas.microsoft.com/office/drawing/2014/main" id="{CE41B3DD-366A-464D-AC60-4418B02B6843}"/>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56968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PROXIMOS PASSOS</a:t>
            </a:r>
          </a:p>
        </p:txBody>
      </p:sp>
      <p:sp>
        <p:nvSpPr>
          <p:cNvPr id="5" name="Content Placeholder 4"/>
          <p:cNvSpPr>
            <a:spLocks noGrp="1"/>
          </p:cNvSpPr>
          <p:nvPr>
            <p:ph idx="1"/>
          </p:nvPr>
        </p:nvSpPr>
        <p:spPr/>
        <p:txBody>
          <a:bodyPr/>
          <a:lstStyle/>
          <a:p>
            <a:pPr rtl="0"/>
            <a:r>
              <a:rPr lang="pt-BR" b="1" dirty="0">
                <a:solidFill>
                  <a:schemeClr val="tx2"/>
                </a:solidFill>
                <a:effectLst/>
              </a:rPr>
              <a:t>Os próximos passos para o nosso projeto é deixar que ele alcance uma escala global  para ajudar cada vez mais pessoas de diversos paises. Iremos implementar também mais idiomas e faremos essa implementação para que o texto todo seja traduzido para o idioma desejado.</a:t>
            </a:r>
            <a:endParaRPr lang="pt-BR" dirty="0"/>
          </a:p>
          <a:p>
            <a:endParaRPr lang="pt-BR" dirty="0"/>
          </a:p>
          <a:p>
            <a:endParaRPr lang="pt-BR" dirty="0"/>
          </a:p>
        </p:txBody>
      </p:sp>
      <p:pic>
        <p:nvPicPr>
          <p:cNvPr id="7" name="Picture 6">
            <a:extLst>
              <a:ext uri="{FF2B5EF4-FFF2-40B4-BE49-F238E27FC236}">
                <a16:creationId xmlns:a16="http://schemas.microsoft.com/office/drawing/2014/main" id="{258F312A-DF35-409E-84A3-785DB8F17EFB}"/>
              </a:ext>
            </a:extLst>
          </p:cNvPr>
          <p:cNvPicPr>
            <a:picLocks noChangeAspect="1"/>
          </p:cNvPicPr>
          <p:nvPr/>
        </p:nvPicPr>
        <p:blipFill>
          <a:blip r:embed="rId2"/>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5098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CONCLUSÃO</a:t>
            </a:r>
          </a:p>
        </p:txBody>
      </p:sp>
      <p:sp>
        <p:nvSpPr>
          <p:cNvPr id="5" name="Content Placeholder 4"/>
          <p:cNvSpPr>
            <a:spLocks noGrp="1"/>
          </p:cNvSpPr>
          <p:nvPr>
            <p:ph idx="1"/>
          </p:nvPr>
        </p:nvSpPr>
        <p:spPr/>
        <p:txBody>
          <a:bodyPr/>
          <a:lstStyle/>
          <a:p>
            <a:pPr rtl="0"/>
            <a:r>
              <a:rPr lang="pt-BR" b="1" dirty="0">
                <a:solidFill>
                  <a:schemeClr val="tx2"/>
                </a:solidFill>
                <a:effectLst/>
              </a:rPr>
              <a:t>Para esse projeto tivemos que entender as dificuldades que os imigrantes enfrentam ao sair do seu Pais, além de pesquisar bastante sobre as demandas e os maiores desafios que esses povos enfrentam em um novo Pais. Sendo assim realizamos um app de interface simples  capaz de dar uma direção para esses imigrantes que saem de seus países em busca de um futuro melhor.</a:t>
            </a:r>
            <a:endParaRPr lang="pt-BR" dirty="0"/>
          </a:p>
          <a:p>
            <a:endParaRPr lang="pt-BR" dirty="0"/>
          </a:p>
        </p:txBody>
      </p:sp>
      <p:pic>
        <p:nvPicPr>
          <p:cNvPr id="6" name="Picture 5">
            <a:extLst>
              <a:ext uri="{FF2B5EF4-FFF2-40B4-BE49-F238E27FC236}">
                <a16:creationId xmlns:a16="http://schemas.microsoft.com/office/drawing/2014/main" id="{BBA06ECA-18F2-48CB-A5A4-90BF8FABEC13}"/>
              </a:ext>
            </a:extLst>
          </p:cNvPr>
          <p:cNvPicPr>
            <a:picLocks noChangeAspect="1"/>
          </p:cNvPicPr>
          <p:nvPr/>
        </p:nvPicPr>
        <p:blipFill>
          <a:blip r:embed="rId2"/>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104750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 LABORATORIO SOFTWARE </a:t>
            </a:r>
            <a:endParaRPr lang="pt-BR" dirty="0">
              <a:solidFill>
                <a:schemeClr val="tx2"/>
              </a:solidFill>
            </a:endParaRPr>
          </a:p>
        </p:txBody>
      </p:sp>
      <p:sp>
        <p:nvSpPr>
          <p:cNvPr id="5" name="Content Placeholder 4"/>
          <p:cNvSpPr>
            <a:spLocks noGrp="1"/>
          </p:cNvSpPr>
          <p:nvPr>
            <p:ph idx="1"/>
          </p:nvPr>
        </p:nvSpPr>
        <p:spPr>
          <a:xfrm>
            <a:off x="457200" y="2159023"/>
            <a:ext cx="8229600" cy="3765527"/>
          </a:xfrm>
        </p:spPr>
        <p:txBody>
          <a:bodyPr/>
          <a:lstStyle/>
          <a:p>
            <a:pPr marL="0" indent="0" algn="ctr">
              <a:buNone/>
            </a:pPr>
            <a:r>
              <a:rPr lang="pt-BR" sz="2800" b="1" dirty="0">
                <a:solidFill>
                  <a:schemeClr val="tx2"/>
                </a:solidFill>
              </a:rPr>
              <a:t>CIÊNCIA DA COMPUTAÇÃO </a:t>
            </a:r>
          </a:p>
          <a:p>
            <a:pPr marL="0" indent="0" algn="ctr">
              <a:buNone/>
            </a:pPr>
            <a:r>
              <a:rPr lang="pt-BR" sz="2800" b="1" dirty="0">
                <a:solidFill>
                  <a:schemeClr val="tx2"/>
                </a:solidFill>
              </a:rPr>
              <a:t>FMU</a:t>
            </a:r>
          </a:p>
          <a:p>
            <a:pPr marL="0" indent="0">
              <a:buNone/>
            </a:pPr>
            <a:endParaRPr lang="pt-BR" sz="2800" b="1" dirty="0">
              <a:solidFill>
                <a:schemeClr val="tx2"/>
              </a:solidFill>
            </a:endParaRPr>
          </a:p>
          <a:p>
            <a:endParaRPr lang="pt-BR" dirty="0"/>
          </a:p>
          <a:p>
            <a:endParaRPr lang="pt-BR" dirty="0"/>
          </a:p>
        </p:txBody>
      </p:sp>
      <p:pic>
        <p:nvPicPr>
          <p:cNvPr id="6" name="Picture 5">
            <a:extLst>
              <a:ext uri="{FF2B5EF4-FFF2-40B4-BE49-F238E27FC236}">
                <a16:creationId xmlns:a16="http://schemas.microsoft.com/office/drawing/2014/main" id="{2B9FDD80-8E80-4431-BE68-67BC8A3EA741}"/>
              </a:ext>
            </a:extLst>
          </p:cNvPr>
          <p:cNvPicPr>
            <a:picLocks noChangeAspect="1"/>
          </p:cNvPicPr>
          <p:nvPr/>
        </p:nvPicPr>
        <p:blipFill>
          <a:blip r:embed="rId2"/>
          <a:stretch>
            <a:fillRect/>
          </a:stretch>
        </p:blipFill>
        <p:spPr>
          <a:xfrm>
            <a:off x="7310438" y="6275398"/>
            <a:ext cx="1628775" cy="495300"/>
          </a:xfrm>
          <a:prstGeom prst="rect">
            <a:avLst/>
          </a:prstGeom>
        </p:spPr>
      </p:pic>
    </p:spTree>
    <p:extLst>
      <p:ext uri="{BB962C8B-B14F-4D97-AF65-F5344CB8AC3E}">
        <p14:creationId xmlns:p14="http://schemas.microsoft.com/office/powerpoint/2010/main" val="363698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 LABORATORIO SOFTWARE </a:t>
            </a:r>
            <a:endParaRPr lang="pt-BR" dirty="0">
              <a:solidFill>
                <a:schemeClr val="tx2"/>
              </a:solidFill>
            </a:endParaRPr>
          </a:p>
        </p:txBody>
      </p:sp>
      <p:sp>
        <p:nvSpPr>
          <p:cNvPr id="5" name="Content Placeholder 4"/>
          <p:cNvSpPr>
            <a:spLocks noGrp="1"/>
          </p:cNvSpPr>
          <p:nvPr>
            <p:ph idx="1"/>
          </p:nvPr>
        </p:nvSpPr>
        <p:spPr>
          <a:xfrm>
            <a:off x="457200" y="1701823"/>
            <a:ext cx="8229600" cy="3765527"/>
          </a:xfrm>
        </p:spPr>
        <p:txBody>
          <a:bodyPr/>
          <a:lstStyle/>
          <a:p>
            <a:pPr marL="0" indent="0">
              <a:buNone/>
            </a:pPr>
            <a:endParaRPr lang="pt-BR" sz="2800" b="1" dirty="0">
              <a:solidFill>
                <a:schemeClr val="tx2"/>
              </a:solidFill>
            </a:endParaRPr>
          </a:p>
          <a:p>
            <a:pPr marL="0" indent="0" algn="ctr">
              <a:buNone/>
            </a:pPr>
            <a:r>
              <a:rPr lang="pt-BR" b="1" dirty="0">
                <a:solidFill>
                  <a:schemeClr val="tx2"/>
                </a:solidFill>
              </a:rPr>
              <a:t>INTEGRANTES: </a:t>
            </a:r>
          </a:p>
          <a:p>
            <a:pPr marL="0" indent="0" algn="ctr">
              <a:buNone/>
            </a:pPr>
            <a:endParaRPr lang="pt-BR" sz="1600" b="1" dirty="0">
              <a:solidFill>
                <a:schemeClr val="tx2"/>
              </a:solidFill>
            </a:endParaRPr>
          </a:p>
          <a:p>
            <a:pPr marL="0" indent="0" algn="ctr">
              <a:buNone/>
            </a:pPr>
            <a:r>
              <a:rPr lang="pt-BR" sz="1600" b="1" dirty="0">
                <a:solidFill>
                  <a:schemeClr val="tx2"/>
                </a:solidFill>
              </a:rPr>
              <a:t>3932503 - Danilo de Assis Silva, danilo.assis225@gmail.com, Lider</a:t>
            </a:r>
          </a:p>
          <a:p>
            <a:pPr marL="0" indent="0" algn="ctr">
              <a:buNone/>
            </a:pPr>
            <a:r>
              <a:rPr lang="pt-BR" sz="1600" b="1" dirty="0">
                <a:solidFill>
                  <a:schemeClr val="tx2"/>
                </a:solidFill>
              </a:rPr>
              <a:t>2698916 - Matheus Aurelio Dorigo, matheus.aurelio97@hotmail.com , Membro</a:t>
            </a:r>
          </a:p>
          <a:p>
            <a:pPr marL="0" indent="0" algn="ctr">
              <a:buNone/>
            </a:pPr>
            <a:r>
              <a:rPr lang="pt-BR" sz="1600" b="1" dirty="0">
                <a:solidFill>
                  <a:schemeClr val="tx2"/>
                </a:solidFill>
              </a:rPr>
              <a:t>3924391 - Luan Vitor Simião Oliveira, luanv.oliveira@outlook.com , Membro</a:t>
            </a:r>
          </a:p>
          <a:p>
            <a:pPr marL="0" indent="0" algn="ctr">
              <a:buNone/>
            </a:pPr>
            <a:r>
              <a:rPr lang="pt-BR" sz="1600" b="1" dirty="0">
                <a:solidFill>
                  <a:schemeClr val="tx2"/>
                </a:solidFill>
              </a:rPr>
              <a:t>3968857 - Kauê Felipe de Araújo Amaral, kauefelipe9@gmail.com, Membro</a:t>
            </a:r>
          </a:p>
          <a:p>
            <a:pPr marL="0" indent="0" algn="ctr">
              <a:buNone/>
            </a:pPr>
            <a:r>
              <a:rPr lang="pt-BR" sz="1600" b="1" dirty="0">
                <a:solidFill>
                  <a:schemeClr val="tx2"/>
                </a:solidFill>
              </a:rPr>
              <a:t>3460675 - Leonardo Gomes da Silva, leo_contato@hotmail.com, Membro</a:t>
            </a:r>
          </a:p>
          <a:p>
            <a:pPr marL="0" indent="0" algn="ctr">
              <a:buNone/>
            </a:pPr>
            <a:r>
              <a:rPr lang="pt-BR" sz="1600" b="1" dirty="0">
                <a:solidFill>
                  <a:schemeClr val="tx2"/>
                </a:solidFill>
              </a:rPr>
              <a:t>3292960 - VINICIUS PEREIRA AMARAL, vpereiraamaral@gmail.com, Membro</a:t>
            </a:r>
          </a:p>
          <a:p>
            <a:pPr marL="0" indent="0" algn="ctr">
              <a:buNone/>
            </a:pPr>
            <a:r>
              <a:rPr lang="pt-BR" sz="1600" b="1" dirty="0">
                <a:solidFill>
                  <a:schemeClr val="tx2"/>
                </a:solidFill>
              </a:rPr>
              <a:t>3465993 - Matheus Viana Guedes, Vianaguedesmatheus@gmail.com, Membro</a:t>
            </a:r>
          </a:p>
          <a:p>
            <a:pPr marL="0" indent="0" algn="ctr">
              <a:buNone/>
            </a:pPr>
            <a:r>
              <a:rPr lang="pt-BR" sz="1600" b="1" dirty="0">
                <a:solidFill>
                  <a:schemeClr val="tx2"/>
                </a:solidFill>
              </a:rPr>
              <a:t>2071618 - VINICIUS BORGO DE MIRANDA, borgovinicius1@gmail.com, Membro</a:t>
            </a:r>
          </a:p>
          <a:p>
            <a:endParaRPr lang="pt-BR" dirty="0"/>
          </a:p>
          <a:p>
            <a:endParaRPr lang="pt-BR" dirty="0"/>
          </a:p>
          <a:p>
            <a:endParaRPr lang="pt-BR" dirty="0"/>
          </a:p>
        </p:txBody>
      </p:sp>
      <p:pic>
        <p:nvPicPr>
          <p:cNvPr id="6" name="Picture 5">
            <a:extLst>
              <a:ext uri="{FF2B5EF4-FFF2-40B4-BE49-F238E27FC236}">
                <a16:creationId xmlns:a16="http://schemas.microsoft.com/office/drawing/2014/main" id="{2B9FDD80-8E80-4431-BE68-67BC8A3EA741}"/>
              </a:ext>
            </a:extLst>
          </p:cNvPr>
          <p:cNvPicPr>
            <a:picLocks noChangeAspect="1"/>
          </p:cNvPicPr>
          <p:nvPr/>
        </p:nvPicPr>
        <p:blipFill>
          <a:blip r:embed="rId2"/>
          <a:stretch>
            <a:fillRect/>
          </a:stretch>
        </p:blipFill>
        <p:spPr>
          <a:xfrm>
            <a:off x="7310438" y="6275398"/>
            <a:ext cx="1628775" cy="495300"/>
          </a:xfrm>
          <a:prstGeom prst="rect">
            <a:avLst/>
          </a:prstGeom>
        </p:spPr>
      </p:pic>
    </p:spTree>
    <p:extLst>
      <p:ext uri="{BB962C8B-B14F-4D97-AF65-F5344CB8AC3E}">
        <p14:creationId xmlns:p14="http://schemas.microsoft.com/office/powerpoint/2010/main" val="18559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   DESCRIÇÃO DO PROBLEMA</a:t>
            </a:r>
            <a:endParaRPr lang="pt-BR" dirty="0">
              <a:solidFill>
                <a:schemeClr val="tx2"/>
              </a:solidFill>
            </a:endParaRPr>
          </a:p>
        </p:txBody>
      </p:sp>
      <p:sp>
        <p:nvSpPr>
          <p:cNvPr id="5" name="Content Placeholder 4"/>
          <p:cNvSpPr>
            <a:spLocks noGrp="1"/>
          </p:cNvSpPr>
          <p:nvPr>
            <p:ph idx="1"/>
          </p:nvPr>
        </p:nvSpPr>
        <p:spPr>
          <a:xfrm>
            <a:off x="457200" y="1425598"/>
            <a:ext cx="8229600" cy="3765527"/>
          </a:xfrm>
        </p:spPr>
        <p:txBody>
          <a:bodyPr/>
          <a:lstStyle/>
          <a:p>
            <a:r>
              <a:rPr lang="pt-BR" sz="2000" b="1" dirty="0">
                <a:solidFill>
                  <a:schemeClr val="tx2"/>
                </a:solidFill>
              </a:rPr>
              <a:t>O Brasil recebe diversos imigrantes por ano devido ser um pais enorme e que oferece diversas oportunidades melhores principalmente para nossos paises vizinhos e diversos paises africanos em sua maioria. Esses imigrantes enfrentam diversos problemas no dia a dia,  além da dificuldade presente na lingua outros problemas são não saber os orgãos que regem e que o podem ajudar, além de seus direitos como imigrante.</a:t>
            </a:r>
          </a:p>
          <a:p>
            <a:endParaRPr lang="pt-BR" dirty="0"/>
          </a:p>
          <a:p>
            <a:endParaRPr lang="pt-BR" dirty="0"/>
          </a:p>
          <a:p>
            <a:endParaRPr lang="pt-BR" dirty="0"/>
          </a:p>
        </p:txBody>
      </p:sp>
      <p:pic>
        <p:nvPicPr>
          <p:cNvPr id="7" name="Graphic 6" descr="Questions outline">
            <a:extLst>
              <a:ext uri="{FF2B5EF4-FFF2-40B4-BE49-F238E27FC236}">
                <a16:creationId xmlns:a16="http://schemas.microsoft.com/office/drawing/2014/main" id="{C42CB0E6-DC29-4E78-B068-DC2D6A7472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6801" y="3970350"/>
            <a:ext cx="2686050" cy="2686050"/>
          </a:xfrm>
          <a:prstGeom prst="rect">
            <a:avLst/>
          </a:prstGeom>
        </p:spPr>
      </p:pic>
      <p:pic>
        <p:nvPicPr>
          <p:cNvPr id="6" name="Picture 5">
            <a:extLst>
              <a:ext uri="{FF2B5EF4-FFF2-40B4-BE49-F238E27FC236}">
                <a16:creationId xmlns:a16="http://schemas.microsoft.com/office/drawing/2014/main" id="{2B9FDD80-8E80-4431-BE68-67BC8A3EA741}"/>
              </a:ext>
            </a:extLst>
          </p:cNvPr>
          <p:cNvPicPr>
            <a:picLocks noChangeAspect="1"/>
          </p:cNvPicPr>
          <p:nvPr/>
        </p:nvPicPr>
        <p:blipFill>
          <a:blip r:embed="rId4"/>
          <a:stretch>
            <a:fillRect/>
          </a:stretch>
        </p:blipFill>
        <p:spPr>
          <a:xfrm>
            <a:off x="7310438" y="6275398"/>
            <a:ext cx="1628775" cy="495300"/>
          </a:xfrm>
          <a:prstGeom prst="rect">
            <a:avLst/>
          </a:prstGeom>
        </p:spPr>
      </p:pic>
    </p:spTree>
    <p:extLst>
      <p:ext uri="{BB962C8B-B14F-4D97-AF65-F5344CB8AC3E}">
        <p14:creationId xmlns:p14="http://schemas.microsoft.com/office/powerpoint/2010/main" val="66157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SOLUÇÃO DO PROBLEMA</a:t>
            </a:r>
            <a:endParaRPr lang="pt-BR" dirty="0">
              <a:solidFill>
                <a:schemeClr val="tx2"/>
              </a:solidFill>
            </a:endParaRPr>
          </a:p>
        </p:txBody>
      </p:sp>
      <p:sp>
        <p:nvSpPr>
          <p:cNvPr id="5" name="Content Placeholder 4"/>
          <p:cNvSpPr>
            <a:spLocks noGrp="1"/>
          </p:cNvSpPr>
          <p:nvPr>
            <p:ph idx="1"/>
          </p:nvPr>
        </p:nvSpPr>
        <p:spPr>
          <a:xfrm>
            <a:off x="460375" y="1425598"/>
            <a:ext cx="8229600" cy="4698977"/>
          </a:xfrm>
        </p:spPr>
        <p:txBody>
          <a:bodyPr/>
          <a:lstStyle/>
          <a:p>
            <a:r>
              <a:rPr lang="pt-BR" b="1" dirty="0">
                <a:solidFill>
                  <a:schemeClr val="tx2"/>
                </a:solidFill>
                <a:latin typeface="-apple-system"/>
              </a:rPr>
              <a:t>Vendo  esses problemas  vimos que a criação de um app, que pudesse a ajudar os imigrantes com esses problemas seria de grande ajuda. Por conta de todos esses desafios enfrentados por milhares de pessoas que saem do seu pais  criamos o app SOS imigrantes . Esse App tem por ideia ajudar o imigrante em coisas básicas como telefones uteis para seu dia a dia como: Policia militar, Policia Civil, Bombeiros...... dentre outros. Além de auxiliar o imigrante em assuntos como documentações, hospedagem  e saúde. Contamos também dentro do app com titulos em português, inglês e espanhol para que facilite a procura do imigrante pelo titulo desejado .</a:t>
            </a:r>
            <a:br>
              <a:rPr lang="pt-BR" dirty="0">
                <a:solidFill>
                  <a:schemeClr val="tx2"/>
                </a:solidFill>
              </a:rPr>
            </a:br>
            <a:endParaRPr lang="pt-BR" dirty="0">
              <a:solidFill>
                <a:schemeClr val="tx2"/>
              </a:solidFill>
            </a:endParaRPr>
          </a:p>
          <a:p>
            <a:pPr rtl="0"/>
            <a:endParaRPr lang="pt-BR" dirty="0">
              <a:solidFill>
                <a:schemeClr val="tx2"/>
              </a:solidFill>
            </a:endParaRPr>
          </a:p>
          <a:p>
            <a:pPr rtl="0"/>
            <a:endParaRPr lang="pt-BR" dirty="0">
              <a:solidFill>
                <a:schemeClr val="tx2"/>
              </a:solidFill>
            </a:endParaRPr>
          </a:p>
          <a:p>
            <a:pPr rtl="0"/>
            <a:endParaRPr lang="pt-BR" dirty="0">
              <a:solidFill>
                <a:schemeClr val="tx2"/>
              </a:solidFill>
              <a:effectLst/>
            </a:endParaRPr>
          </a:p>
          <a:p>
            <a:pPr marL="0" indent="0">
              <a:buNone/>
            </a:pPr>
            <a:endParaRPr lang="pt-BR" dirty="0"/>
          </a:p>
          <a:p>
            <a:endParaRPr lang="pt-BR" dirty="0"/>
          </a:p>
          <a:p>
            <a:endParaRPr lang="pt-BR" dirty="0"/>
          </a:p>
        </p:txBody>
      </p:sp>
      <p:pic>
        <p:nvPicPr>
          <p:cNvPr id="6" name="Picture 5">
            <a:extLst>
              <a:ext uri="{FF2B5EF4-FFF2-40B4-BE49-F238E27FC236}">
                <a16:creationId xmlns:a16="http://schemas.microsoft.com/office/drawing/2014/main" id="{524E5DB8-C916-4A51-9E83-062607D988BB}"/>
              </a:ext>
            </a:extLst>
          </p:cNvPr>
          <p:cNvPicPr>
            <a:picLocks noChangeAspect="1"/>
          </p:cNvPicPr>
          <p:nvPr/>
        </p:nvPicPr>
        <p:blipFill>
          <a:blip r:embed="rId2"/>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60051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MERCADO CONCORRENTE</a:t>
            </a:r>
            <a:endParaRPr lang="pt-BR" dirty="0">
              <a:solidFill>
                <a:schemeClr val="tx2"/>
              </a:solidFill>
            </a:endParaRPr>
          </a:p>
        </p:txBody>
      </p:sp>
      <p:sp>
        <p:nvSpPr>
          <p:cNvPr id="5" name="Content Placeholder 4"/>
          <p:cNvSpPr>
            <a:spLocks noGrp="1"/>
          </p:cNvSpPr>
          <p:nvPr>
            <p:ph idx="1"/>
          </p:nvPr>
        </p:nvSpPr>
        <p:spPr/>
        <p:txBody>
          <a:bodyPr/>
          <a:lstStyle/>
          <a:p>
            <a:pPr marL="0" indent="0" algn="ctr">
              <a:buNone/>
            </a:pPr>
            <a:endParaRPr lang="pt-BR" sz="3200" dirty="0">
              <a:solidFill>
                <a:schemeClr val="tx2"/>
              </a:solidFill>
            </a:endParaRPr>
          </a:p>
          <a:p>
            <a:r>
              <a:rPr lang="pt-BR" b="1" dirty="0">
                <a:solidFill>
                  <a:schemeClr val="tx2"/>
                </a:solidFill>
              </a:rPr>
              <a:t>Oka - é um app gratuito que traz dados sobre direitos e serviços públicos federais e locais, como moradia, educação, saúde, documentação, assistência social e assistência jurídica para imigrantes.</a:t>
            </a:r>
            <a:endParaRPr lang="pt-BR" b="1" dirty="0"/>
          </a:p>
          <a:p>
            <a:endParaRPr lang="pt-BR" dirty="0">
              <a:solidFill>
                <a:schemeClr val="tx2"/>
              </a:solidFill>
            </a:endParaRPr>
          </a:p>
        </p:txBody>
      </p:sp>
      <p:pic>
        <p:nvPicPr>
          <p:cNvPr id="6" name="Picture 5">
            <a:extLst>
              <a:ext uri="{FF2B5EF4-FFF2-40B4-BE49-F238E27FC236}">
                <a16:creationId xmlns:a16="http://schemas.microsoft.com/office/drawing/2014/main" id="{FC0FD2E9-822C-43CB-AAFC-8C124FCBD4B2}"/>
              </a:ext>
            </a:extLst>
          </p:cNvPr>
          <p:cNvPicPr>
            <a:picLocks noChangeAspect="1"/>
          </p:cNvPicPr>
          <p:nvPr/>
        </p:nvPicPr>
        <p:blipFill>
          <a:blip r:embed="rId2"/>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402380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2"/>
                </a:solidFill>
              </a:rPr>
              <a:t>DIFERENCIAL</a:t>
            </a:r>
            <a:endParaRPr lang="pt-BR" dirty="0">
              <a:solidFill>
                <a:schemeClr val="tx2"/>
              </a:solidFill>
            </a:endParaRPr>
          </a:p>
        </p:txBody>
      </p:sp>
      <p:sp>
        <p:nvSpPr>
          <p:cNvPr id="5" name="Content Placeholder 4"/>
          <p:cNvSpPr>
            <a:spLocks noGrp="1"/>
          </p:cNvSpPr>
          <p:nvPr>
            <p:ph idx="1"/>
          </p:nvPr>
        </p:nvSpPr>
        <p:spPr/>
        <p:txBody>
          <a:bodyPr/>
          <a:lstStyle/>
          <a:p>
            <a:pPr rtl="0"/>
            <a:r>
              <a:rPr lang="pt-BR" b="1" dirty="0">
                <a:solidFill>
                  <a:schemeClr val="tx2"/>
                </a:solidFill>
                <a:effectLst/>
              </a:rPr>
              <a:t>Nosso diferencial é que contamos com uma inteface acessível e limpa sendo fácil para identificar as informações que são passadas de forma simples e objetiva.</a:t>
            </a:r>
            <a:endParaRPr lang="pt-BR" b="1" dirty="0">
              <a:solidFill>
                <a:schemeClr val="tx2"/>
              </a:solidFill>
            </a:endParaRPr>
          </a:p>
          <a:p>
            <a:endParaRPr lang="pt-BR" dirty="0"/>
          </a:p>
          <a:p>
            <a:endParaRPr lang="pt-BR" dirty="0"/>
          </a:p>
          <a:p>
            <a:endParaRPr lang="pt-BR" dirty="0"/>
          </a:p>
        </p:txBody>
      </p:sp>
      <p:pic>
        <p:nvPicPr>
          <p:cNvPr id="6" name="Picture 5">
            <a:extLst>
              <a:ext uri="{FF2B5EF4-FFF2-40B4-BE49-F238E27FC236}">
                <a16:creationId xmlns:a16="http://schemas.microsoft.com/office/drawing/2014/main" id="{85B7CE64-5B9E-452C-9FF5-42F42BE338E9}"/>
              </a:ext>
            </a:extLst>
          </p:cNvPr>
          <p:cNvPicPr>
            <a:picLocks noChangeAspect="1"/>
          </p:cNvPicPr>
          <p:nvPr/>
        </p:nvPicPr>
        <p:blipFill>
          <a:blip r:embed="rId2"/>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217074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effectLst/>
              </a:rPr>
              <a:t>TELA DE ACESSO.</a:t>
            </a:r>
            <a:endParaRPr lang="pt-BR" b="1" dirty="0">
              <a:solidFill>
                <a:schemeClr val="tx2"/>
              </a:solidFill>
            </a:endParaRPr>
          </a:p>
          <a:p>
            <a:endParaRPr lang="pt-BR" dirty="0"/>
          </a:p>
          <a:p>
            <a:r>
              <a:rPr lang="pt-BR" b="1" dirty="0">
                <a:solidFill>
                  <a:schemeClr val="tx2"/>
                </a:solidFill>
              </a:rPr>
              <a:t>Essa é a tela para acessar o login ou para iniciar o cadastro.</a:t>
            </a:r>
          </a:p>
          <a:p>
            <a:endParaRPr lang="pt-BR" dirty="0"/>
          </a:p>
        </p:txBody>
      </p:sp>
      <p:pic>
        <p:nvPicPr>
          <p:cNvPr id="7" name="Picture 6" descr="A screenshot of a phone&#10;&#10;Description automatically generated with low confidence">
            <a:extLst>
              <a:ext uri="{FF2B5EF4-FFF2-40B4-BE49-F238E27FC236}">
                <a16:creationId xmlns:a16="http://schemas.microsoft.com/office/drawing/2014/main" id="{AA32C4AE-EB19-4F50-BF3E-E62C7C521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959" y="1298585"/>
            <a:ext cx="2411291" cy="5224463"/>
          </a:xfrm>
          <a:prstGeom prst="rect">
            <a:avLst/>
          </a:prstGeom>
        </p:spPr>
      </p:pic>
      <p:pic>
        <p:nvPicPr>
          <p:cNvPr id="9" name="Picture 8">
            <a:extLst>
              <a:ext uri="{FF2B5EF4-FFF2-40B4-BE49-F238E27FC236}">
                <a16:creationId xmlns:a16="http://schemas.microsoft.com/office/drawing/2014/main" id="{F869CFBB-11D9-4E8F-A2D4-0C9B597AED83}"/>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351278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solidFill>
                  <a:schemeClr val="tx2"/>
                </a:solidFill>
              </a:rPr>
              <a:t>DIFERENCIAL</a:t>
            </a:r>
            <a:endParaRPr lang="pt-BR" dirty="0">
              <a:solidFill>
                <a:schemeClr val="tx2"/>
              </a:solidFill>
            </a:endParaRPr>
          </a:p>
        </p:txBody>
      </p:sp>
      <p:sp>
        <p:nvSpPr>
          <p:cNvPr id="5" name="Content Placeholder 4"/>
          <p:cNvSpPr>
            <a:spLocks noGrp="1"/>
          </p:cNvSpPr>
          <p:nvPr>
            <p:ph idx="1"/>
          </p:nvPr>
        </p:nvSpPr>
        <p:spPr>
          <a:xfrm>
            <a:off x="3686175" y="1876424"/>
            <a:ext cx="5276850" cy="4229101"/>
          </a:xfrm>
        </p:spPr>
        <p:txBody>
          <a:bodyPr/>
          <a:lstStyle/>
          <a:p>
            <a:pPr rtl="0"/>
            <a:r>
              <a:rPr lang="pt-BR" b="1" dirty="0">
                <a:solidFill>
                  <a:schemeClr val="tx2"/>
                </a:solidFill>
                <a:effectLst/>
              </a:rPr>
              <a:t>TELA DE LOGIN.</a:t>
            </a:r>
          </a:p>
          <a:p>
            <a:pPr rtl="0"/>
            <a:endParaRPr lang="pt-BR" b="1" dirty="0">
              <a:solidFill>
                <a:schemeClr val="tx2"/>
              </a:solidFill>
              <a:effectLst/>
            </a:endParaRPr>
          </a:p>
          <a:p>
            <a:pPr rtl="0"/>
            <a:r>
              <a:rPr lang="pt-BR" b="1" dirty="0">
                <a:solidFill>
                  <a:schemeClr val="tx2"/>
                </a:solidFill>
              </a:rPr>
              <a:t>Após o usuario finalizar o cadastro, irá conseguir fazer login.</a:t>
            </a:r>
          </a:p>
          <a:p>
            <a:endParaRPr lang="pt-BR" dirty="0"/>
          </a:p>
          <a:p>
            <a:pPr marL="0" indent="0">
              <a:buNone/>
            </a:pPr>
            <a:endParaRPr lang="pt-BR" dirty="0"/>
          </a:p>
        </p:txBody>
      </p:sp>
      <p:pic>
        <p:nvPicPr>
          <p:cNvPr id="3" name="Picture 2" descr="A screenshot of a login screen&#10;&#10;Description automatically generated with medium confidence">
            <a:extLst>
              <a:ext uri="{FF2B5EF4-FFF2-40B4-BE49-F238E27FC236}">
                <a16:creationId xmlns:a16="http://schemas.microsoft.com/office/drawing/2014/main" id="{8141AE76-53DB-4563-90A3-D48992C41F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94" y="1451025"/>
            <a:ext cx="2402481" cy="5205375"/>
          </a:xfrm>
          <a:prstGeom prst="rect">
            <a:avLst/>
          </a:prstGeom>
        </p:spPr>
      </p:pic>
      <p:pic>
        <p:nvPicPr>
          <p:cNvPr id="8" name="Picture 7">
            <a:extLst>
              <a:ext uri="{FF2B5EF4-FFF2-40B4-BE49-F238E27FC236}">
                <a16:creationId xmlns:a16="http://schemas.microsoft.com/office/drawing/2014/main" id="{2F3B2AB0-F12F-47D9-B289-ACF6DFEEC0B0}"/>
              </a:ext>
            </a:extLst>
          </p:cNvPr>
          <p:cNvPicPr>
            <a:picLocks noChangeAspect="1"/>
          </p:cNvPicPr>
          <p:nvPr/>
        </p:nvPicPr>
        <p:blipFill>
          <a:blip r:embed="rId3"/>
          <a:stretch>
            <a:fillRect/>
          </a:stretch>
        </p:blipFill>
        <p:spPr>
          <a:xfrm>
            <a:off x="7334250" y="6275398"/>
            <a:ext cx="1628775" cy="495300"/>
          </a:xfrm>
          <a:prstGeom prst="rect">
            <a:avLst/>
          </a:prstGeom>
        </p:spPr>
      </p:pic>
    </p:spTree>
    <p:extLst>
      <p:ext uri="{BB962C8B-B14F-4D97-AF65-F5344CB8AC3E}">
        <p14:creationId xmlns:p14="http://schemas.microsoft.com/office/powerpoint/2010/main" val="4157047326"/>
      </p:ext>
    </p:extLst>
  </p:cSld>
  <p:clrMapOvr>
    <a:masterClrMapping/>
  </p:clrMapOvr>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0</TotalTime>
  <Words>589</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-apple-system</vt:lpstr>
      <vt:lpstr>Arial</vt:lpstr>
      <vt:lpstr>EY regular presentation 2015 v1</vt:lpstr>
      <vt:lpstr> LABORATORIO SOFTWARE </vt:lpstr>
      <vt:lpstr> LABORATORIO SOFTWARE </vt:lpstr>
      <vt:lpstr> LABORATORIO SOFTWARE </vt:lpstr>
      <vt:lpstr>   DESCRIÇÃO DO PROBLEMA</vt:lpstr>
      <vt:lpstr>SOLUÇÃO DO PROBLEMA</vt:lpstr>
      <vt:lpstr>MERCADO CONCORRENTE</vt:lpstr>
      <vt:lpstr>DIFERENCIAL</vt:lpstr>
      <vt:lpstr>DIFERENCIAL</vt:lpstr>
      <vt:lpstr>DIFERENCIAL</vt:lpstr>
      <vt:lpstr>DIFERENCIAL</vt:lpstr>
      <vt:lpstr>DIFERENCIAL</vt:lpstr>
      <vt:lpstr>DIFERENCIAL</vt:lpstr>
      <vt:lpstr>DIFERENCIAL</vt:lpstr>
      <vt:lpstr>DIFERENCIAL</vt:lpstr>
      <vt:lpstr>PROXIMOS PASSOS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2017-03-09T21:48:14Z</dcterms:created>
  <dcterms:modified xsi:type="dcterms:W3CDTF">2023-06-01T16:16:42Z</dcterms:modified>
  <cp:contentStatus/>
</cp:coreProperties>
</file>