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7f1734e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7f1734e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e7f1734e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e7f1734e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O sujeito 11 foi censurado (status = 0) na semana 161. A censura indica que o sujeito não experimentou um evento (não experimentou recorrência de aml). O sujeito 3, foi censurado na 13a. semana.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Esse sujeito esteve no estudo por apenas 13 semanas, e a aml não recorreu durante essas 13 semanas. É possível que esse paciente tenha sido incluído perto do final do estudo, para que pudessem ser observados por apenas 13 semanas. Também é possível que o paciente tenha sido incluído no início do estudo, mas tenha perdido acompanhamentos ou se retirado do estudo.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A tabela mostra que outros sujeitos foram censurados em 16, 28 e 45 semanas (observações 17, 6, e 9 com status=0).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Os demais sujeitos experimentaram o evento (recorrência da aml) durante o período em estudo.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Aqui a questão de interesse é se a recorrência ocorre mais tarde em pacientes mantidos do que em pacientes não mantidos.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e7f1734e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e7f1734e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e7f1734e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e7f1734e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e7f1734e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e7f1734e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e7f1734e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e7f1734e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594d2fc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594d2fc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594d2fc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594d2fc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594d2fc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594d2fc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594d2fc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594d2fc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e7f1734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e7f1734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e7f1734e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e7f1734e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e7f1734e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e7f1734e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e7f1734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e7f1734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594d2f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594d2f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e7f1734e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e7f1734e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e7f1734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e7f1734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94d2fc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594d2fc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594d2fc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594d2fc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t.wikipedia.org/w/index.php?title=Kaplan-Meier&amp;action=edit&amp;redlink=1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t.wikipedia.org/wiki/An%C3%A1lise_de_sobreviv%C3%AAncia#:~:text=An%C3%A1lise%20de%20sobreviv%C3%AAncia%2C%20tamb%C3%A9m%20denominada,e%20falha%20em%20sistemas%20mec%C3%A2nicos." TargetMode="External"/><Relationship Id="rId4" Type="http://schemas.openxmlformats.org/officeDocument/2006/relationships/hyperlink" Target="http://www.stat.columbia.edu/~madigan/W2025/notes/surviva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sobrevivência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Duzzi Ribeiro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Esther Lustosa Lirani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1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Dados de sobrevivência à leucemia mielóide aguda (aml)</a:t>
            </a:r>
            <a:endParaRPr sz="135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2177300"/>
            <a:ext cx="70305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-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C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onjunto de dados </a:t>
            </a:r>
            <a:r>
              <a:rPr i="1" lang="pt-BR">
                <a:solidFill>
                  <a:srgbClr val="202122"/>
                </a:solidFill>
                <a:highlight>
                  <a:srgbClr val="FFFFFF"/>
                </a:highlight>
              </a:rPr>
              <a:t>"aml"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do p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acote </a:t>
            </a:r>
            <a:r>
              <a:rPr i="1" lang="pt-BR">
                <a:solidFill>
                  <a:srgbClr val="202122"/>
                </a:solidFill>
                <a:highlight>
                  <a:srgbClr val="FFFFFF"/>
                </a:highlight>
              </a:rPr>
              <a:t>"survival"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do R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Questão em estudo: </a:t>
            </a:r>
            <a:r>
              <a:rPr i="1" lang="pt-BR">
                <a:solidFill>
                  <a:srgbClr val="202122"/>
                </a:solidFill>
                <a:highlight>
                  <a:srgbClr val="FFFFFF"/>
                </a:highlight>
              </a:rPr>
              <a:t>“o curso padrão da quimioterapia deve ser estendido ('mantido') para ciclos adicionais?”</a:t>
            </a:r>
            <a:endParaRPr i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-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Exemplo de dados categóricos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do estudo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263350" y="1740950"/>
            <a:ext cx="537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O tempo é indicado pela variável "time" e corresponde ao tempo de sobrevivência ou censura;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O evento (recorrência da aml) é indicado pela variável "status" na qual: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➔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0 = não ocorrência do evento ou ocorrência de censura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➔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1 = ocorrência do evento (recorrência da aml)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Tratamentos são representado pelos valores da variável “x" que indica se a quimioterapia de manutenção foi dada ou não.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175" y="209550"/>
            <a:ext cx="3048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Kaplan-Meier 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215100" y="1435575"/>
            <a:ext cx="43569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 curva S(t) (função de 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sobrevivência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) é, teoricamente, uma curva suave, mas, geralmente por ser estimada pela curva de </a:t>
            </a:r>
            <a:r>
              <a:rPr lang="pt-BR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Kaplan-Meier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(curva KM), acaba não possuindo essa característica.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90250" y="2421950"/>
            <a:ext cx="43569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950"/>
              <a:buFont typeface="Nunito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O eixo horizontal indica o tempo, ou seja, sempre positivo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950"/>
              <a:buFont typeface="Nunito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O eixo vertical indica a proporção de sujeitos sobreviventes.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950"/>
              <a:buFont typeface="Nunito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 linha sólida (semelhante a uma escada) mostra a progressão das ocorrências do evento. Uma queda vertical indica a ocorrência do evento.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950"/>
              <a:buFont typeface="Nunito"/>
              <a:buChar char="●"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As marcas indicam que um paciente foi censurado nesse tempo.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750" y="1205590"/>
            <a:ext cx="3543700" cy="322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vida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pt-BR" sz="13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Sobrevivência x P</a:t>
            </a:r>
            <a:r>
              <a:rPr b="0" lang="pt-BR" sz="13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roporção de sobreviventes em cada ponto de tempo do evento.</a:t>
            </a:r>
            <a:endParaRPr sz="3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213400" y="1597875"/>
            <a:ext cx="497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time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: pontos no tempo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n.risk: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número de sujeitos em risco de experimentar o evento imediatamente antes do instante t.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Aqui, "estar em risco" significa que o sujeito não experimentou o evento antes do tempo t ou não foi censurado.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n.event: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número de sujeitos que experimentaram o evento no instante t.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survival: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proporção de sobreviventes estimada pelo KM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std.err: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erro padrão da "survival" estimada.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lower 95%CI and upper 95%IC: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limites de confiança inferiores e superiores de 95% para a proporção sobrevivente.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50" y="1770050"/>
            <a:ext cx="3198950" cy="248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log-rank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pt-BR" sz="13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Verificando a diferença de sobrevida </a:t>
            </a:r>
            <a:endParaRPr sz="3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263350" y="1740950"/>
            <a:ext cx="851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Compara os tempos de sobrevivência de dois ou mais grupos.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Assim, no exemplo que estamos estudando usamos um teste log-rank para avaliar a diferença na sobrevivência dos grupos de tratamento </a:t>
            </a:r>
            <a:r>
              <a:rPr i="1" lang="pt-BR">
                <a:solidFill>
                  <a:srgbClr val="202122"/>
                </a:solidFill>
                <a:highlight>
                  <a:srgbClr val="FFFFFF"/>
                </a:highlight>
              </a:rPr>
              <a:t>mantidos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versus </a:t>
            </a:r>
            <a:r>
              <a:rPr i="1" lang="pt-BR">
                <a:solidFill>
                  <a:srgbClr val="202122"/>
                </a:solidFill>
                <a:highlight>
                  <a:srgbClr val="FFFFFF"/>
                </a:highlight>
              </a:rPr>
              <a:t>não mantidos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nos dados de aml.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b="1" lang="pt-BR">
                <a:solidFill>
                  <a:srgbClr val="202122"/>
                </a:solidFill>
                <a:highlight>
                  <a:srgbClr val="FFFFFF"/>
                </a:highlight>
              </a:rPr>
              <a:t>Hipótese nula: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os grupos têm a mesma curva de sobrevivência.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O teste log-rank determina se o número observado de eventos em cada grupo é significativamente diferente do número esperado. (podemos expandir esse teste para Mantel Haenszel se houver estratificação na amostra)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pt-BR">
                <a:solidFill>
                  <a:srgbClr val="202122"/>
                </a:solidFill>
                <a:highlight>
                  <a:srgbClr val="FFFFFF"/>
                </a:highlight>
              </a:rPr>
              <a:t>estatística log-rank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segue ,aproximadamente, uma qui-quadrado com um grau de liberdade.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Quanto a maior o valor da estatística log-rank, maior a evidência a favor de uma diferença nos tempos de sobrevivência entre os grupos.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log-rank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pt-BR" sz="13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Verificando a diferença de sobrevida </a:t>
            </a:r>
            <a:endParaRPr sz="3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263350" y="1740950"/>
            <a:ext cx="851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Para os dados de exemplo: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Estatística do teste log-rank: </a:t>
            </a:r>
            <a:r>
              <a:rPr b="1" lang="pt-BR">
                <a:solidFill>
                  <a:srgbClr val="202122"/>
                </a:solidFill>
                <a:highlight>
                  <a:srgbClr val="FFFFFF"/>
                </a:highlight>
              </a:rPr>
              <a:t>3,4982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b="1" lang="pt-BR">
                <a:solidFill>
                  <a:srgbClr val="202122"/>
                </a:solidFill>
                <a:highlight>
                  <a:srgbClr val="FFFFFF"/>
                </a:highlight>
              </a:rPr>
              <a:t>p-valor 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= 0,0614 (menor que 0,05), indicando que os grupos de tratamento não diferem significativamente quanto a suas curvas de sobrevivência, assumindo um nível um nível de confiança de 95%.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Vale ressaltar que o tamanho da amostra de </a:t>
            </a:r>
            <a:r>
              <a:rPr b="1" lang="pt-BR">
                <a:solidFill>
                  <a:srgbClr val="202122"/>
                </a:solidFill>
                <a:highlight>
                  <a:srgbClr val="FFFFFF"/>
                </a:highlight>
              </a:rPr>
              <a:t>23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 indivíduos é modesto, portanto, há pouca certeza para detecção de diferenças entre os grupos de tratamento.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paramétricos de sobrevivência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263350" y="1740950"/>
            <a:ext cx="851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Ao especificar uma forma paramétrica para S(t), podemos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computar facilmente quantis da distribuição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estimar o tempo de fracasso esperado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derivar uma função suave para estimar S(t), H(t) e h(t)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Algumas das mais comuns para estimar a curva de sobrevivência, são: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Weibull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exponential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log-normal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log-logistic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Sendo que para estimação dos parâmetros das distribuições usamos os estimadores de máxima verossimilhança.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2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Dados do dataset ovarian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263350" y="1740950"/>
            <a:ext cx="851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Nesse dataset objetivo foi examinar a eficácia da ciclofosfamida mais cisplatina (CP) versus ciclofosfamida mais adriamicina mais cisplatina (CAP) para tratar câncer de ovário avançado.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0" y="2571750"/>
            <a:ext cx="7540501" cy="2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2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Dados do dataset ovarian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367163" y="1597875"/>
            <a:ext cx="82119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Vejamos o conjunto de dados ovarianos na biblioteca de sobrevivência em R. Suponha que assumimos o tempo até o evento segue uma distribuição Weibull, onde: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64" y="2492163"/>
            <a:ext cx="2737425" cy="5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63" y="3091300"/>
            <a:ext cx="2638247" cy="5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689" y="2217600"/>
            <a:ext cx="4038544" cy="23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607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2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Dados do dataset ovarian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95" y="1648258"/>
            <a:ext cx="5125249" cy="18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100" y="3495250"/>
            <a:ext cx="3408265" cy="8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análise de sobrevivência?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90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 da estatística que estuda o tempo de duração esperado até a ocorrência de um ou mais eventos.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Diferentes sentidos da palavra </a:t>
            </a:r>
            <a:r>
              <a:rPr b="1" lang="pt-BR"/>
              <a:t>sobrevivência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Qual é a proporção de uma população que sobreviverá depois de um certo tempo?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Daqueles que sobrevivem, a que ritmo eles vão morrer ou falhar?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 várias causas de morte ou falha ser levado em conta?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circunstâncias ou características específicas aumentam ou diminuem a probabilidade de sobrevivência?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Comumente visto como estudo do </a:t>
            </a:r>
            <a:r>
              <a:rPr b="1" lang="pt-BR"/>
              <a:t>“fracasso”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Fracasso </a:t>
            </a:r>
            <a:r>
              <a:rPr b="1" lang="pt-BR"/>
              <a:t>total</a:t>
            </a:r>
            <a:r>
              <a:rPr lang="pt-BR"/>
              <a:t> x Fracasso </a:t>
            </a:r>
            <a:r>
              <a:rPr b="1" lang="pt-BR"/>
              <a:t>parcial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Necessidade do fator temporal no estudo, mesmo que subjetivamente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Análise de Sobrevivência: Definição e exemplo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4"/>
              </a:rPr>
              <a:t>Complementos teóricos e formalização de conceitos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análise de sobrevivência?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47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EVENTO</a:t>
            </a:r>
            <a:r>
              <a:rPr lang="pt-BR"/>
              <a:t> - Morte ou outra experiência de interesse, como evasão de cliente (churn).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TEMPO</a:t>
            </a:r>
            <a:r>
              <a:rPr lang="pt-BR"/>
              <a:t> - O tempo desde o início de um período de observação até: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Ocorrer um evento,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Finalizar o estudo,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Ou ocorrer a perda de contato ou retirada do estudo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CENSURA</a:t>
            </a:r>
            <a:r>
              <a:rPr lang="pt-BR"/>
              <a:t> - Se um sujeito não experimenta o evento durante o tempo de observação ele será descrito como censurado. Um sujeito censurado pode ou não ter </a:t>
            </a:r>
            <a:r>
              <a:rPr lang="pt-BR"/>
              <a:t>um </a:t>
            </a:r>
            <a:r>
              <a:rPr lang="pt-BR"/>
              <a:t>evento após o final tempo de observação.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FUNÇÃO DE SOBREVIVÊNCIA </a:t>
            </a:r>
            <a:r>
              <a:rPr lang="pt-BR"/>
              <a:t>- É uma função, S, que associa a cada tempo t uma constante S(t), que é a probabilidade de que um sujeito sobreviva além do tempo 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devemos usar?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Modelos longitudinais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Motivos para não se usar o regressão logística em casos como esse: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Medidas dependentes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Tempo é estritamente positivo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Censura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7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stá presente quando temos informações sobre tempo do evento de um assunto, mas não sabemos a exatidão.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Geralmente, há três motivos pelos quais a censura pode ocorrer: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• Um indivíduo não experimenta o evento antes do estudo terminar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• </a:t>
            </a:r>
            <a:r>
              <a:rPr lang="pt-BR"/>
              <a:t>Um indivíduo</a:t>
            </a:r>
            <a:r>
              <a:rPr lang="pt-BR"/>
              <a:t> perde o acompanhamento durante o período de estudo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• </a:t>
            </a:r>
            <a:r>
              <a:rPr lang="pt-BR"/>
              <a:t>Um indivíduo</a:t>
            </a:r>
            <a:r>
              <a:rPr lang="pt-BR"/>
              <a:t> se retira do estudo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esse método?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descrever os tempos de sobrevivência: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Tabelas de vida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4"/>
              </a:rPr>
              <a:t>Curvas de Kaplan-Meier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5"/>
              </a:rPr>
              <a:t>Função de sobrevivência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6"/>
              </a:rPr>
              <a:t>Função de Risco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comparar os tempos de sobrevivência de dois ou mais grupos: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7"/>
              </a:rPr>
              <a:t>Teste log-rank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esse método?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descrever o efeito de variáveis categóricas ou quantitativas na sobrevivência: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Regressão de riscos proporcionais de Cox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Modelos paramétricos de sobrevivência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Árvores de sobrevivência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Florestas aleatórias de sobrevivência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sobrevivência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577250" y="1713275"/>
            <a:ext cx="359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de sobrevivência dá a probabilidade de que um sujeit</a:t>
            </a:r>
            <a:r>
              <a:rPr lang="pt-BR"/>
              <a:t>o </a:t>
            </a:r>
            <a:r>
              <a:rPr lang="pt-BR"/>
              <a:t>sobreviverá após o tempo 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 varia de 0 a </a:t>
            </a:r>
            <a:r>
              <a:rPr lang="pt-BR"/>
              <a:t>∞, assim a função é n</a:t>
            </a:r>
            <a:r>
              <a:rPr lang="pt-BR"/>
              <a:t>ão crescente e no momento t = 0, S (t) = 1. Em outras palavras, a probabilidade de sobreviver no tempo 0 é 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 momento t = ∞, S (t) = S (∞) = 0. Conforme o tempo passa tende ao infinito, a curva de sobrevivência vai para 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3177"/>
            <a:ext cx="3526500" cy="2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Risco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577250" y="1597875"/>
            <a:ext cx="53841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de risco, h(t), é a taxa instantânea na qual eventos ocorrem, dado nenhum evento anterior.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Sendo que, H(t) é descrita como a acumulada da função de risco.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8" y="2571750"/>
            <a:ext cx="6331503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