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12192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lide com Background" preserve="0" showMasterPhAnim="0" userDrawn="1">
  <p:cSld name="Slide com Background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oogle Shape;12;p2" hidden="0"/>
          <p:cNvSpPr>
            <a:spLocks noGrp="1"/>
          </p:cNvSpPr>
          <p:nvPr isPhoto="0" userDrawn="0">
            <p:ph type="pic" idx="2" hasCustomPrompt="0"/>
          </p:nvPr>
        </p:nvSpPr>
        <p:spPr bwMode="auto"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beçalho da Seção" preserve="0" showMasterPhAnim="0" type="secHead" userDrawn="1">
  <p:cSld name="SECTION_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" name="Google Shape;43;p63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63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63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63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63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Duas Partes de Conteúdo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Google Shape;49;p6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64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1" name="Google Shape;51;p64" hidden="0"/>
          <p:cNvSpPr txBox="1">
            <a:spLocks noGrp="1"/>
          </p:cNvSpPr>
          <p:nvPr isPhoto="0" userDrawn="0">
            <p:ph type="body" idx="2" hasCustomPrompt="0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" name="Google Shape;52;p64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64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4" name="Google Shape;54;p64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mparação" preserve="0" showMasterPhAnim="0" type="twoTxTwoObj" userDrawn="1">
  <p:cSld name="TWO_OBJECTS_WITH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Google Shape;56;p65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65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65" hidden="0"/>
          <p:cNvSpPr txBox="1">
            <a:spLocks noGrp="1"/>
          </p:cNvSpPr>
          <p:nvPr isPhoto="0" userDrawn="0">
            <p:ph type="body" idx="2" hasCustomPrompt="0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65" hidden="0"/>
          <p:cNvSpPr txBox="1">
            <a:spLocks noGrp="1"/>
          </p:cNvSpPr>
          <p:nvPr isPhoto="0" userDrawn="0">
            <p:ph type="body" idx="3" hasCustomPrompt="0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65" hidden="0"/>
          <p:cNvSpPr txBox="1">
            <a:spLocks noGrp="1"/>
          </p:cNvSpPr>
          <p:nvPr isPhoto="0" userDrawn="0">
            <p:ph type="body" idx="4" hasCustomPrompt="0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1" name="Google Shape;61;p65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p65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65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omente Título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" name="Google Shape;65;p66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66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66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8" name="Google Shape;68;p66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nteúdo com Legenda" preserve="0" showMasterPhAnim="0" type="objTx" userDrawn="1">
  <p:cSld name="OBJECT_WITH_CAPTIO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" name="Google Shape;70;p67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" name="Google Shape;71;p67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79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67" hidden="0"/>
          <p:cNvSpPr txBox="1">
            <a:spLocks noGrp="1"/>
          </p:cNvSpPr>
          <p:nvPr isPhoto="0" userDrawn="0">
            <p:ph type="body" idx="2" hasCustomPrompt="0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67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4" name="Google Shape;74;p67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5" name="Google Shape;75;p67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Imagem com Legenda" preserve="0" showMasterPhAnim="0" type="picTx" userDrawn="1">
  <p:cSld name="PICTURE_WITH_CAPTIO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" name="Google Shape;77;p68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8" name="Google Shape;78;p68" hidden="0"/>
          <p:cNvSpPr>
            <a:spLocks noGrp="1"/>
          </p:cNvSpPr>
          <p:nvPr isPhoto="0" userDrawn="0">
            <p:ph type="pic" idx="2" hasCustomPrompt="0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9" name="Google Shape;79;p68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80" name="Google Shape;80;p68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1" name="Google Shape;81;p68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2" name="Google Shape;82;p68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ítulo e Texto Vertical" preserve="0" showMasterPhAnim="0" type="vertTx" userDrawn="1">
  <p:cSld name="VERTICAL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" name="Google Shape;84;p69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5" name="Google Shape;85;p69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6" name="Google Shape;86;p69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7" name="Google Shape;87;p69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8" name="Google Shape;88;p69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exto e Título Vertical" preserve="0" showMasterPhAnim="0" type="vertTitleAndTx" userDrawn="1">
  <p:cSld name="VERTICAL_TITLE_AND_VERTICAL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Google Shape;90;p70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1" name="Google Shape;91;p70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2" name="Google Shape;92;p70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3" name="Google Shape;93;p70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4" name="Google Shape;94;p70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Em Branco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3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3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Foto na esquerda" preserve="0" showMasterPhAnim="0" userDrawn="1">
  <p:cSld name="Foto na esquerda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Google Shape;18;p8" hidden="0"/>
          <p:cNvSpPr>
            <a:spLocks noGrp="1"/>
          </p:cNvSpPr>
          <p:nvPr isPhoto="0" userDrawn="0">
            <p:ph type="pic" idx="2" hasCustomPrompt="0"/>
          </p:nvPr>
        </p:nvSpPr>
        <p:spPr bwMode="auto">
          <a:xfrm>
            <a:off x="179294" y="170328"/>
            <a:ext cx="5916706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Personalizado" preserve="0" showMasterPhAnim="0" userDrawn="1">
  <p:cSld name="Personalizad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Google Shape;20;p9" hidden="0"/>
          <p:cNvSpPr>
            <a:spLocks noGrp="1"/>
          </p:cNvSpPr>
          <p:nvPr isPhoto="0" userDrawn="0">
            <p:ph type="pic" idx="2" hasCustomPrompt="0"/>
          </p:nvPr>
        </p:nvSpPr>
        <p:spPr bwMode="auto">
          <a:xfrm>
            <a:off x="6508886" y="573932"/>
            <a:ext cx="5075676" cy="57101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Foto com Legenda" preserve="0" showMasterPhAnim="0" userDrawn="1">
  <p:cSld name="Foto com Legenda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14" hidden="0"/>
          <p:cNvSpPr>
            <a:spLocks noGrp="1"/>
          </p:cNvSpPr>
          <p:nvPr isPhoto="0" userDrawn="0">
            <p:ph type="pic" idx="2" hasCustomPrompt="0"/>
          </p:nvPr>
        </p:nvSpPr>
        <p:spPr bwMode="auto">
          <a:xfrm>
            <a:off x="1960096" y="170329"/>
            <a:ext cx="3773715" cy="65173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Google Shape;24;p59" hidden="0"/>
          <p:cNvSpPr>
            <a:spLocks noGrp="1"/>
          </p:cNvSpPr>
          <p:nvPr isPhoto="0" userDrawn="0">
            <p:ph type="pic" idx="2" hasCustomPrompt="0"/>
          </p:nvPr>
        </p:nvSpPr>
        <p:spPr bwMode="auto"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Galeria" preserve="0" showMasterPhAnim="0" userDrawn="1">
  <p:cSld name="Galeria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60" hidden="0"/>
          <p:cNvSpPr>
            <a:spLocks noGrp="1"/>
          </p:cNvSpPr>
          <p:nvPr isPhoto="0" userDrawn="0">
            <p:ph type="pic" idx="2" hasCustomPrompt="0"/>
          </p:nvPr>
        </p:nvSpPr>
        <p:spPr bwMode="auto">
          <a:xfrm>
            <a:off x="719893" y="571501"/>
            <a:ext cx="2417386" cy="25722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60" hidden="0"/>
          <p:cNvSpPr>
            <a:spLocks noGrp="1"/>
          </p:cNvSpPr>
          <p:nvPr isPhoto="0" userDrawn="0">
            <p:ph type="pic" idx="3" hasCustomPrompt="0"/>
          </p:nvPr>
        </p:nvSpPr>
        <p:spPr bwMode="auto">
          <a:xfrm>
            <a:off x="719892" y="3445330"/>
            <a:ext cx="2417386" cy="28738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60" hidden="0"/>
          <p:cNvSpPr>
            <a:spLocks noGrp="1"/>
          </p:cNvSpPr>
          <p:nvPr isPhoto="0" userDrawn="0">
            <p:ph type="pic" idx="4" hasCustomPrompt="0"/>
          </p:nvPr>
        </p:nvSpPr>
        <p:spPr bwMode="auto">
          <a:xfrm>
            <a:off x="3463092" y="571501"/>
            <a:ext cx="2417386" cy="3886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60" hidden="0"/>
          <p:cNvSpPr>
            <a:spLocks noGrp="1"/>
          </p:cNvSpPr>
          <p:nvPr isPhoto="0" userDrawn="0">
            <p:ph type="pic" idx="5" hasCustomPrompt="0"/>
          </p:nvPr>
        </p:nvSpPr>
        <p:spPr bwMode="auto">
          <a:xfrm>
            <a:off x="3463092" y="4767943"/>
            <a:ext cx="2417386" cy="15512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lide de Título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Google Shape;31;p61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61" hidden="0"/>
          <p:cNvSpPr txBox="1"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61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61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61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ítulo e Conteúdo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" name="Google Shape;37;p62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62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62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62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62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9;p1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1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2CB364"/>
            </a:gs>
            <a:gs pos="30069">
              <a:srgbClr val="0EAB8B"/>
            </a:gs>
            <a:gs pos="58386">
              <a:srgbClr val="0B93A9"/>
            </a:gs>
            <a:gs pos="74000">
              <a:srgbClr val="1386B2"/>
            </a:gs>
            <a:gs pos="83000">
              <a:srgbClr val="1A79B9"/>
            </a:gs>
            <a:gs pos="100000">
              <a:srgbClr val="27479B"/>
            </a:gs>
          </a:gsLst>
          <a:lin ang="0" scaled="0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9" name="Google Shape;99;p4" hidden="0"/>
          <p:cNvPicPr/>
          <p:nvPr isPhoto="0" userDrawn="0"/>
        </p:nvPicPr>
        <p:blipFill>
          <a:blip r:embed="rId2">
            <a:alphaModFix/>
          </a:blip>
          <a:srcRect l="0" t="7812" r="0" b="7813"/>
          <a:stretch/>
        </p:blipFill>
        <p:spPr bwMode="auto">
          <a:xfrm>
            <a:off x="179294" y="180896"/>
            <a:ext cx="11833412" cy="650532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 hidden="0"/>
          <p:cNvSpPr/>
          <p:nvPr isPhoto="0" userDrawn="0"/>
        </p:nvSpPr>
        <p:spPr bwMode="auto">
          <a:xfrm>
            <a:off x="179294" y="170327"/>
            <a:ext cx="11833412" cy="6517343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1" name="Google Shape;101;p4" hidden="0"/>
          <p:cNvSpPr/>
          <p:nvPr isPhoto="0" userDrawn="0"/>
        </p:nvSpPr>
        <p:spPr bwMode="auto">
          <a:xfrm>
            <a:off x="950675" y="179450"/>
            <a:ext cx="5526300" cy="4192749"/>
          </a:xfrm>
          <a:prstGeom prst="rect">
            <a:avLst/>
          </a:prstGeom>
          <a:noFill/>
          <a:ln w="38100" cap="flat" cmpd="sng">
            <a:solidFill>
              <a:srgbClr val="31B45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2" name="Google Shape;102;p4" hidden="0"/>
          <p:cNvSpPr txBox="1"/>
          <p:nvPr isPhoto="0" userDrawn="0"/>
        </p:nvSpPr>
        <p:spPr bwMode="auto">
          <a:xfrm>
            <a:off x="1601268" y="2355119"/>
            <a:ext cx="513347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/>
            </a:pPr>
            <a:r>
              <a:rPr lang="pt-BR" sz="9600" b="1" i="0" u="none" strike="noStrike" cap="none">
                <a:solidFill>
                  <a:schemeClr val="lt1"/>
                </a:solidFill>
                <a:latin typeface="Trebuchet MS"/>
              </a:rPr>
              <a:t>Pitch</a:t>
            </a:r>
            <a:endParaRPr sz="1400" b="0" i="0" u="none" strike="noStrike" cap="non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3" name="Google Shape;103;p4" hidden="0"/>
          <p:cNvSpPr txBox="1"/>
          <p:nvPr isPhoto="0" userDrawn="0"/>
        </p:nvSpPr>
        <p:spPr bwMode="auto">
          <a:xfrm>
            <a:off x="1651824" y="3690309"/>
            <a:ext cx="406317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r>
              <a:rPr lang="pt-BR" sz="2100" b="0" i="0" u="none" strike="noStrike" cap="none">
                <a:solidFill>
                  <a:schemeClr val="lt1"/>
                </a:solidFill>
                <a:latin typeface="Trebuchet MS"/>
              </a:rPr>
              <a:t>PROJETO APLICADO</a:t>
            </a:r>
            <a:endParaRPr sz="1400" b="0" i="0" u="none" strike="noStrike" cap="non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Google Shape;104;p4" hidden="0"/>
          <p:cNvSpPr txBox="1"/>
          <p:nvPr isPhoto="0" userDrawn="0"/>
        </p:nvSpPr>
        <p:spPr bwMode="auto">
          <a:xfrm>
            <a:off x="1651824" y="4559252"/>
            <a:ext cx="4274344" cy="1310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000"/>
              <a:defRPr/>
            </a:pPr>
            <a:r>
              <a:rPr lang="pt-BR" sz="2000">
                <a:solidFill>
                  <a:schemeClr val="bg1"/>
                </a:solidFill>
                <a:latin typeface="Trebuchet MS"/>
              </a:rPr>
              <a:t>MODELO ARQUITETURAL PARA REFATORAÇÃO DA CAMADA BACKEND DO PROCESSO DE FATURAMENTO DE PEDIDOS</a:t>
            </a:r>
            <a:endParaRPr/>
          </a:p>
        </p:txBody>
      </p:sp>
      <p:pic>
        <p:nvPicPr>
          <p:cNvPr id="105" name="Google Shape;105;p4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9989540" y="666516"/>
            <a:ext cx="1251797" cy="711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4" name="Google Shape;274;p30" hidden="0"/>
          <p:cNvSpPr>
            <a:spLocks noGrp="1"/>
          </p:cNvSpPr>
          <p:nvPr isPhoto="0" userDrawn="0">
            <p:ph type="pic" idx="2" hasCustomPrompt="0"/>
          </p:nvPr>
        </p:nvSpPr>
        <p:spPr bwMode="auto"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100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5" name="Google Shape;275;p30" hidden="0"/>
          <p:cNvSpPr/>
          <p:nvPr isPhoto="0" userDrawn="0"/>
        </p:nvSpPr>
        <p:spPr bwMode="auto">
          <a:xfrm>
            <a:off x="810986" y="574162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76" name="Google Shape;276;p30" hidden="0"/>
          <p:cNvSpPr txBox="1"/>
          <p:nvPr isPhoto="0" userDrawn="0"/>
        </p:nvSpPr>
        <p:spPr bwMode="auto">
          <a:xfrm>
            <a:off x="1532136" y="2274838"/>
            <a:ext cx="3391556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  <a:defRPr/>
            </a:pPr>
            <a:r>
              <a:rPr lang="pt-BR"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Impacto</a:t>
            </a:r>
            <a:endParaRPr lang="pt-BR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r>
              <a:rPr lang="pt-BR" sz="1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</a:rPr>
              <a:t>Qual é o impacto do seu produto?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77" name="Google Shape;277;p30" hidden="0"/>
          <p:cNvSpPr txBox="1"/>
          <p:nvPr isPhoto="0" userDrawn="0"/>
        </p:nvSpPr>
        <p:spPr bwMode="auto">
          <a:xfrm flipH="0" flipV="0">
            <a:off x="5318300" y="1755415"/>
            <a:ext cx="5724427" cy="2231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marL="217793" marR="0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–"/>
              <a:defRPr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Processo mais confiável;</a:t>
            </a:r>
            <a:endParaRPr lang="pt-BR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217793" marR="0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–"/>
              <a:defRPr/>
            </a:pPr>
            <a:endParaRPr lang="pt-BR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217793" marR="0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–"/>
              <a:defRPr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Arquitetura nova com maior facilidade de manutenção;</a:t>
            </a:r>
            <a:endParaRPr lang="pt-BR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217793" marR="0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–"/>
              <a:defRPr/>
            </a:pPr>
            <a:endParaRPr lang="pt-BR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217793" marR="0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–"/>
              <a:defRPr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Domínio do processo;</a:t>
            </a:r>
            <a:endParaRPr lang="pt-BR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217793" marR="0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–"/>
              <a:defRPr/>
            </a:pPr>
            <a:endParaRPr lang="pt-BR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217793" marR="0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–"/>
              <a:defRPr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Pedidos processados mais rápidos;</a:t>
            </a:r>
            <a:endParaRPr lang="pt-BR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217793" marR="0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–"/>
              <a:defRPr/>
            </a:pPr>
            <a:endParaRPr lang="pt-BR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217793" marR="0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–"/>
              <a:defRPr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Clientes externos felizes de terem seus pedidos efetuados rapidamente;</a:t>
            </a:r>
            <a:endParaRPr lang="pt-BR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79" name="Google Shape;279;p30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1532136" y="1195847"/>
            <a:ext cx="1000473" cy="568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4" name="Google Shape;274;p30" hidden="0"/>
          <p:cNvSpPr>
            <a:spLocks noGrp="1"/>
          </p:cNvSpPr>
          <p:nvPr isPhoto="0" userDrawn="0">
            <p:ph type="pic" idx="2" hasCustomPrompt="0"/>
          </p:nvPr>
        </p:nvSpPr>
        <p:spPr bwMode="auto"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100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5" name="Google Shape;275;p30" hidden="0"/>
          <p:cNvSpPr/>
          <p:nvPr isPhoto="0" userDrawn="0"/>
        </p:nvSpPr>
        <p:spPr bwMode="auto"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76" name="Google Shape;276;p30" hidden="0"/>
          <p:cNvSpPr txBox="1"/>
          <p:nvPr isPhoto="0" userDrawn="0"/>
        </p:nvSpPr>
        <p:spPr bwMode="auto">
          <a:xfrm>
            <a:off x="1532136" y="2274838"/>
            <a:ext cx="3391556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800"/>
              <a:defRPr/>
            </a:pPr>
            <a:r>
              <a:rPr lang="pt-BR" sz="3800">
                <a:solidFill>
                  <a:schemeClr val="lt1"/>
                </a:solidFill>
              </a:rPr>
              <a:t>Próximos passos</a:t>
            </a:r>
            <a:endParaRPr lang="pt-BR">
              <a:solidFill>
                <a:schemeClr val="lt1"/>
              </a:solidFill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r>
              <a:rPr lang="pt-BR" sz="1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</a:rPr>
              <a:t>Qual é o impacto do seu produto?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77" name="Google Shape;277;p30" hidden="0"/>
          <p:cNvSpPr txBox="1"/>
          <p:nvPr isPhoto="0" userDrawn="0"/>
        </p:nvSpPr>
        <p:spPr bwMode="auto">
          <a:xfrm flipH="0" flipV="0">
            <a:off x="5457014" y="1945916"/>
            <a:ext cx="5483278" cy="2651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marL="217793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pt-BR"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Desenha o C4 nível 4;</a:t>
            </a:r>
            <a:endParaRPr lang="pt-BR" sz="12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217793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pt-BR" sz="12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217793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pt-BR"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Criar histórias, tarefas e épicos do Scrum;</a:t>
            </a:r>
            <a:endParaRPr lang="pt-BR" sz="12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217793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pt-BR" sz="12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217793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pt-BR"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Priorizar e votar dificuldade das tarefas;</a:t>
            </a:r>
            <a:endParaRPr lang="pt-BR" sz="12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217793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pt-BR" sz="12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217793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pt-BR"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Iniciar a sprint;</a:t>
            </a:r>
            <a:endParaRPr lang="pt-BR" sz="12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217793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pt-BR" sz="12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217793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pt-BR"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Criar uma estratégia para melhorar o sistema de autenticação;</a:t>
            </a:r>
            <a:endParaRPr lang="pt-BR" sz="12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217793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pt-BR" sz="12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239821" indent="-239821">
              <a:buFont typeface="Arial"/>
              <a:buChar char="–"/>
              <a:defRPr/>
            </a:pPr>
            <a:r>
              <a:rPr lang="pt-BR" sz="1200">
                <a:solidFill>
                  <a:schemeClr val="bg1"/>
                </a:solidFill>
              </a:rPr>
              <a:t>Criar reunião rápidas para atualizar os envolvidos, dos ganhos obtidos;</a:t>
            </a:r>
            <a:endParaRPr sz="1200">
              <a:solidFill>
                <a:schemeClr val="bg1"/>
              </a:solidFill>
            </a:endParaRPr>
          </a:p>
        </p:txBody>
      </p:sp>
      <p:pic>
        <p:nvPicPr>
          <p:cNvPr id="279" name="Google Shape;279;p30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1532136" y="1195847"/>
            <a:ext cx="1000473" cy="568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" name="Google Shape;208;p23" hidden="0"/>
          <p:cNvSpPr/>
          <p:nvPr isPhoto="0" userDrawn="0"/>
        </p:nvSpPr>
        <p:spPr bwMode="auto">
          <a:xfrm>
            <a:off x="179294" y="170328"/>
            <a:ext cx="11833412" cy="65173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9" name="Google Shape;209;p23" hidden="0"/>
          <p:cNvSpPr/>
          <p:nvPr isPhoto="0" userDrawn="0"/>
        </p:nvSpPr>
        <p:spPr bwMode="auto">
          <a:xfrm>
            <a:off x="6593278" y="1271237"/>
            <a:ext cx="4587515" cy="4287543"/>
          </a:xfrm>
          <a:prstGeom prst="rect">
            <a:avLst/>
          </a:prstGeom>
          <a:noFill/>
          <a:ln w="57150" cap="flat" cmpd="sng">
            <a:solidFill>
              <a:srgbClr val="2EB36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0" name="Google Shape;210;p23" hidden="0"/>
          <p:cNvSpPr txBox="1"/>
          <p:nvPr isPhoto="0" userDrawn="0"/>
        </p:nvSpPr>
        <p:spPr bwMode="auto">
          <a:xfrm>
            <a:off x="6036432" y="4409573"/>
            <a:ext cx="4297711" cy="97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/>
            </a:pPr>
            <a:r>
              <a:rPr lang="pt-BR" sz="4400" b="0" i="0" u="none" strike="noStrike" cap="none">
                <a:solidFill>
                  <a:schemeClr val="lt1"/>
                </a:solidFill>
                <a:latin typeface="Trebuchet MS"/>
              </a:rPr>
              <a:t>Obrigado</a:t>
            </a:r>
            <a:r>
              <a:rPr lang="pt-BR" sz="4400">
                <a:solidFill>
                  <a:schemeClr val="lt1"/>
                </a:solidFill>
                <a:latin typeface="Trebuchet MS"/>
              </a:rPr>
              <a:t>!</a:t>
            </a:r>
            <a:endParaRPr sz="4400" b="0" i="0" u="none" strike="noStrike" cap="none">
              <a:solidFill>
                <a:schemeClr val="accent1"/>
              </a:solidFill>
              <a:latin typeface="Trebuchet MS"/>
            </a:endParaRPr>
          </a:p>
        </p:txBody>
      </p:sp>
      <p:pic>
        <p:nvPicPr>
          <p:cNvPr id="211" name="Google Shape;211;p2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715785" y="669542"/>
            <a:ext cx="1478775" cy="83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" name="Imagem 17" descr="Pessoa posando para foto&#10;&#10;Descrição gerada automaticamente" hidden="0"/>
          <p:cNvPicPr>
            <a:picLocks noChangeAspect="1" noGrp="1"/>
          </p:cNvPicPr>
          <p:nvPr isPhoto="0" userDrawn="0">
            <p:ph type="pic" idx="2" hasCustomPrompt="0"/>
          </p:nvPr>
        </p:nvPicPr>
        <p:blipFill>
          <a:blip r:embed="rId2"/>
          <a:srcRect l="0" t="29343" r="0" b="29343"/>
          <a:stretch/>
        </p:blipFill>
        <p:spPr bwMode="auto">
          <a:xfrm>
            <a:off x="5915860" y="3318969"/>
            <a:ext cx="3738960" cy="207474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25" name="Google Shape;225;p25" hidden="0"/>
          <p:cNvSpPr/>
          <p:nvPr isPhoto="0" userDrawn="0"/>
        </p:nvSpPr>
        <p:spPr bwMode="auto"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lang="pt-BR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26" name="Google Shape;226;p25" hidden="0"/>
          <p:cNvSpPr txBox="1"/>
          <p:nvPr isPhoto="0" userDrawn="0"/>
        </p:nvSpPr>
        <p:spPr bwMode="auto">
          <a:xfrm>
            <a:off x="1532136" y="2274838"/>
            <a:ext cx="3391556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  <a:defRPr/>
            </a:pPr>
            <a:r>
              <a:rPr lang="pt-BR"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Apresentação</a:t>
            </a:r>
            <a:endParaRPr lang="pt-BR" sz="3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buSzPts val="1400"/>
              <a:defRPr/>
            </a:pPr>
            <a:r>
              <a:rPr lang="pt-BR" sz="1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</a:rPr>
              <a:t>Quem </a:t>
            </a:r>
            <a:r>
              <a:rPr lang="pt-BR">
                <a:solidFill>
                  <a:srgbClr val="BFBFBF"/>
                </a:solidFill>
              </a:rPr>
              <a:t>sou</a:t>
            </a:r>
            <a:r>
              <a:rPr lang="pt-BR" sz="1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</a:rPr>
              <a:t> eu?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27" name="Google Shape;227;p25" hidden="0"/>
          <p:cNvSpPr txBox="1"/>
          <p:nvPr isPhoto="0" userDrawn="0"/>
        </p:nvSpPr>
        <p:spPr bwMode="auto">
          <a:xfrm flipH="0" flipV="0">
            <a:off x="1426306" y="3280442"/>
            <a:ext cx="3729425" cy="175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>
              <a:lnSpc>
                <a:spcPct val="130000"/>
              </a:lnSpc>
              <a:buSzPts val="1200"/>
              <a:defRPr/>
            </a:pPr>
            <a:r>
              <a:rPr lang="pt-BR">
                <a:solidFill>
                  <a:schemeClr val="lt1"/>
                </a:solidFill>
              </a:rPr>
              <a:t>- Matheus Fenólio do Prado</a:t>
            </a:r>
            <a:endParaRPr lang="pt-BR">
              <a:solidFill>
                <a:schemeClr val="lt1"/>
              </a:solidFill>
            </a:endParaRPr>
          </a:p>
          <a:p>
            <a:pPr>
              <a:lnSpc>
                <a:spcPct val="130000"/>
              </a:lnSpc>
              <a:buSzPts val="1200"/>
              <a:defRPr/>
            </a:pPr>
            <a:r>
              <a:rPr lang="pt-BR">
                <a:solidFill>
                  <a:schemeClr val="lt1"/>
                </a:solidFill>
              </a:rPr>
              <a:t>- 25 Anos</a:t>
            </a:r>
            <a:endParaRPr/>
          </a:p>
          <a:p>
            <a:pPr>
              <a:lnSpc>
                <a:spcPct val="130000"/>
              </a:lnSpc>
              <a:buSzPts val="1200"/>
              <a:defRPr/>
            </a:pPr>
            <a:r>
              <a:rPr lang="pt-BR">
                <a:solidFill>
                  <a:schemeClr val="lt1"/>
                </a:solidFill>
              </a:rPr>
              <a:t>- Formado em Engenharia da Computação</a:t>
            </a:r>
            <a:endParaRPr/>
          </a:p>
          <a:p>
            <a:pPr>
              <a:lnSpc>
                <a:spcPct val="130000"/>
              </a:lnSpc>
              <a:buSzPts val="1200"/>
              <a:defRPr/>
            </a:pPr>
            <a:r>
              <a:rPr lang="pt-BR">
                <a:solidFill>
                  <a:schemeClr val="lt1"/>
                </a:solidFill>
              </a:rPr>
              <a:t>- Analista de Software </a:t>
            </a:r>
            <a:endParaRPr/>
          </a:p>
          <a:p>
            <a:pPr>
              <a:lnSpc>
                <a:spcPct val="130000"/>
              </a:lnSpc>
              <a:buSzPts val="1200"/>
              <a:defRPr/>
            </a:pPr>
            <a:r>
              <a:rPr lang="pt-BR">
                <a:solidFill>
                  <a:schemeClr val="lt1"/>
                </a:solidFill>
              </a:rPr>
              <a:t>- Esp. Sto. do Pinhal – SP</a:t>
            </a:r>
            <a:endParaRPr/>
          </a:p>
          <a:p>
            <a:pPr>
              <a:lnSpc>
                <a:spcPct val="130000"/>
              </a:lnSpc>
              <a:buSzPts val="1200"/>
              <a:defRPr/>
            </a:pPr>
            <a:r>
              <a:rPr lang="pt-BR">
                <a:solidFill>
                  <a:schemeClr val="bg1"/>
                </a:solidFill>
              </a:rPr>
              <a:t>- GitHub: github.com/matheusfenolio </a:t>
            </a:r>
            <a:r>
              <a:rPr/>
              <a:t>git</a:t>
            </a:r>
            <a:endParaRPr lang="pt-BR">
              <a:solidFill>
                <a:schemeClr val="bg1"/>
              </a:solidFill>
            </a:endParaRPr>
          </a:p>
        </p:txBody>
      </p:sp>
      <p:pic>
        <p:nvPicPr>
          <p:cNvPr id="229" name="Google Shape;229;p25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1532136" y="1195847"/>
            <a:ext cx="1000473" cy="56827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CaixaDeTexto 18" hidden="0"/>
          <p:cNvSpPr txBox="1"/>
          <p:nvPr isPhoto="0" userDrawn="0"/>
        </p:nvSpPr>
        <p:spPr bwMode="auto">
          <a:xfrm>
            <a:off x="4724399" y="32004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 algn="l">
              <a:defRPr/>
            </a:pPr>
            <a:r>
              <a:rPr lang="pt-BR"/>
              <a:t>Clique para adicionar texto</a:t>
            </a:r>
            <a:endParaRPr/>
          </a:p>
        </p:txBody>
      </p:sp>
      <p:sp>
        <p:nvSpPr>
          <p:cNvPr id="2" name="Google Shape;227;p25" hidden="0"/>
          <p:cNvSpPr txBox="1"/>
          <p:nvPr isPhoto="0" userDrawn="0"/>
        </p:nvSpPr>
        <p:spPr bwMode="auto">
          <a:xfrm>
            <a:off x="5842619" y="3427535"/>
            <a:ext cx="4779951" cy="14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30000"/>
              </a:lnSpc>
              <a:buSzPts val="1200"/>
              <a:defRPr/>
            </a:pPr>
            <a:r>
              <a:rPr lang="pt-BR">
                <a:solidFill>
                  <a:schemeClr val="lt1"/>
                </a:solidFill>
              </a:rPr>
              <a:t>Pude atuar como um arquiteto em um problema da vida real, trazendo conceitos e ideias que vinha aprendendo apenas na teoria. Ver um plano elaborado e pronto para ser implementado instiga ainda mais a vontade de adquirir mais e mais conhecimento</a:t>
            </a:r>
            <a:r>
              <a:rPr lang="pt-BR">
                <a:solidFill>
                  <a:schemeClr val="lt1"/>
                </a:solidFill>
              </a:rPr>
              <a:t>. </a:t>
            </a:r>
            <a:endParaRPr/>
          </a:p>
        </p:txBody>
      </p:sp>
      <p:sp>
        <p:nvSpPr>
          <p:cNvPr id="3" name="Google Shape;226;p25" hidden="0"/>
          <p:cNvSpPr txBox="1"/>
          <p:nvPr isPhoto="0" userDrawn="0"/>
        </p:nvSpPr>
        <p:spPr bwMode="auto">
          <a:xfrm>
            <a:off x="5839592" y="3016709"/>
            <a:ext cx="339155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400"/>
              <a:defRPr/>
            </a:pPr>
            <a:r>
              <a:rPr lang="pt-BR">
                <a:solidFill>
                  <a:srgbClr val="BFBFBF"/>
                </a:solidFill>
              </a:rPr>
              <a:t>Relevância do projeto para mim:</a:t>
            </a:r>
            <a:endParaRPr lang="pt-BR" sz="14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02840286" name="" hidden="0"/>
          <p:cNvSpPr/>
          <p:nvPr isPhoto="0" userDrawn="0"/>
        </p:nvSpPr>
        <p:spPr bwMode="auto">
          <a:xfrm flipH="0" flipV="0">
            <a:off x="12834883" y="4051502"/>
            <a:ext cx="107007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461221172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6866323" y="845109"/>
            <a:ext cx="1838032" cy="1838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" name="Imagem 17" descr="Pessoa posando para foto&#10;&#10;Descrição gerada automaticamente" hidden="0"/>
          <p:cNvPicPr>
            <a:picLocks noChangeAspect="1" noGrp="1"/>
          </p:cNvPicPr>
          <p:nvPr isPhoto="0" userDrawn="0">
            <p:ph type="pic" idx="2" hasCustomPrompt="0"/>
          </p:nvPr>
        </p:nvPicPr>
        <p:blipFill>
          <a:blip r:embed="rId2"/>
          <a:srcRect l="0" t="29343" r="0" b="29343"/>
          <a:stretch/>
        </p:blipFill>
        <p:spPr bwMode="auto">
          <a:xfrm>
            <a:off x="5915860" y="3318969"/>
            <a:ext cx="3738960" cy="207474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25" name="Google Shape;225;p25" hidden="0"/>
          <p:cNvSpPr/>
          <p:nvPr isPhoto="0" userDrawn="0"/>
        </p:nvSpPr>
        <p:spPr bwMode="auto"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lang="pt-BR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26" name="Google Shape;226;p25" hidden="0"/>
          <p:cNvSpPr txBox="1"/>
          <p:nvPr isPhoto="0" userDrawn="0"/>
        </p:nvSpPr>
        <p:spPr bwMode="auto">
          <a:xfrm>
            <a:off x="1532136" y="2274838"/>
            <a:ext cx="3391556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  <a:defRPr/>
            </a:pPr>
            <a:r>
              <a:rPr lang="pt-BR" sz="3800">
                <a:solidFill>
                  <a:schemeClr val="lt1"/>
                </a:solidFill>
              </a:rPr>
              <a:t>Contexto</a:t>
            </a:r>
            <a:endParaRPr lang="pt-BR">
              <a:solidFill>
                <a:schemeClr val="lt1"/>
              </a:solidFill>
            </a:endParaRPr>
          </a:p>
          <a:p>
            <a:pPr>
              <a:buSzPts val="1400"/>
              <a:defRPr/>
            </a:pPr>
            <a:r>
              <a:rPr lang="pt-BR">
                <a:solidFill>
                  <a:srgbClr val="BFBFBF"/>
                </a:solidFill>
              </a:rPr>
              <a:t>Breve história do sistema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27" name="Google Shape;227;p25" hidden="0"/>
          <p:cNvSpPr txBox="1"/>
          <p:nvPr isPhoto="0" userDrawn="0"/>
        </p:nvSpPr>
        <p:spPr bwMode="auto">
          <a:xfrm>
            <a:off x="1535163" y="3778345"/>
            <a:ext cx="4769224" cy="33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30000"/>
              </a:lnSpc>
              <a:buSzPts val="1200"/>
              <a:defRPr/>
            </a:pPr>
            <a:endParaRPr lang="pt-BR" sz="1200">
              <a:solidFill>
                <a:schemeClr val="lt1"/>
              </a:solidFill>
            </a:endParaRPr>
          </a:p>
        </p:txBody>
      </p:sp>
      <p:pic>
        <p:nvPicPr>
          <p:cNvPr id="229" name="Google Shape;229;p25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1532136" y="1195847"/>
            <a:ext cx="1000473" cy="5682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27;p25" hidden="0"/>
          <p:cNvSpPr txBox="1"/>
          <p:nvPr isPhoto="0" userDrawn="0"/>
        </p:nvSpPr>
        <p:spPr bwMode="auto">
          <a:xfrm>
            <a:off x="5094482" y="1801353"/>
            <a:ext cx="6130436" cy="23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30000"/>
              </a:lnSpc>
              <a:buSzPts val="1200"/>
              <a:defRPr/>
            </a:pPr>
            <a:r>
              <a:rPr lang="pt-BR">
                <a:solidFill>
                  <a:schemeClr val="lt1"/>
                </a:solidFill>
              </a:rPr>
              <a:t>O processo de faturamento, faz que, a partir de um pedido de vendas, o setor fiscal possa gerar a NF-e e Boletos para pagamento.</a:t>
            </a:r>
            <a:endParaRPr lang="pt-BR">
              <a:solidFill>
                <a:schemeClr val="lt1"/>
              </a:solidFill>
            </a:endParaRPr>
          </a:p>
          <a:p>
            <a:pPr>
              <a:lnSpc>
                <a:spcPct val="130000"/>
              </a:lnSpc>
              <a:buSzPts val="1200"/>
              <a:defRPr/>
            </a:pPr>
            <a:r>
              <a:rPr lang="pt-BR">
                <a:solidFill>
                  <a:schemeClr val="lt1"/>
                </a:solidFill>
              </a:rPr>
              <a:t>Esse processo foi desenhado em um tempo onde não havia conexão móvel, o que gerou um estrutura que somente era passível de operação dentro da rede interna.</a:t>
            </a:r>
            <a:endParaRPr lang="pt-BR">
              <a:solidFill>
                <a:schemeClr val="lt1"/>
              </a:solidFill>
            </a:endParaRPr>
          </a:p>
          <a:p>
            <a:pPr>
              <a:lnSpc>
                <a:spcPct val="130000"/>
              </a:lnSpc>
              <a:buSzPts val="1200"/>
              <a:defRPr/>
            </a:pPr>
            <a:r>
              <a:rPr lang="pt-BR">
                <a:solidFill>
                  <a:schemeClr val="lt1"/>
                </a:solidFill>
              </a:rPr>
              <a:t>Além disso, o processo não era tolerante a falhas, não era reativo a eventos e constantemente gerava falhar graves que afetavam todo setor comercial.</a:t>
            </a: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4" name="Google Shape;234;p26" hidden="0"/>
          <p:cNvSpPr>
            <a:spLocks noGrp="1"/>
          </p:cNvSpPr>
          <p:nvPr isPhoto="0" userDrawn="0">
            <p:ph type="pic" idx="2" hasCustomPrompt="0"/>
          </p:nvPr>
        </p:nvSpPr>
        <p:spPr bwMode="auto"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100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5" name="Google Shape;235;p26" hidden="0"/>
          <p:cNvSpPr/>
          <p:nvPr isPhoto="0" userDrawn="0"/>
        </p:nvSpPr>
        <p:spPr bwMode="auto"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36" name="Google Shape;236;p26" hidden="0"/>
          <p:cNvSpPr txBox="1"/>
          <p:nvPr isPhoto="0" userDrawn="0"/>
        </p:nvSpPr>
        <p:spPr bwMode="auto">
          <a:xfrm>
            <a:off x="1532136" y="2274838"/>
            <a:ext cx="3391556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  <a:defRPr/>
            </a:pPr>
            <a:r>
              <a:rPr lang="pt-BR"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Problema</a:t>
            </a:r>
            <a:endParaRPr lang="pt-BR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r>
              <a:rPr lang="pt-BR" sz="1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</a:rPr>
              <a:t>Qual é a minha dor?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37" name="Google Shape;237;p26" hidden="0"/>
          <p:cNvSpPr txBox="1"/>
          <p:nvPr isPhoto="0" userDrawn="0"/>
        </p:nvSpPr>
        <p:spPr bwMode="auto">
          <a:xfrm>
            <a:off x="5128661" y="1198069"/>
            <a:ext cx="5816089" cy="3419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30000"/>
              </a:lnSpc>
              <a:buSzPts val="1200"/>
              <a:defRPr/>
            </a:pPr>
            <a:r>
              <a:rPr lang="pt-BR">
                <a:solidFill>
                  <a:schemeClr val="lt1"/>
                </a:solidFill>
              </a:rPr>
              <a:t>- Vendedores externos não tem acesso ao processo de faturamento;</a:t>
            </a:r>
            <a:endParaRPr/>
          </a:p>
          <a:p>
            <a:pPr>
              <a:lnSpc>
                <a:spcPct val="130000"/>
              </a:lnSpc>
              <a:buSzPts val="1200"/>
              <a:defRPr/>
            </a:pPr>
            <a:endParaRPr lang="pt-BR">
              <a:solidFill>
                <a:schemeClr val="lt1"/>
              </a:solidFill>
            </a:endParaRPr>
          </a:p>
          <a:p>
            <a:pPr>
              <a:lnSpc>
                <a:spcPct val="130000"/>
              </a:lnSpc>
              <a:buSzPts val="1200"/>
              <a:defRPr/>
            </a:pPr>
            <a:r>
              <a:rPr lang="pt-BR">
                <a:solidFill>
                  <a:schemeClr val="lt1"/>
                </a:solidFill>
              </a:rPr>
              <a:t>- Constantes travamentos devido a ordens que falharam;</a:t>
            </a:r>
            <a:endParaRPr/>
          </a:p>
          <a:p>
            <a:pPr>
              <a:lnSpc>
                <a:spcPct val="130000"/>
              </a:lnSpc>
              <a:buSzPts val="1200"/>
              <a:defRPr/>
            </a:pPr>
            <a:endParaRPr lang="pt-BR">
              <a:solidFill>
                <a:schemeClr val="lt1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pt-BR">
                <a:solidFill>
                  <a:schemeClr val="lt1"/>
                </a:solidFill>
              </a:rPr>
              <a:t>- Cronjob criava dois serviços, o que acarretava processamento duplicado e travamento de novos pedidos;</a:t>
            </a:r>
            <a:endParaRPr/>
          </a:p>
          <a:p>
            <a:pPr>
              <a:lnSpc>
                <a:spcPct val="130000"/>
              </a:lnSpc>
              <a:defRPr/>
            </a:pPr>
            <a:endParaRPr lang="pt-BR">
              <a:solidFill>
                <a:schemeClr val="lt1"/>
              </a:solidFill>
            </a:endParaRPr>
          </a:p>
          <a:p>
            <a:pPr>
              <a:lnSpc>
                <a:spcPct val="130000"/>
              </a:lnSpc>
              <a:buSzPts val="1200"/>
              <a:defRPr/>
            </a:pPr>
            <a:r>
              <a:rPr lang="pt-BR">
                <a:solidFill>
                  <a:schemeClr val="lt1"/>
                </a:solidFill>
              </a:rPr>
              <a:t>- Processos sendo chamados sem necessidade;</a:t>
            </a:r>
            <a:endParaRPr/>
          </a:p>
          <a:p>
            <a:pPr>
              <a:lnSpc>
                <a:spcPct val="130000"/>
              </a:lnSpc>
              <a:buSzPts val="1200"/>
              <a:defRPr/>
            </a:pPr>
            <a:endParaRPr lang="pt-BR">
              <a:solidFill>
                <a:schemeClr val="lt1"/>
              </a:solidFill>
            </a:endParaRPr>
          </a:p>
          <a:p>
            <a:pPr>
              <a:lnSpc>
                <a:spcPct val="130000"/>
              </a:lnSpc>
              <a:buSzPts val="1200"/>
              <a:defRPr/>
            </a:pPr>
            <a:r>
              <a:rPr lang="pt-BR">
                <a:solidFill>
                  <a:schemeClr val="lt1"/>
                </a:solidFill>
              </a:rPr>
              <a:t>- </a:t>
            </a:r>
            <a:r>
              <a:rPr lang="pt-BR">
                <a:solidFill>
                  <a:schemeClr val="lt1"/>
                </a:solidFill>
              </a:rPr>
              <a:t>Falta de documentação</a:t>
            </a:r>
            <a:r>
              <a:rPr lang="pt-BR">
                <a:solidFill>
                  <a:schemeClr val="lt1"/>
                </a:solidFill>
              </a:rPr>
              <a:t>;</a:t>
            </a:r>
            <a:endParaRPr/>
          </a:p>
          <a:p>
            <a:pPr>
              <a:lnSpc>
                <a:spcPct val="130000"/>
              </a:lnSpc>
              <a:buSzPts val="1200"/>
              <a:defRPr/>
            </a:pPr>
            <a:endParaRPr lang="pt-BR">
              <a:solidFill>
                <a:schemeClr val="lt1"/>
              </a:solidFill>
            </a:endParaRPr>
          </a:p>
          <a:p>
            <a:pPr>
              <a:lnSpc>
                <a:spcPct val="130000"/>
              </a:lnSpc>
              <a:buSzPts val="1200"/>
              <a:defRPr/>
            </a:pPr>
            <a:r>
              <a:rPr lang="pt-BR">
                <a:solidFill>
                  <a:schemeClr val="lt1"/>
                </a:solidFill>
              </a:rPr>
              <a:t>- Arquitetura antiquada e sem espaço para melhorias;</a:t>
            </a:r>
            <a:endParaRPr/>
          </a:p>
        </p:txBody>
      </p:sp>
      <p:pic>
        <p:nvPicPr>
          <p:cNvPr id="239" name="Google Shape;239;p26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1532136" y="1195847"/>
            <a:ext cx="1000473" cy="568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4" name="Google Shape;244;p27" hidden="0"/>
          <p:cNvSpPr>
            <a:spLocks noGrp="1"/>
          </p:cNvSpPr>
          <p:nvPr isPhoto="0" userDrawn="0">
            <p:ph type="pic" idx="2" hasCustomPrompt="0"/>
          </p:nvPr>
        </p:nvSpPr>
        <p:spPr bwMode="auto"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100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5" name="Google Shape;245;p27" hidden="0"/>
          <p:cNvSpPr/>
          <p:nvPr isPhoto="0" userDrawn="0"/>
        </p:nvSpPr>
        <p:spPr bwMode="auto"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46" name="Google Shape;246;p27" hidden="0"/>
          <p:cNvSpPr txBox="1"/>
          <p:nvPr isPhoto="0" userDrawn="0"/>
        </p:nvSpPr>
        <p:spPr bwMode="auto">
          <a:xfrm>
            <a:off x="1532136" y="2274838"/>
            <a:ext cx="3391556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  <a:defRPr/>
            </a:pPr>
            <a:r>
              <a:rPr lang="pt-BR"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Solução</a:t>
            </a:r>
            <a:endParaRPr lang="pt-BR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r>
              <a:rPr lang="pt-BR" sz="1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</a:rPr>
              <a:t>O que eu proponho?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49" name="Google Shape;249;p2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1532136" y="1195847"/>
            <a:ext cx="1000473" cy="5682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37;p26" hidden="0"/>
          <p:cNvSpPr txBox="1"/>
          <p:nvPr isPhoto="0" userDrawn="0"/>
        </p:nvSpPr>
        <p:spPr bwMode="auto">
          <a:xfrm>
            <a:off x="5236821" y="2150843"/>
            <a:ext cx="5813173" cy="2033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39821" indent="-239821">
              <a:lnSpc>
                <a:spcPct val="130000"/>
              </a:lnSpc>
              <a:buFont typeface="Arial"/>
              <a:buChar char="–"/>
              <a:defRPr/>
            </a:pPr>
            <a:r>
              <a:rPr lang="pt-BR">
                <a:solidFill>
                  <a:schemeClr val="lt1"/>
                </a:solidFill>
              </a:rPr>
              <a:t>Usar tecnologias mais modernas, como rest APIs para expor serviços</a:t>
            </a:r>
            <a:r>
              <a:rPr lang="pt-BR">
                <a:solidFill>
                  <a:schemeClr val="lt1"/>
                </a:solidFill>
              </a:rPr>
              <a:t>;</a:t>
            </a:r>
            <a:endParaRPr/>
          </a:p>
          <a:p>
            <a:pPr marL="171450" indent="-171450">
              <a:lnSpc>
                <a:spcPct val="130000"/>
              </a:lnSpc>
              <a:buSzPts val="1200"/>
              <a:buFont typeface="Wingdings"/>
              <a:buChar char="§"/>
              <a:defRPr/>
            </a:pPr>
            <a:endParaRPr lang="pt-BR">
              <a:solidFill>
                <a:schemeClr val="lt1"/>
              </a:solidFill>
            </a:endParaRPr>
          </a:p>
          <a:p>
            <a:pPr marL="239821" indent="-239821">
              <a:lnSpc>
                <a:spcPct val="130000"/>
              </a:lnSpc>
              <a:buFont typeface="Arial"/>
              <a:buChar char="–"/>
              <a:defRPr/>
            </a:pPr>
            <a:r>
              <a:rPr lang="pt-BR">
                <a:solidFill>
                  <a:schemeClr val="lt1"/>
                </a:solidFill>
              </a:rPr>
              <a:t>Criar um arquitetura orientada a eventos, para garantir o processamento em tempo de requisição;</a:t>
            </a:r>
            <a:endParaRPr/>
          </a:p>
          <a:p>
            <a:pPr>
              <a:lnSpc>
                <a:spcPct val="130000"/>
              </a:lnSpc>
              <a:defRPr/>
            </a:pPr>
            <a:endParaRPr/>
          </a:p>
          <a:p>
            <a:pPr marL="239821" indent="-239821">
              <a:lnSpc>
                <a:spcPct val="130000"/>
              </a:lnSpc>
              <a:buFont typeface="Arial"/>
              <a:buChar char="–"/>
              <a:defRPr/>
            </a:pPr>
            <a:r>
              <a:rPr lang="pt-BR">
                <a:solidFill>
                  <a:schemeClr val="lt1"/>
                </a:solidFill>
              </a:rPr>
              <a:t>Separa responsabilidades em microsserviços;</a:t>
            </a:r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7435889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625831" y="137511"/>
            <a:ext cx="2306944" cy="6478849"/>
          </a:xfrm>
          <a:prstGeom prst="rect">
            <a:avLst/>
          </a:prstGeom>
        </p:spPr>
      </p:pic>
      <p:pic>
        <p:nvPicPr>
          <p:cNvPr id="23487879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92273" y="137511"/>
            <a:ext cx="5295899" cy="6305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9328538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275397" y="237477"/>
            <a:ext cx="5086350" cy="5791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1534043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390649" y="847724"/>
            <a:ext cx="9410699" cy="5162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4" name="Google Shape;254;p28" hidden="0"/>
          <p:cNvSpPr>
            <a:spLocks noGrp="1"/>
          </p:cNvSpPr>
          <p:nvPr isPhoto="0" userDrawn="0">
            <p:ph type="pic" idx="2" hasCustomPrompt="0"/>
          </p:nvPr>
        </p:nvSpPr>
        <p:spPr bwMode="auto"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100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5" name="Google Shape;255;p28" hidden="0"/>
          <p:cNvSpPr/>
          <p:nvPr isPhoto="0" userDrawn="0"/>
        </p:nvSpPr>
        <p:spPr bwMode="auto"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56" name="Google Shape;256;p28" hidden="0"/>
          <p:cNvSpPr txBox="1"/>
          <p:nvPr isPhoto="0" userDrawn="0"/>
        </p:nvSpPr>
        <p:spPr bwMode="auto">
          <a:xfrm>
            <a:off x="1532136" y="2274838"/>
            <a:ext cx="3391556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  <a:defRPr/>
            </a:pPr>
            <a:r>
              <a:rPr lang="pt-BR"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Diferencial</a:t>
            </a:r>
            <a:endParaRPr lang="pt-BR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r>
              <a:rPr lang="pt-BR" sz="1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</a:rPr>
              <a:t>O que a sua solução tem de especial?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57" name="Google Shape;257;p28" hidden="0"/>
          <p:cNvSpPr txBox="1"/>
          <p:nvPr isPhoto="0" userDrawn="0"/>
        </p:nvSpPr>
        <p:spPr bwMode="auto">
          <a:xfrm>
            <a:off x="5381277" y="1715255"/>
            <a:ext cx="5567329" cy="20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39821" indent="-239821">
              <a:buFont typeface="Arial"/>
              <a:buChar char="–"/>
              <a:defRPr/>
            </a:pPr>
            <a:r>
              <a:rPr lang="pt-BR">
                <a:solidFill>
                  <a:schemeClr val="bg1"/>
                </a:solidFill>
              </a:rPr>
              <a:t>Pedidos não esperam para serem faturados;</a:t>
            </a:r>
            <a:endParaRPr lang="pt-BR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–"/>
              <a:defRPr/>
            </a:pPr>
            <a:endParaRPr lang="pt-BR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–"/>
              <a:defRPr/>
            </a:pPr>
            <a:r>
              <a:rPr lang="pt-BR">
                <a:solidFill>
                  <a:schemeClr val="bg1"/>
                </a:solidFill>
              </a:rPr>
              <a:t>O processo é executado somente quando necessário;</a:t>
            </a:r>
            <a:endParaRPr lang="pt-BR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–"/>
              <a:defRPr/>
            </a:pPr>
            <a:endParaRPr lang="pt-BR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–"/>
              <a:defRPr/>
            </a:pPr>
            <a:r>
              <a:rPr lang="pt-BR">
                <a:solidFill>
                  <a:schemeClr val="bg1"/>
                </a:solidFill>
              </a:rPr>
              <a:t>Arquitetura moderna permite uma maior gama de melhorias;</a:t>
            </a:r>
            <a:endParaRPr lang="pt-BR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–"/>
              <a:defRPr/>
            </a:pPr>
            <a:endParaRPr lang="pt-BR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–"/>
              <a:defRPr/>
            </a:pPr>
            <a:r>
              <a:rPr lang="pt-BR">
                <a:solidFill>
                  <a:schemeClr val="bg1"/>
                </a:solidFill>
              </a:rPr>
              <a:t>Tolerância a falhar;</a:t>
            </a:r>
            <a:endParaRPr lang="pt-BR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–"/>
              <a:defRPr/>
            </a:pPr>
            <a:endParaRPr lang="pt-BR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–"/>
              <a:defRPr/>
            </a:pPr>
            <a:r>
              <a:rPr lang="pt-BR">
                <a:solidFill>
                  <a:schemeClr val="bg1"/>
                </a:solidFill>
              </a:rPr>
              <a:t>Uso de contêineres;</a:t>
            </a:r>
            <a:endParaRPr lang="pt-BR"/>
          </a:p>
        </p:txBody>
      </p:sp>
      <p:pic>
        <p:nvPicPr>
          <p:cNvPr id="259" name="Google Shape;259;p28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1532136" y="1195847"/>
            <a:ext cx="1000473" cy="568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fade thruBlk="0"/>
      </p:transition>
    </mc:Choice>
    <mc:Fallback>
      <p:transition spd="med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ONLYOFFICE/7.1.1.57</Application>
  <DocSecurity>0</DocSecurity>
  <PresentationFormat>Widescreen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lucas.fonseca@igti.edu.br</dc:creator>
  <cp:keywords/>
  <dc:description/>
  <dc:identifier/>
  <dc:language/>
  <cp:lastModifiedBy/>
  <cp:revision>1017</cp:revision>
  <dcterms:created xsi:type="dcterms:W3CDTF">2019-09-06T18:34:24Z</dcterms:created>
  <dcterms:modified xsi:type="dcterms:W3CDTF">2022-08-16T01:59:53Z</dcterms:modified>
  <cp:category/>
  <cp:contentStatus/>
  <cp:version/>
</cp:coreProperties>
</file>