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Syncopate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D92216-0C01-4DBB-9E45-6EF7D33EF479}">
  <a:tblStyle styleId="{5AD92216-0C01-4DBB-9E45-6EF7D33EF4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Syncopate-bold.fntdata"/><Relationship Id="rId16" Type="http://schemas.openxmlformats.org/officeDocument/2006/relationships/slide" Target="slides/slide10.xml"/><Relationship Id="rId38" Type="http://schemas.openxmlformats.org/officeDocument/2006/relationships/font" Target="fonts/Syncopat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7e153f22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7e153f22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7e153f22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7e153f22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7e153f22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7e153f22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7e153f22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7e153f22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7e153f22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7e153f22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7e153f22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7e153f22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7e153f22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7e153f22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7e153f22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7e153f22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7e153f22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7e153f22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7e153f22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7e153f22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7e153f22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7e153f22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7e153f22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7e153f22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7e153f22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7e153f22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7e153f22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7e153f22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7e153f22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7e153f22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7e153f22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7e153f22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7e153f2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7e153f2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7e153f22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7e153f22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7e153f22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7e153f22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7e153f22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7e153f22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7e153f22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7e153f22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7e153f22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7e153f22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 Curso introdutório de Python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436000"/>
            <a:ext cx="76881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Farias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074" y="2323325"/>
            <a:ext cx="2011575" cy="220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- Relacionais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Operador Relacional é todo operador que obtém relação do membro à esquerda com o membro à sua direita.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Estrutura básica: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	&lt;</a:t>
            </a:r>
            <a:r>
              <a:rPr lang="pt-BR" sz="1400">
                <a:solidFill>
                  <a:srgbClr val="FF0000"/>
                </a:solidFill>
              </a:rPr>
              <a:t>membro a esquerda</a:t>
            </a:r>
            <a:r>
              <a:rPr lang="pt-BR" sz="1400"/>
              <a:t>&gt; </a:t>
            </a:r>
            <a:r>
              <a:rPr b="1" lang="pt-BR" sz="1400"/>
              <a:t>OPERADOR</a:t>
            </a:r>
            <a:r>
              <a:rPr lang="pt-BR" sz="1400"/>
              <a:t> &lt;</a:t>
            </a:r>
            <a:r>
              <a:rPr lang="pt-BR" sz="1400">
                <a:solidFill>
                  <a:srgbClr val="FF0000"/>
                </a:solidFill>
              </a:rPr>
              <a:t>membro a direita</a:t>
            </a:r>
            <a:r>
              <a:rPr lang="pt-BR" sz="1400"/>
              <a:t>&gt;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- Relacionais</a:t>
            </a:r>
            <a:endParaRPr/>
          </a:p>
        </p:txBody>
      </p:sp>
      <p:graphicFrame>
        <p:nvGraphicFramePr>
          <p:cNvPr id="156" name="Google Shape;156;p23"/>
          <p:cNvGraphicFramePr/>
          <p:nvPr/>
        </p:nvGraphicFramePr>
        <p:xfrm>
          <a:off x="1719438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{5AD92216-0C01-4DBB-9E45-6EF7D33EF479}</a:tableStyleId>
              </a:tblPr>
              <a:tblGrid>
                <a:gridCol w="3456675"/>
                <a:gridCol w="2248450"/>
              </a:tblGrid>
              <a:tr h="59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Descrição</a:t>
                      </a:r>
                      <a:endParaRPr b="1"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Operador</a:t>
                      </a:r>
                      <a:endParaRPr b="1"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Maior que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&gt;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Menor que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&lt;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Igual a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==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Maior ou igual a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&gt;=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Menor ou igual a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&lt;=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Identação - EXTREMA IMPORTÂNCIA 🚨🚨🚨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400">
                <a:solidFill>
                  <a:srgbClr val="666666"/>
                </a:solidFill>
              </a:rPr>
              <a:t>É assim que definimos nossos blocos de instruções e os escopos das nossas operações.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52"/>
              <a:buNone/>
            </a:pPr>
            <a:r>
              <a:rPr lang="pt-BR" sz="1400">
                <a:solidFill>
                  <a:srgbClr val="666666"/>
                </a:solidFill>
              </a:rPr>
              <a:t>Todos os blocos são delimitados pela profundidade da indentação e por isso a sua importância é vital para um programa em Python.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852"/>
              <a:buNone/>
            </a:pPr>
            <a:r>
              <a:rPr lang="pt-BR" sz="1400">
                <a:solidFill>
                  <a:srgbClr val="666666"/>
                </a:solidFill>
              </a:rPr>
              <a:t>Os blocos são uma ou mais instruções que devem ser executadas uma após a outra, de cima para baixo, da esquerda para a direita.</a:t>
            </a:r>
            <a:endParaRPr sz="1400"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56919" l="5357" r="8226" t="14574"/>
          <a:stretch/>
        </p:blipFill>
        <p:spPr>
          <a:xfrm>
            <a:off x="2232350" y="3722925"/>
            <a:ext cx="6452123" cy="11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Condições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Condições é a estrutura para tomada de decisões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Estrutura básica: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se (</a:t>
            </a:r>
            <a:r>
              <a:rPr lang="pt-BR" sz="1400">
                <a:solidFill>
                  <a:srgbClr val="FF0000"/>
                </a:solidFill>
              </a:rPr>
              <a:t>verdadeiro</a:t>
            </a:r>
            <a:r>
              <a:rPr lang="pt-BR" sz="1400"/>
              <a:t>):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	execute isso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senao: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	execute isso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- Lógicos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666666"/>
                </a:solidFill>
              </a:rPr>
              <a:t>Os operadores lógicos unem expressões lógicas formando assim, uma nova expressão que é composta por 2 ou mais sub-expressões.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rgbClr val="666666"/>
                </a:solidFill>
              </a:rPr>
              <a:t>Valor Lógico</a:t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666666"/>
                </a:solidFill>
              </a:rPr>
              <a:t>O valor lógico é um tipo de dado binário, isto é, assume um valor dentre duas opções: verdadeiro ou falso.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666666"/>
                </a:solidFill>
              </a:rPr>
              <a:t>O tipo de dado Booleano, que em Python é representado pela classe bool assume um valor dentre 2 valores constante: True ou False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Os dois conectivos lógicos são: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Conectivo de conjunção: </a:t>
            </a:r>
            <a:r>
              <a:rPr b="1" lang="pt-BR" sz="1400"/>
              <a:t>E (and)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As duas condições precisam ser </a:t>
            </a:r>
            <a:r>
              <a:rPr lang="pt-BR" sz="1400">
                <a:solidFill>
                  <a:srgbClr val="FF0000"/>
                </a:solidFill>
              </a:rPr>
              <a:t>VERDADEIRAS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Conectivo de disjunção: </a:t>
            </a:r>
            <a:r>
              <a:rPr b="1" lang="pt-BR" sz="1400"/>
              <a:t>OU (or)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>
                <a:solidFill>
                  <a:srgbClr val="FF0000"/>
                </a:solidFill>
              </a:rPr>
              <a:t>Apenas</a:t>
            </a:r>
            <a:r>
              <a:rPr lang="pt-BR" sz="1400"/>
              <a:t> uma condição precisa ser </a:t>
            </a:r>
            <a:r>
              <a:rPr lang="pt-BR" sz="1400">
                <a:solidFill>
                  <a:srgbClr val="FF0000"/>
                </a:solidFill>
              </a:rPr>
              <a:t>VERDADEIRA</a:t>
            </a:r>
            <a:endParaRPr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lógicos - Tabela Verdade</a:t>
            </a:r>
            <a:endParaRPr/>
          </a:p>
        </p:txBody>
      </p:sp>
      <p:graphicFrame>
        <p:nvGraphicFramePr>
          <p:cNvPr id="187" name="Google Shape;187;p28"/>
          <p:cNvGraphicFramePr/>
          <p:nvPr/>
        </p:nvGraphicFramePr>
        <p:xfrm>
          <a:off x="665375" y="304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{5AD92216-0C01-4DBB-9E45-6EF7D33EF479}</a:tableStyleId>
              </a:tblPr>
              <a:tblGrid>
                <a:gridCol w="1133925"/>
                <a:gridCol w="1133925"/>
                <a:gridCol w="1133925"/>
              </a:tblGrid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False</a:t>
                      </a:r>
                      <a:endParaRPr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False</a:t>
                      </a:r>
                      <a:endParaRPr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False</a:t>
                      </a:r>
                      <a:endParaRPr b="1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False</a:t>
                      </a:r>
                      <a:endParaRPr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True</a:t>
                      </a:r>
                      <a:endParaRPr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False</a:t>
                      </a:r>
                      <a:endParaRPr b="1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True</a:t>
                      </a:r>
                      <a:endParaRPr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False</a:t>
                      </a:r>
                      <a:endParaRPr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False</a:t>
                      </a:r>
                      <a:endParaRPr b="1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True</a:t>
                      </a:r>
                      <a:endParaRPr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True</a:t>
                      </a:r>
                      <a:endParaRPr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True</a:t>
                      </a:r>
                      <a:endParaRPr b="1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Google Shape;188;p28"/>
          <p:cNvGraphicFramePr/>
          <p:nvPr/>
        </p:nvGraphicFramePr>
        <p:xfrm>
          <a:off x="5584950" y="304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{5AD92216-0C01-4DBB-9E45-6EF7D33EF479}</a:tableStyleId>
              </a:tblPr>
              <a:tblGrid>
                <a:gridCol w="1133925"/>
                <a:gridCol w="1133925"/>
                <a:gridCol w="1133925"/>
              </a:tblGrid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False</a:t>
                      </a:r>
                      <a:endParaRPr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False</a:t>
                      </a:r>
                      <a:endParaRPr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False</a:t>
                      </a:r>
                      <a:endParaRPr b="1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False</a:t>
                      </a:r>
                      <a:endParaRPr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True</a:t>
                      </a:r>
                      <a:endParaRPr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True</a:t>
                      </a:r>
                      <a:endParaRPr b="1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True</a:t>
                      </a:r>
                      <a:endParaRPr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False</a:t>
                      </a:r>
                      <a:endParaRPr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True</a:t>
                      </a:r>
                      <a:endParaRPr b="1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True</a:t>
                      </a:r>
                      <a:endParaRPr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True</a:t>
                      </a:r>
                      <a:endParaRPr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True</a:t>
                      </a:r>
                      <a:endParaRPr b="1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28"/>
          <p:cNvSpPr txBox="1"/>
          <p:nvPr/>
        </p:nvSpPr>
        <p:spPr>
          <a:xfrm>
            <a:off x="1672963" y="2351750"/>
            <a:ext cx="138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0000"/>
                </a:solidFill>
                <a:latin typeface="Syncopate"/>
                <a:ea typeface="Syncopate"/>
                <a:cs typeface="Syncopate"/>
                <a:sym typeface="Syncopate"/>
              </a:rPr>
              <a:t>and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6592538" y="2351750"/>
            <a:ext cx="138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0000"/>
                </a:solidFill>
                <a:latin typeface="Syncopate"/>
                <a:ea typeface="Syncopate"/>
                <a:cs typeface="Syncopate"/>
                <a:sym typeface="Syncopate"/>
              </a:rPr>
              <a:t>or</a:t>
            </a:r>
            <a:endParaRPr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Iteração - Conceito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666666"/>
                </a:solidFill>
              </a:rPr>
              <a:t>Na programação, iteração significa a repetição de um conjunto de instruções por uma quantidade finita de vezes ou então, enquanto uma condição seja aceita.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400">
                <a:solidFill>
                  <a:srgbClr val="666666"/>
                </a:solidFill>
              </a:rPr>
              <a:t>Há várias formas para falarmos sobre a iteração, por exemplo: Iteração, Estrutura de Repetição, looping, Laço de Repetição, Laços Condicionais, repetição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repetição - While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 while é uma estrutura de repetição usada quando queremos que determinado bloco de código seja executado ENQUANTO determinada condição for verdadeira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Estrutura básica: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while &lt;condição&gt;: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	&lt;código&gt;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parar a execução com o comando </a:t>
            </a:r>
            <a:r>
              <a:rPr lang="pt-BR" sz="1400">
                <a:highlight>
                  <a:srgbClr val="D9D9D9"/>
                </a:highlight>
              </a:rPr>
              <a:t>break</a:t>
            </a:r>
            <a:endParaRPr sz="14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repetição - For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 for é usado para percorrer ou iterar sobre uma sequência de dados, executando um conjunto de instruções para cada item.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Estrutura básica: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for &lt;variavel&gt; in &lt;iterável&gt;: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	&lt;código&gt;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aprender agora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2092875"/>
            <a:ext cx="7688700" cy="2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Como declarar variáveis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Tipos de dados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Como comentar código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Entrada de dados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Operadores Aritméticos, Relacionais e Lógicos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Condicionais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Iterações e Laços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Principais estruturas de dados do Python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Funções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dados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Lista []: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Uma lista é uma estrutura de dados linear.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Exemplo de lista: [1, 2.75, ‘matheus’, [3]]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Tupla ():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É similar a uma lista, porém uma tupla é imutável.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Exemplo de tupla: (‘teste’, 99, 4.11, [‘oi’])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Dicionário {}: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São coleções de itens. Seus elementos possuem uma chave e um valor. Chave é o índice e o valor é o valor kk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Exemplo de dicionário: {‘nome’: ‘matheus’, ‘idade’: 23}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são blocos de instruções que podem ser chamados em qualquer parte do nosso código.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Toda função, por definição, possui um nome, pode receber parâmetros e pode retornar valores.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Nem toda função receberá parâmetros e nem toda função retornará valores.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OBS: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Quando é retornado alguma coisa, chamamos de função. Caso contrário, é chamado de método.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e método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729450" y="2071875"/>
            <a:ext cx="7688700" cy="25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de uma função: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def funcao():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return &lt;retorno da função&gt;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de um método: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def metodo():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&lt;código&gt;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Obrigado!!!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3841875" y="3156075"/>
            <a:ext cx="5045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Contatos: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https://www.linkedin.com/in/matheus-farias/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https://github.com/matheusfs99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(81) 98545-1247 (Whatsapp)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@matheusfs99 (Telegram)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Utilizadas para armazenar valores em memória!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Python tem tipagem dinâmica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Estrutura básica para declarar uma variável: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nome_da_variavel = valor_da_variavel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- Nomeando variáveis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 conter letras e números! MAAAASSSS…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Não deve começar com letra maiúscula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Não pode começar com número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Não deve conter caracteres especiais (|!?´”)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Não ter nome igual as palavras reservadas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- Palavras reservadas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926" y="2057876"/>
            <a:ext cx="5982151" cy="24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Inteiro (int)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Decimal (float)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String (string)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Booleano (bool)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Comentar código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comentar uma linha de código usando </a:t>
            </a:r>
            <a:r>
              <a:rPr lang="pt-BR" sz="14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sz="14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Também podemos comentar um bloco de código com </a:t>
            </a:r>
            <a:r>
              <a:rPr lang="pt-BR" sz="14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‘’’ código ‘’’</a:t>
            </a: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 de dados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Fornecer os dados para que o nosso programa possa processar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Para isso utilizamos a função input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Passamos por parâmetro o texto que desejamos exibir</a:t>
            </a:r>
            <a:endParaRPr sz="1400"/>
          </a:p>
        </p:txBody>
      </p:sp>
      <p:sp>
        <p:nvSpPr>
          <p:cNvPr id="131" name="Google Shape;131;p20"/>
          <p:cNvSpPr/>
          <p:nvPr/>
        </p:nvSpPr>
        <p:spPr>
          <a:xfrm>
            <a:off x="3946850" y="986700"/>
            <a:ext cx="15327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694800" y="986700"/>
            <a:ext cx="15327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7442750" y="986700"/>
            <a:ext cx="15327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3947000" y="1054200"/>
            <a:ext cx="15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Entrada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94950" y="1054200"/>
            <a:ext cx="15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Processamento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7442900" y="1054200"/>
            <a:ext cx="15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Saída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4674625" y="335900"/>
            <a:ext cx="1973400" cy="643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6480100" y="1525550"/>
            <a:ext cx="1973400" cy="601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- Aritméticos</a:t>
            </a:r>
            <a:endParaRPr/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1585900" y="194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{5AD92216-0C01-4DBB-9E45-6EF7D33EF479}</a:tableStyleId>
              </a:tblPr>
              <a:tblGrid>
                <a:gridCol w="3099575"/>
                <a:gridCol w="3099575"/>
              </a:tblGrid>
              <a:tr h="5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Operação</a:t>
                      </a:r>
                      <a:endParaRPr b="1"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Operador</a:t>
                      </a:r>
                      <a:endParaRPr b="1"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adição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+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subtração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-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multiplicação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*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divisão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666666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/</a:t>
                      </a:r>
                      <a:endParaRPr sz="1800">
                        <a:solidFill>
                          <a:srgbClr val="666666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