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Didact Gothic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iKCk6dGqoIsWUYVlWUnAi/Kpn7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Didact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595e8b10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e595e8b10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hyperlink" Target="https://www.cnnbrasil.com.br/economia/desemprego-e-maior-no-nordeste-entre-jovens-e-pessoas-com-baixa-escolaridade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hyperlink" Target="https://www.poder360.com.br/economia/13-estados-tem-mais-gente-com-bolsa-familia-do-que-empregados/" TargetMode="External"/><Relationship Id="rId8" Type="http://schemas.openxmlformats.org/officeDocument/2006/relationships/hyperlink" Target="https://agenciadenoticias.ibge.gov.br/agencia-noticias/2012-agencia-de-noticias/noticias/36351-taxa-media-de-desemprego-cai-a-9-3-em-2022-menor-patamar-desde-2015#:~:text=A%20popula%C3%A7%C3%A3o%20desocupada%20chegou%20a,mesmo%20trimestre%20m%C3%B3vel%20de%202021.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slide" Target="/ppt/slides/slide4.xml"/><Relationship Id="rId5" Type="http://schemas.openxmlformats.org/officeDocument/2006/relationships/image" Target="../media/image11.png"/><Relationship Id="rId6" Type="http://schemas.openxmlformats.org/officeDocument/2006/relationships/hyperlink" Target="https://agenciadenoticias.ibge.gov.br/agencia-noticias/2012-agencia-de-noticias/noticias/36351-taxa-media-de-desemprego-cai-a-9-3-em-2022-menor-patamar-desde-2015#:~:text=A%20popula%C3%A7%C3%A3o%20desocupada%20chegou%20a,mesmo%20trimestre%20m%C3%B3vel%20de%202021." TargetMode="External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slide" Target="/ppt/slides/slide3.xml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slide" Target="/ppt/slides/slide3.xml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nnbrasil.com.br/economia/desemprego-e-maior-no-nordeste-entre-jovens-e-pessoas-com-baixa-escolaridade/" TargetMode="External"/><Relationship Id="rId4" Type="http://schemas.openxmlformats.org/officeDocument/2006/relationships/hyperlink" Target="https://www.cnnbrasil.com.br/economia/desemprego-e-maior-no-nordeste-entre-jovens-e-pessoas-com-baixa-escolaridade/" TargetMode="External"/><Relationship Id="rId5" Type="http://schemas.openxmlformats.org/officeDocument/2006/relationships/slide" Target="/ppt/slides/slide7.xml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atheusgabardo/big-data" TargetMode="External"/><Relationship Id="rId4" Type="http://schemas.openxmlformats.org/officeDocument/2006/relationships/hyperlink" Target="https://portaldatransparencia.gov.br/download-de-dados/bolsa-familia-pagamentos" TargetMode="External"/><Relationship Id="rId5" Type="http://schemas.openxmlformats.org/officeDocument/2006/relationships/hyperlink" Target="https://www.poder360.com.br/economia/13-estados-tem-mais-gente-com-bolsa-familia-do-que-empregados/" TargetMode="External"/><Relationship Id="rId6" Type="http://schemas.openxmlformats.org/officeDocument/2006/relationships/hyperlink" Target="https://blog.unime.edu.br/desemprego-no-nordeste/#:~:text=No%20entanto%2C%20as%20taxas%20negativas,adequada%20para%20exercer%20determinadas%20fun%C3%A7%C3%B5es." TargetMode="External"/><Relationship Id="rId7" Type="http://schemas.openxmlformats.org/officeDocument/2006/relationships/hyperlink" Target="https://agenciadenoticias.ibge.gov.br/agencia-noticias/2012-agencia-de-noticias/noticias/36351-taxa-media-de-desemprego-cai-a-9-3-em-2022-menor-patamar-desde-2015#:~:text=A%20popula%C3%A7%C3%A3o%20desocupada%20chegou%20a,mesmo%20trimestre%20m%C3%B3vel%20de%202021." TargetMode="External"/><Relationship Id="rId8" Type="http://schemas.openxmlformats.org/officeDocument/2006/relationships/hyperlink" Target="https://blog.unime.edu.br/desemprego-no-nordeste/#:~:text=No%20entanto%2C%20as%20taxas%20negativas,adequada%20para%20exercer%20determinadas%20fun%C3%A7%C3%B5es.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9414" y="8851407"/>
            <a:ext cx="7057693" cy="291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Análise e Desenvolvimento de Sistemas - Faculdade Estácio de Curitiba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-4385622" y="59882"/>
            <a:ext cx="10167236" cy="10167236"/>
          </a:xfrm>
          <a:custGeom>
            <a:rect b="b" l="l" r="r" t="t"/>
            <a:pathLst>
              <a:path extrusionOk="0" h="10167236" w="10167236">
                <a:moveTo>
                  <a:pt x="0" y="0"/>
                </a:moveTo>
                <a:lnTo>
                  <a:pt x="10167237" y="0"/>
                </a:lnTo>
                <a:lnTo>
                  <a:pt x="10167237" y="10167236"/>
                </a:lnTo>
                <a:lnTo>
                  <a:pt x="0" y="10167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86" name="Google Shape;86;p1"/>
          <p:cNvCxnSpPr/>
          <p:nvPr/>
        </p:nvCxnSpPr>
        <p:spPr>
          <a:xfrm>
            <a:off x="6829416" y="8690613"/>
            <a:ext cx="8837785" cy="0"/>
          </a:xfrm>
          <a:prstGeom prst="straightConnector1">
            <a:avLst/>
          </a:prstGeom>
          <a:noFill/>
          <a:ln cap="flat" cmpd="sng" w="9525">
            <a:solidFill>
              <a:srgbClr val="68BD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">
            <a:hlinkClick/>
          </p:cNvPr>
          <p:cNvSpPr/>
          <p:nvPr/>
        </p:nvSpPr>
        <p:spPr>
          <a:xfrm>
            <a:off x="16718619" y="8856311"/>
            <a:ext cx="540681" cy="286561"/>
          </a:xfrm>
          <a:custGeom>
            <a:rect b="b" l="l" r="r" t="t"/>
            <a:pathLst>
              <a:path extrusionOk="0"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12394530" y="754908"/>
            <a:ext cx="4864770" cy="2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4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1" u="none" cap="none" strike="noStrike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TÓPICOS DE BIG DATA EM PYTHON - ARA0168</a:t>
            </a:r>
            <a:endParaRPr/>
          </a:p>
          <a:p>
            <a:pPr indent="0" lvl="0" marL="0" marR="0" rtl="0" algn="l">
              <a:lnSpc>
                <a:spcPct val="4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1" u="none" cap="none" strike="noStrike">
              <a:solidFill>
                <a:srgbClr val="F4F4F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829414" y="7827890"/>
            <a:ext cx="88377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68BDB2"/>
                </a:solidFill>
                <a:latin typeface="Didact Gothic"/>
                <a:ea typeface="Didact Gothic"/>
                <a:cs typeface="Didact Gothic"/>
                <a:sym typeface="Didact Gothic"/>
              </a:rPr>
              <a:t>Matheus Gabardo Messias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829425" y="3904950"/>
            <a:ext cx="1088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800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Bolsa família / Desemprego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829414" y="8218415"/>
            <a:ext cx="8837787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A4A4A4"/>
                </a:solidFill>
                <a:latin typeface="Didact Gothic"/>
                <a:ea typeface="Didact Gothic"/>
                <a:cs typeface="Didact Gothic"/>
                <a:sym typeface="Didact Gothic"/>
              </a:rPr>
              <a:t>Orientador: Professor Douglas Rocha Mendes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829418" y="5071709"/>
            <a:ext cx="9794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Modelagem e Avaliação de Dados</a:t>
            </a:r>
            <a:r>
              <a:rPr b="0" i="0" lang="en-US" sz="2499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3166050" y="2575625"/>
            <a:ext cx="84972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D</a:t>
            </a:r>
            <a:r>
              <a:rPr b="0" i="0" lang="en-US" sz="2099" u="none" cap="none" strike="noStrike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ados for</a:t>
            </a:r>
            <a:r>
              <a:rPr lang="en-US" sz="2099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am baixado</a:t>
            </a:r>
            <a:r>
              <a:rPr lang="en-US" sz="2099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s do portal da </a:t>
            </a:r>
            <a:r>
              <a:rPr lang="en-US" sz="2099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transparência</a:t>
            </a:r>
            <a:r>
              <a:rPr lang="en-US" sz="2099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bolsa família - pagamentos </a:t>
            </a:r>
            <a:endParaRPr sz="2099">
              <a:solidFill>
                <a:srgbClr val="2B2B2B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3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Janeiro / 2021</a:t>
            </a:r>
            <a:endParaRPr sz="2099">
              <a:solidFill>
                <a:srgbClr val="2B2B2B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98" name="Google Shape;98;p3"/>
          <p:cNvCxnSpPr/>
          <p:nvPr/>
        </p:nvCxnSpPr>
        <p:spPr>
          <a:xfrm rot="-5402005">
            <a:off x="9816003" y="4976412"/>
            <a:ext cx="8229601" cy="0"/>
          </a:xfrm>
          <a:prstGeom prst="straightConnector1">
            <a:avLst/>
          </a:prstGeom>
          <a:noFill/>
          <a:ln cap="flat" cmpd="sng" w="9525">
            <a:solidFill>
              <a:srgbClr val="2B2B2B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3"/>
          <p:cNvSpPr/>
          <p:nvPr/>
        </p:nvSpPr>
        <p:spPr>
          <a:xfrm>
            <a:off x="1881434" y="1767851"/>
            <a:ext cx="798055" cy="1491239"/>
          </a:xfrm>
          <a:custGeom>
            <a:rect b="b" l="l" r="r" t="t"/>
            <a:pathLst>
              <a:path extrusionOk="0" h="1406829" w="798055">
                <a:moveTo>
                  <a:pt x="0" y="0"/>
                </a:moveTo>
                <a:lnTo>
                  <a:pt x="798055" y="0"/>
                </a:lnTo>
                <a:lnTo>
                  <a:pt x="798055" y="1406829"/>
                </a:lnTo>
                <a:lnTo>
                  <a:pt x="0" y="14068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3">
            <a:hlinkClick/>
          </p:cNvPr>
          <p:cNvSpPr/>
          <p:nvPr/>
        </p:nvSpPr>
        <p:spPr>
          <a:xfrm>
            <a:off x="16718619" y="8989695"/>
            <a:ext cx="540681" cy="286561"/>
          </a:xfrm>
          <a:custGeom>
            <a:rect b="b" l="l" r="r" t="t"/>
            <a:pathLst>
              <a:path extrusionOk="0"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3"/>
          <p:cNvSpPr txBox="1"/>
          <p:nvPr/>
        </p:nvSpPr>
        <p:spPr>
          <a:xfrm>
            <a:off x="3166050" y="1767855"/>
            <a:ext cx="454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cap="none" strike="noStrike">
                <a:solidFill>
                  <a:srgbClr val="6DBFB5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Dataset</a:t>
            </a:r>
            <a:endParaRPr>
              <a:solidFill>
                <a:srgbClr val="6DBFB5"/>
              </a:solidFill>
            </a:endParaRPr>
          </a:p>
        </p:txBody>
      </p:sp>
      <p:sp>
        <p:nvSpPr>
          <p:cNvPr id="102" name="Google Shape;102;p3">
            <a:hlinkClick/>
          </p:cNvPr>
          <p:cNvSpPr/>
          <p:nvPr/>
        </p:nvSpPr>
        <p:spPr>
          <a:xfrm rot="10800000">
            <a:off x="1029587" y="8971739"/>
            <a:ext cx="540681" cy="286561"/>
          </a:xfrm>
          <a:custGeom>
            <a:rect b="b" l="l" r="r" t="t"/>
            <a:pathLst>
              <a:path extrusionOk="0"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3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3"/>
          <p:cNvSpPr/>
          <p:nvPr/>
        </p:nvSpPr>
        <p:spPr>
          <a:xfrm>
            <a:off x="1860347" y="4948808"/>
            <a:ext cx="840231" cy="1347309"/>
          </a:xfrm>
          <a:custGeom>
            <a:rect b="b" l="l" r="r" t="t"/>
            <a:pathLst>
              <a:path extrusionOk="0" h="1347309" w="840231">
                <a:moveTo>
                  <a:pt x="0" y="0"/>
                </a:moveTo>
                <a:lnTo>
                  <a:pt x="840230" y="0"/>
                </a:lnTo>
                <a:lnTo>
                  <a:pt x="840230" y="1347309"/>
                </a:lnTo>
                <a:lnTo>
                  <a:pt x="0" y="13473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3"/>
          <p:cNvSpPr txBox="1"/>
          <p:nvPr/>
        </p:nvSpPr>
        <p:spPr>
          <a:xfrm>
            <a:off x="11897191" y="5136388"/>
            <a:ext cx="454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3166050" y="4974705"/>
            <a:ext cx="454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6DBFB5"/>
                </a:solidFill>
                <a:latin typeface="Didact Gothic"/>
                <a:ea typeface="Didact Gothic"/>
                <a:cs typeface="Didact Gothic"/>
                <a:sym typeface="Didact Gothic"/>
              </a:rPr>
              <a:t>Referencias</a:t>
            </a:r>
            <a:endParaRPr>
              <a:solidFill>
                <a:srgbClr val="6DBFB5"/>
              </a:solidFill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166050" y="5714850"/>
            <a:ext cx="63423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99" u="sng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Estados têm mais gente com Bolsa Família do que empregados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166050" y="6749475"/>
            <a:ext cx="624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 u="sng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Quantidade de desempregados em 2021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66050" y="7364100"/>
            <a:ext cx="71445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 u="sng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Desemprego é maior no Nordeste, entre jovens e pessoas com baixa escolaridade</a:t>
            </a:r>
            <a:endParaRPr sz="2099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3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9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 flipH="1">
            <a:off x="12260164" y="4224707"/>
            <a:ext cx="6062293" cy="6062293"/>
          </a:xfrm>
          <a:custGeom>
            <a:rect b="b" l="l" r="r" t="t"/>
            <a:pathLst>
              <a:path extrusionOk="0" h="6062293" w="6062293">
                <a:moveTo>
                  <a:pt x="6062292" y="0"/>
                </a:moveTo>
                <a:lnTo>
                  <a:pt x="0" y="0"/>
                </a:lnTo>
                <a:lnTo>
                  <a:pt x="0" y="6062293"/>
                </a:lnTo>
                <a:lnTo>
                  <a:pt x="6062292" y="6062293"/>
                </a:lnTo>
                <a:lnTo>
                  <a:pt x="60622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4" name="Google Shape;114;p5"/>
          <p:cNvCxnSpPr/>
          <p:nvPr/>
        </p:nvCxnSpPr>
        <p:spPr>
          <a:xfrm>
            <a:off x="1028700" y="9248775"/>
            <a:ext cx="7169689" cy="0"/>
          </a:xfrm>
          <a:prstGeom prst="straightConnector1">
            <a:avLst/>
          </a:prstGeom>
          <a:noFill/>
          <a:ln cap="flat" cmpd="sng" w="9525">
            <a:solidFill>
              <a:srgbClr val="68BD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5">
            <a:hlinkClick action="ppaction://hlinksldjump" r:id="rId4"/>
          </p:cNvPr>
          <p:cNvSpPr/>
          <p:nvPr/>
        </p:nvSpPr>
        <p:spPr>
          <a:xfrm>
            <a:off x="7657708" y="8827511"/>
            <a:ext cx="540681" cy="286561"/>
          </a:xfrm>
          <a:custGeom>
            <a:rect b="b" l="l" r="r" t="t"/>
            <a:pathLst>
              <a:path extrusionOk="0"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3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5">
            <a:hlinkClick/>
          </p:cNvPr>
          <p:cNvSpPr/>
          <p:nvPr/>
        </p:nvSpPr>
        <p:spPr>
          <a:xfrm rot="10800000">
            <a:off x="1028700" y="8827511"/>
            <a:ext cx="540681" cy="286561"/>
          </a:xfrm>
          <a:custGeom>
            <a:rect b="b" l="l" r="r" t="t"/>
            <a:pathLst>
              <a:path extrusionOk="0"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3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5"/>
          <p:cNvSpPr txBox="1"/>
          <p:nvPr/>
        </p:nvSpPr>
        <p:spPr>
          <a:xfrm>
            <a:off x="1028700" y="2006768"/>
            <a:ext cx="71697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Identificar a relação da quantidade de desempregados no Brasil com a quantidade de famílias que recebem bolsa </a:t>
            </a:r>
            <a:r>
              <a:rPr lang="en-US" sz="2200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família</a:t>
            </a:r>
            <a:r>
              <a:rPr lang="en-US" sz="2200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1028700" y="1079716"/>
            <a:ext cx="716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Objetivo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1028700" y="3484413"/>
            <a:ext cx="7169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68BDB2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Desempregados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1028700" y="5774432"/>
            <a:ext cx="7169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68BDB2"/>
                </a:solidFill>
                <a:latin typeface="Didact Gothic"/>
                <a:ea typeface="Didact Gothic"/>
                <a:cs typeface="Didact Gothic"/>
                <a:sym typeface="Didact Gothic"/>
              </a:rPr>
              <a:t>Famílias beneficiadas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1028700" y="4044057"/>
            <a:ext cx="7169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Desempregados em 2021:</a:t>
            </a:r>
            <a:endParaRPr sz="2000">
              <a:solidFill>
                <a:srgbClr val="F4F4F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13,2% de 173,6 milhões = 22,9 milhões</a:t>
            </a:r>
            <a:endParaRPr sz="2000">
              <a:solidFill>
                <a:srgbClr val="F4F4F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u="sng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Fonte IBGE, Atualizada em 2023</a:t>
            </a:r>
            <a:endParaRPr sz="1500">
              <a:solidFill>
                <a:srgbClr val="6D9EEB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1028700" y="6435782"/>
            <a:ext cx="716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Total de famílias: 14.233.116</a:t>
            </a:r>
            <a:endParaRPr sz="2000">
              <a:solidFill>
                <a:srgbClr val="F4F4F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F4F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21875" y="1079725"/>
            <a:ext cx="9543271" cy="71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DADA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-6843750" y="5901162"/>
            <a:ext cx="10944579" cy="10964515"/>
          </a:xfrm>
          <a:custGeom>
            <a:rect b="b" l="l" r="r" t="t"/>
            <a:pathLst>
              <a:path extrusionOk="0" h="10964515" w="10944579">
                <a:moveTo>
                  <a:pt x="0" y="0"/>
                </a:moveTo>
                <a:lnTo>
                  <a:pt x="10944579" y="0"/>
                </a:lnTo>
                <a:lnTo>
                  <a:pt x="10944579" y="10964515"/>
                </a:lnTo>
                <a:lnTo>
                  <a:pt x="0" y="109645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29" name="Google Shape;129;p6"/>
          <p:cNvCxnSpPr/>
          <p:nvPr/>
        </p:nvCxnSpPr>
        <p:spPr>
          <a:xfrm>
            <a:off x="4612640" y="9741737"/>
            <a:ext cx="9062721" cy="0"/>
          </a:xfrm>
          <a:prstGeom prst="straightConnector1">
            <a:avLst/>
          </a:prstGeom>
          <a:noFill/>
          <a:ln cap="flat" cmpd="sng" w="9525">
            <a:solidFill>
              <a:srgbClr val="68BD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6">
            <a:hlinkClick/>
          </p:cNvPr>
          <p:cNvSpPr/>
          <p:nvPr/>
        </p:nvSpPr>
        <p:spPr>
          <a:xfrm>
            <a:off x="13728274" y="9598457"/>
            <a:ext cx="540681" cy="286561"/>
          </a:xfrm>
          <a:custGeom>
            <a:rect b="b" l="l" r="r" t="t"/>
            <a:pathLst>
              <a:path extrusionOk="0"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6"/>
          <p:cNvSpPr/>
          <p:nvPr/>
        </p:nvSpPr>
        <p:spPr>
          <a:xfrm>
            <a:off x="13951094" y="-6640146"/>
            <a:ext cx="10944579" cy="10964515"/>
          </a:xfrm>
          <a:custGeom>
            <a:rect b="b" l="l" r="r" t="t"/>
            <a:pathLst>
              <a:path extrusionOk="0" h="10964515" w="10944579">
                <a:moveTo>
                  <a:pt x="0" y="0"/>
                </a:moveTo>
                <a:lnTo>
                  <a:pt x="10944579" y="0"/>
                </a:lnTo>
                <a:lnTo>
                  <a:pt x="10944579" y="10964515"/>
                </a:lnTo>
                <a:lnTo>
                  <a:pt x="0" y="109645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6"/>
          <p:cNvSpPr txBox="1"/>
          <p:nvPr/>
        </p:nvSpPr>
        <p:spPr>
          <a:xfrm>
            <a:off x="1028700" y="685451"/>
            <a:ext cx="1623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Gráfico gerado a partir do</a:t>
            </a:r>
            <a:r>
              <a:rPr lang="en-US" sz="5000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s dados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4278900" y="2582175"/>
            <a:ext cx="973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Observamos que a maior quantidade de beneficiários se encontra no nordeste.</a:t>
            </a:r>
            <a:endParaRPr b="1" i="0" sz="1899" u="none" cap="none" strike="noStrike">
              <a:solidFill>
                <a:srgbClr val="2B2B2B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8287917" y="2889972"/>
            <a:ext cx="213790" cy="1793692"/>
          </a:xfrm>
          <a:custGeom>
            <a:rect b="b" l="l" r="r" t="t"/>
            <a:pathLst>
              <a:path extrusionOk="0" h="5630545" w="1883265">
                <a:moveTo>
                  <a:pt x="410251" y="0"/>
                </a:moveTo>
                <a:lnTo>
                  <a:pt x="411428" y="7366"/>
                </a:lnTo>
                <a:lnTo>
                  <a:pt x="411428" y="195453"/>
                </a:lnTo>
                <a:lnTo>
                  <a:pt x="51502" y="677545"/>
                </a:lnTo>
                <a:lnTo>
                  <a:pt x="411428" y="1159637"/>
                </a:lnTo>
                <a:lnTo>
                  <a:pt x="411428" y="1347724"/>
                </a:lnTo>
                <a:lnTo>
                  <a:pt x="410251" y="1355090"/>
                </a:lnTo>
                <a:lnTo>
                  <a:pt x="0" y="805561"/>
                </a:lnTo>
                <a:lnTo>
                  <a:pt x="0" y="549529"/>
                </a:lnTo>
                <a:lnTo>
                  <a:pt x="410251" y="0"/>
                </a:lnTo>
                <a:close/>
                <a:moveTo>
                  <a:pt x="735918" y="549529"/>
                </a:moveTo>
                <a:lnTo>
                  <a:pt x="735918" y="805561"/>
                </a:lnTo>
                <a:lnTo>
                  <a:pt x="1146170" y="1355090"/>
                </a:lnTo>
                <a:lnTo>
                  <a:pt x="1147346" y="1347724"/>
                </a:lnTo>
                <a:lnTo>
                  <a:pt x="1147346" y="1159637"/>
                </a:lnTo>
                <a:lnTo>
                  <a:pt x="787420" y="677545"/>
                </a:lnTo>
                <a:lnTo>
                  <a:pt x="1147346" y="195453"/>
                </a:lnTo>
                <a:lnTo>
                  <a:pt x="1147346" y="7366"/>
                </a:lnTo>
                <a:lnTo>
                  <a:pt x="1146170" y="0"/>
                </a:lnTo>
                <a:lnTo>
                  <a:pt x="735918" y="549529"/>
                </a:lnTo>
                <a:close/>
                <a:moveTo>
                  <a:pt x="1883265" y="7366"/>
                </a:moveTo>
                <a:lnTo>
                  <a:pt x="1882133" y="0"/>
                </a:lnTo>
                <a:lnTo>
                  <a:pt x="1471882" y="549529"/>
                </a:lnTo>
                <a:lnTo>
                  <a:pt x="1471882" y="805561"/>
                </a:lnTo>
                <a:lnTo>
                  <a:pt x="1882133" y="1355090"/>
                </a:lnTo>
                <a:lnTo>
                  <a:pt x="1883264" y="1347724"/>
                </a:lnTo>
                <a:lnTo>
                  <a:pt x="1883264" y="1159637"/>
                </a:lnTo>
                <a:lnTo>
                  <a:pt x="1523338" y="677545"/>
                </a:lnTo>
                <a:lnTo>
                  <a:pt x="1883264" y="195453"/>
                </a:lnTo>
                <a:lnTo>
                  <a:pt x="1883264" y="7366"/>
                </a:lnTo>
                <a:close/>
                <a:moveTo>
                  <a:pt x="0" y="4825111"/>
                </a:moveTo>
                <a:lnTo>
                  <a:pt x="0" y="5081016"/>
                </a:lnTo>
                <a:lnTo>
                  <a:pt x="410251" y="5630545"/>
                </a:lnTo>
                <a:lnTo>
                  <a:pt x="411428" y="5623306"/>
                </a:lnTo>
                <a:lnTo>
                  <a:pt x="411428" y="5435219"/>
                </a:lnTo>
                <a:lnTo>
                  <a:pt x="51502" y="4953127"/>
                </a:lnTo>
                <a:lnTo>
                  <a:pt x="411428" y="4471035"/>
                </a:lnTo>
                <a:lnTo>
                  <a:pt x="411428" y="4282948"/>
                </a:lnTo>
                <a:lnTo>
                  <a:pt x="410251" y="4275582"/>
                </a:lnTo>
                <a:lnTo>
                  <a:pt x="0" y="4825111"/>
                </a:lnTo>
                <a:close/>
                <a:moveTo>
                  <a:pt x="735918" y="4825111"/>
                </a:moveTo>
                <a:lnTo>
                  <a:pt x="735918" y="5081016"/>
                </a:lnTo>
                <a:lnTo>
                  <a:pt x="1146170" y="5630545"/>
                </a:lnTo>
                <a:lnTo>
                  <a:pt x="1147346" y="5623306"/>
                </a:lnTo>
                <a:lnTo>
                  <a:pt x="1147346" y="5435219"/>
                </a:lnTo>
                <a:lnTo>
                  <a:pt x="787420" y="4953127"/>
                </a:lnTo>
                <a:lnTo>
                  <a:pt x="1147346" y="4471035"/>
                </a:lnTo>
                <a:lnTo>
                  <a:pt x="1147346" y="4282948"/>
                </a:lnTo>
                <a:lnTo>
                  <a:pt x="1146170" y="4275582"/>
                </a:lnTo>
                <a:lnTo>
                  <a:pt x="735918" y="4825111"/>
                </a:lnTo>
                <a:close/>
                <a:moveTo>
                  <a:pt x="1471882" y="4825111"/>
                </a:moveTo>
                <a:lnTo>
                  <a:pt x="1471882" y="5081016"/>
                </a:lnTo>
                <a:lnTo>
                  <a:pt x="1882133" y="5630545"/>
                </a:lnTo>
                <a:lnTo>
                  <a:pt x="1883264" y="5623306"/>
                </a:lnTo>
                <a:lnTo>
                  <a:pt x="1883264" y="5435219"/>
                </a:lnTo>
                <a:lnTo>
                  <a:pt x="1523338" y="4953127"/>
                </a:lnTo>
                <a:lnTo>
                  <a:pt x="1883264" y="4471035"/>
                </a:lnTo>
                <a:lnTo>
                  <a:pt x="1883264" y="4282948"/>
                </a:lnTo>
                <a:lnTo>
                  <a:pt x="1882133" y="4275582"/>
                </a:lnTo>
                <a:lnTo>
                  <a:pt x="1471882" y="4825111"/>
                </a:lnTo>
                <a:close/>
                <a:moveTo>
                  <a:pt x="1471882" y="2136648"/>
                </a:moveTo>
                <a:lnTo>
                  <a:pt x="1471882" y="2324735"/>
                </a:lnTo>
                <a:lnTo>
                  <a:pt x="1831762" y="2806827"/>
                </a:lnTo>
                <a:lnTo>
                  <a:pt x="1471882" y="3288919"/>
                </a:lnTo>
                <a:lnTo>
                  <a:pt x="1471882" y="3477006"/>
                </a:lnTo>
                <a:lnTo>
                  <a:pt x="1473013" y="3484372"/>
                </a:lnTo>
                <a:lnTo>
                  <a:pt x="1883264" y="2934843"/>
                </a:lnTo>
                <a:lnTo>
                  <a:pt x="1883264" y="2678938"/>
                </a:lnTo>
                <a:lnTo>
                  <a:pt x="1473013" y="2129409"/>
                </a:lnTo>
                <a:lnTo>
                  <a:pt x="1471882" y="2136648"/>
                </a:lnTo>
                <a:close/>
                <a:moveTo>
                  <a:pt x="735918" y="2136648"/>
                </a:moveTo>
                <a:lnTo>
                  <a:pt x="735918" y="2324735"/>
                </a:lnTo>
                <a:lnTo>
                  <a:pt x="1095844" y="2806827"/>
                </a:lnTo>
                <a:lnTo>
                  <a:pt x="735918" y="3288919"/>
                </a:lnTo>
                <a:lnTo>
                  <a:pt x="735918" y="3477006"/>
                </a:lnTo>
                <a:lnTo>
                  <a:pt x="737095" y="3484372"/>
                </a:lnTo>
                <a:lnTo>
                  <a:pt x="1147346" y="2934843"/>
                </a:lnTo>
                <a:lnTo>
                  <a:pt x="1147346" y="2678938"/>
                </a:lnTo>
                <a:lnTo>
                  <a:pt x="737095" y="2129409"/>
                </a:lnTo>
                <a:lnTo>
                  <a:pt x="735918" y="2136648"/>
                </a:lnTo>
                <a:close/>
                <a:moveTo>
                  <a:pt x="0" y="2136648"/>
                </a:moveTo>
                <a:lnTo>
                  <a:pt x="0" y="2324735"/>
                </a:lnTo>
                <a:lnTo>
                  <a:pt x="359926" y="2806827"/>
                </a:lnTo>
                <a:lnTo>
                  <a:pt x="0" y="3288919"/>
                </a:lnTo>
                <a:lnTo>
                  <a:pt x="0" y="3477006"/>
                </a:lnTo>
                <a:lnTo>
                  <a:pt x="1176" y="3484372"/>
                </a:lnTo>
                <a:lnTo>
                  <a:pt x="411428" y="2934843"/>
                </a:lnTo>
                <a:lnTo>
                  <a:pt x="411428" y="2678938"/>
                </a:lnTo>
                <a:lnTo>
                  <a:pt x="1176" y="2129409"/>
                </a:lnTo>
                <a:lnTo>
                  <a:pt x="0" y="2136648"/>
                </a:lnTo>
                <a:close/>
              </a:path>
            </a:pathLst>
          </a:custGeom>
          <a:solidFill>
            <a:srgbClr val="2B2B2B">
              <a:alpha val="3921"/>
            </a:srgbClr>
          </a:solidFill>
          <a:ln>
            <a:noFill/>
          </a:ln>
        </p:spPr>
      </p:sp>
      <p:sp>
        <p:nvSpPr>
          <p:cNvPr id="135" name="Google Shape;135;p6"/>
          <p:cNvSpPr/>
          <p:nvPr/>
        </p:nvSpPr>
        <p:spPr>
          <a:xfrm>
            <a:off x="8287917" y="6623772"/>
            <a:ext cx="213790" cy="1793692"/>
          </a:xfrm>
          <a:custGeom>
            <a:rect b="b" l="l" r="r" t="t"/>
            <a:pathLst>
              <a:path extrusionOk="0" h="5630545" w="1883265">
                <a:moveTo>
                  <a:pt x="410251" y="0"/>
                </a:moveTo>
                <a:lnTo>
                  <a:pt x="411428" y="7366"/>
                </a:lnTo>
                <a:lnTo>
                  <a:pt x="411428" y="195453"/>
                </a:lnTo>
                <a:lnTo>
                  <a:pt x="51502" y="677545"/>
                </a:lnTo>
                <a:lnTo>
                  <a:pt x="411428" y="1159637"/>
                </a:lnTo>
                <a:lnTo>
                  <a:pt x="411428" y="1347724"/>
                </a:lnTo>
                <a:lnTo>
                  <a:pt x="410251" y="1355090"/>
                </a:lnTo>
                <a:lnTo>
                  <a:pt x="0" y="805561"/>
                </a:lnTo>
                <a:lnTo>
                  <a:pt x="0" y="549529"/>
                </a:lnTo>
                <a:lnTo>
                  <a:pt x="410251" y="0"/>
                </a:lnTo>
                <a:close/>
                <a:moveTo>
                  <a:pt x="735918" y="549529"/>
                </a:moveTo>
                <a:lnTo>
                  <a:pt x="735918" y="805561"/>
                </a:lnTo>
                <a:lnTo>
                  <a:pt x="1146170" y="1355090"/>
                </a:lnTo>
                <a:lnTo>
                  <a:pt x="1147346" y="1347724"/>
                </a:lnTo>
                <a:lnTo>
                  <a:pt x="1147346" y="1159637"/>
                </a:lnTo>
                <a:lnTo>
                  <a:pt x="787420" y="677545"/>
                </a:lnTo>
                <a:lnTo>
                  <a:pt x="1147346" y="195453"/>
                </a:lnTo>
                <a:lnTo>
                  <a:pt x="1147346" y="7366"/>
                </a:lnTo>
                <a:lnTo>
                  <a:pt x="1146170" y="0"/>
                </a:lnTo>
                <a:lnTo>
                  <a:pt x="735918" y="549529"/>
                </a:lnTo>
                <a:close/>
                <a:moveTo>
                  <a:pt x="1883265" y="7366"/>
                </a:moveTo>
                <a:lnTo>
                  <a:pt x="1882133" y="0"/>
                </a:lnTo>
                <a:lnTo>
                  <a:pt x="1471882" y="549529"/>
                </a:lnTo>
                <a:lnTo>
                  <a:pt x="1471882" y="805561"/>
                </a:lnTo>
                <a:lnTo>
                  <a:pt x="1882133" y="1355090"/>
                </a:lnTo>
                <a:lnTo>
                  <a:pt x="1883264" y="1347724"/>
                </a:lnTo>
                <a:lnTo>
                  <a:pt x="1883264" y="1159637"/>
                </a:lnTo>
                <a:lnTo>
                  <a:pt x="1523338" y="677545"/>
                </a:lnTo>
                <a:lnTo>
                  <a:pt x="1883264" y="195453"/>
                </a:lnTo>
                <a:lnTo>
                  <a:pt x="1883264" y="7366"/>
                </a:lnTo>
                <a:close/>
                <a:moveTo>
                  <a:pt x="0" y="4825111"/>
                </a:moveTo>
                <a:lnTo>
                  <a:pt x="0" y="5081016"/>
                </a:lnTo>
                <a:lnTo>
                  <a:pt x="410251" y="5630545"/>
                </a:lnTo>
                <a:lnTo>
                  <a:pt x="411428" y="5623306"/>
                </a:lnTo>
                <a:lnTo>
                  <a:pt x="411428" y="5435219"/>
                </a:lnTo>
                <a:lnTo>
                  <a:pt x="51502" y="4953127"/>
                </a:lnTo>
                <a:lnTo>
                  <a:pt x="411428" y="4471035"/>
                </a:lnTo>
                <a:lnTo>
                  <a:pt x="411428" y="4282948"/>
                </a:lnTo>
                <a:lnTo>
                  <a:pt x="410251" y="4275582"/>
                </a:lnTo>
                <a:lnTo>
                  <a:pt x="0" y="4825111"/>
                </a:lnTo>
                <a:close/>
                <a:moveTo>
                  <a:pt x="735918" y="4825111"/>
                </a:moveTo>
                <a:lnTo>
                  <a:pt x="735918" y="5081016"/>
                </a:lnTo>
                <a:lnTo>
                  <a:pt x="1146170" y="5630545"/>
                </a:lnTo>
                <a:lnTo>
                  <a:pt x="1147346" y="5623306"/>
                </a:lnTo>
                <a:lnTo>
                  <a:pt x="1147346" y="5435219"/>
                </a:lnTo>
                <a:lnTo>
                  <a:pt x="787420" y="4953127"/>
                </a:lnTo>
                <a:lnTo>
                  <a:pt x="1147346" y="4471035"/>
                </a:lnTo>
                <a:lnTo>
                  <a:pt x="1147346" y="4282948"/>
                </a:lnTo>
                <a:lnTo>
                  <a:pt x="1146170" y="4275582"/>
                </a:lnTo>
                <a:lnTo>
                  <a:pt x="735918" y="4825111"/>
                </a:lnTo>
                <a:close/>
                <a:moveTo>
                  <a:pt x="1471882" y="4825111"/>
                </a:moveTo>
                <a:lnTo>
                  <a:pt x="1471882" y="5081016"/>
                </a:lnTo>
                <a:lnTo>
                  <a:pt x="1882133" y="5630545"/>
                </a:lnTo>
                <a:lnTo>
                  <a:pt x="1883264" y="5623306"/>
                </a:lnTo>
                <a:lnTo>
                  <a:pt x="1883264" y="5435219"/>
                </a:lnTo>
                <a:lnTo>
                  <a:pt x="1523338" y="4953127"/>
                </a:lnTo>
                <a:lnTo>
                  <a:pt x="1883264" y="4471035"/>
                </a:lnTo>
                <a:lnTo>
                  <a:pt x="1883264" y="4282948"/>
                </a:lnTo>
                <a:lnTo>
                  <a:pt x="1882133" y="4275582"/>
                </a:lnTo>
                <a:lnTo>
                  <a:pt x="1471882" y="4825111"/>
                </a:lnTo>
                <a:close/>
                <a:moveTo>
                  <a:pt x="1471882" y="2136648"/>
                </a:moveTo>
                <a:lnTo>
                  <a:pt x="1471882" y="2324735"/>
                </a:lnTo>
                <a:lnTo>
                  <a:pt x="1831762" y="2806827"/>
                </a:lnTo>
                <a:lnTo>
                  <a:pt x="1471882" y="3288919"/>
                </a:lnTo>
                <a:lnTo>
                  <a:pt x="1471882" y="3477006"/>
                </a:lnTo>
                <a:lnTo>
                  <a:pt x="1473013" y="3484372"/>
                </a:lnTo>
                <a:lnTo>
                  <a:pt x="1883264" y="2934843"/>
                </a:lnTo>
                <a:lnTo>
                  <a:pt x="1883264" y="2678938"/>
                </a:lnTo>
                <a:lnTo>
                  <a:pt x="1473013" y="2129409"/>
                </a:lnTo>
                <a:lnTo>
                  <a:pt x="1471882" y="2136648"/>
                </a:lnTo>
                <a:close/>
                <a:moveTo>
                  <a:pt x="735918" y="2136648"/>
                </a:moveTo>
                <a:lnTo>
                  <a:pt x="735918" y="2324735"/>
                </a:lnTo>
                <a:lnTo>
                  <a:pt x="1095844" y="2806827"/>
                </a:lnTo>
                <a:lnTo>
                  <a:pt x="735918" y="3288919"/>
                </a:lnTo>
                <a:lnTo>
                  <a:pt x="735918" y="3477006"/>
                </a:lnTo>
                <a:lnTo>
                  <a:pt x="737095" y="3484372"/>
                </a:lnTo>
                <a:lnTo>
                  <a:pt x="1147346" y="2934843"/>
                </a:lnTo>
                <a:lnTo>
                  <a:pt x="1147346" y="2678938"/>
                </a:lnTo>
                <a:lnTo>
                  <a:pt x="737095" y="2129409"/>
                </a:lnTo>
                <a:lnTo>
                  <a:pt x="735918" y="2136648"/>
                </a:lnTo>
                <a:close/>
                <a:moveTo>
                  <a:pt x="0" y="2136648"/>
                </a:moveTo>
                <a:lnTo>
                  <a:pt x="0" y="2324735"/>
                </a:lnTo>
                <a:lnTo>
                  <a:pt x="359926" y="2806827"/>
                </a:lnTo>
                <a:lnTo>
                  <a:pt x="0" y="3288919"/>
                </a:lnTo>
                <a:lnTo>
                  <a:pt x="0" y="3477006"/>
                </a:lnTo>
                <a:lnTo>
                  <a:pt x="1176" y="3484372"/>
                </a:lnTo>
                <a:lnTo>
                  <a:pt x="411428" y="2934843"/>
                </a:lnTo>
                <a:lnTo>
                  <a:pt x="411428" y="2678938"/>
                </a:lnTo>
                <a:lnTo>
                  <a:pt x="1176" y="2129409"/>
                </a:lnTo>
                <a:lnTo>
                  <a:pt x="0" y="2136648"/>
                </a:lnTo>
                <a:close/>
              </a:path>
            </a:pathLst>
          </a:custGeom>
          <a:solidFill>
            <a:srgbClr val="2B2B2B">
              <a:alpha val="3921"/>
            </a:srgbClr>
          </a:solidFill>
          <a:ln>
            <a:noFill/>
          </a:ln>
        </p:spPr>
      </p:sp>
      <p:sp>
        <p:nvSpPr>
          <p:cNvPr id="136" name="Google Shape;136;p6">
            <a:hlinkClick action="ppaction://hlinksldjump" r:id="rId5"/>
          </p:cNvPr>
          <p:cNvSpPr/>
          <p:nvPr/>
        </p:nvSpPr>
        <p:spPr>
          <a:xfrm rot="10800000">
            <a:off x="3988975" y="9598457"/>
            <a:ext cx="540681" cy="286561"/>
          </a:xfrm>
          <a:custGeom>
            <a:rect b="b" l="l" r="r" t="t"/>
            <a:pathLst>
              <a:path extrusionOk="0" h="286561" w="540681">
                <a:moveTo>
                  <a:pt x="0" y="0"/>
                </a:moveTo>
                <a:lnTo>
                  <a:pt x="540680" y="0"/>
                </a:lnTo>
                <a:lnTo>
                  <a:pt x="540680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4000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37" name="Google Shape;13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2825" y="3428989"/>
            <a:ext cx="6902353" cy="414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DADA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595e8b10d_0_36"/>
          <p:cNvSpPr/>
          <p:nvPr/>
        </p:nvSpPr>
        <p:spPr>
          <a:xfrm>
            <a:off x="-6843750" y="5901162"/>
            <a:ext cx="10944579" cy="10964515"/>
          </a:xfrm>
          <a:custGeom>
            <a:rect b="b" l="l" r="r" t="t"/>
            <a:pathLst>
              <a:path extrusionOk="0" h="10964515" w="10944579">
                <a:moveTo>
                  <a:pt x="0" y="0"/>
                </a:moveTo>
                <a:lnTo>
                  <a:pt x="10944579" y="0"/>
                </a:lnTo>
                <a:lnTo>
                  <a:pt x="10944579" y="10964515"/>
                </a:lnTo>
                <a:lnTo>
                  <a:pt x="0" y="109645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3" name="Google Shape;143;g2e595e8b10d_0_36"/>
          <p:cNvCxnSpPr/>
          <p:nvPr/>
        </p:nvCxnSpPr>
        <p:spPr>
          <a:xfrm>
            <a:off x="4612640" y="9741737"/>
            <a:ext cx="9062700" cy="0"/>
          </a:xfrm>
          <a:prstGeom prst="straightConnector1">
            <a:avLst/>
          </a:prstGeom>
          <a:noFill/>
          <a:ln cap="flat" cmpd="sng" w="9525">
            <a:solidFill>
              <a:srgbClr val="68BD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g2e595e8b10d_0_36">
            <a:hlinkClick/>
          </p:cNvPr>
          <p:cNvSpPr/>
          <p:nvPr/>
        </p:nvSpPr>
        <p:spPr>
          <a:xfrm>
            <a:off x="13728274" y="9598457"/>
            <a:ext cx="540681" cy="286561"/>
          </a:xfrm>
          <a:custGeom>
            <a:rect b="b" l="l" r="r" t="t"/>
            <a:pathLst>
              <a:path extrusionOk="0"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g2e595e8b10d_0_36"/>
          <p:cNvSpPr/>
          <p:nvPr/>
        </p:nvSpPr>
        <p:spPr>
          <a:xfrm>
            <a:off x="13951094" y="-6640146"/>
            <a:ext cx="10944579" cy="10964515"/>
          </a:xfrm>
          <a:custGeom>
            <a:rect b="b" l="l" r="r" t="t"/>
            <a:pathLst>
              <a:path extrusionOk="0" h="10964515" w="10944579">
                <a:moveTo>
                  <a:pt x="0" y="0"/>
                </a:moveTo>
                <a:lnTo>
                  <a:pt x="10944579" y="0"/>
                </a:lnTo>
                <a:lnTo>
                  <a:pt x="10944579" y="10964515"/>
                </a:lnTo>
                <a:lnTo>
                  <a:pt x="0" y="109645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g2e595e8b10d_0_36"/>
          <p:cNvSpPr txBox="1"/>
          <p:nvPr/>
        </p:nvSpPr>
        <p:spPr>
          <a:xfrm>
            <a:off x="1028700" y="685451"/>
            <a:ext cx="1623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Informações externas</a:t>
            </a:r>
            <a:endParaRPr/>
          </a:p>
        </p:txBody>
      </p:sp>
      <p:sp>
        <p:nvSpPr>
          <p:cNvPr id="147" name="Google Shape;147;g2e595e8b10d_0_36"/>
          <p:cNvSpPr txBox="1"/>
          <p:nvPr/>
        </p:nvSpPr>
        <p:spPr>
          <a:xfrm>
            <a:off x="4278900" y="2582175"/>
            <a:ext cx="97302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Observamos que a taxa de desemprego é maior justamente na região de mais </a:t>
            </a:r>
            <a:r>
              <a:rPr lang="en-US" sz="2000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beneficiários.</a:t>
            </a:r>
            <a:endParaRPr b="1" i="0" sz="1899" u="none" cap="none" strike="noStrike">
              <a:solidFill>
                <a:srgbClr val="2B2B2B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8" name="Google Shape;148;g2e595e8b10d_0_36"/>
          <p:cNvSpPr/>
          <p:nvPr/>
        </p:nvSpPr>
        <p:spPr>
          <a:xfrm>
            <a:off x="8287917" y="2889972"/>
            <a:ext cx="211867" cy="1787698"/>
          </a:xfrm>
          <a:custGeom>
            <a:rect b="b" l="l" r="r" t="t"/>
            <a:pathLst>
              <a:path extrusionOk="0" h="5630545" w="1883265">
                <a:moveTo>
                  <a:pt x="410251" y="0"/>
                </a:moveTo>
                <a:lnTo>
                  <a:pt x="411428" y="7366"/>
                </a:lnTo>
                <a:lnTo>
                  <a:pt x="411428" y="195453"/>
                </a:lnTo>
                <a:lnTo>
                  <a:pt x="51502" y="677545"/>
                </a:lnTo>
                <a:lnTo>
                  <a:pt x="411428" y="1159637"/>
                </a:lnTo>
                <a:lnTo>
                  <a:pt x="411428" y="1347724"/>
                </a:lnTo>
                <a:lnTo>
                  <a:pt x="410251" y="1355090"/>
                </a:lnTo>
                <a:lnTo>
                  <a:pt x="0" y="805561"/>
                </a:lnTo>
                <a:lnTo>
                  <a:pt x="0" y="549529"/>
                </a:lnTo>
                <a:lnTo>
                  <a:pt x="410251" y="0"/>
                </a:lnTo>
                <a:close/>
                <a:moveTo>
                  <a:pt x="735918" y="549529"/>
                </a:moveTo>
                <a:lnTo>
                  <a:pt x="735918" y="805561"/>
                </a:lnTo>
                <a:lnTo>
                  <a:pt x="1146170" y="1355090"/>
                </a:lnTo>
                <a:lnTo>
                  <a:pt x="1147346" y="1347724"/>
                </a:lnTo>
                <a:lnTo>
                  <a:pt x="1147346" y="1159637"/>
                </a:lnTo>
                <a:lnTo>
                  <a:pt x="787420" y="677545"/>
                </a:lnTo>
                <a:lnTo>
                  <a:pt x="1147346" y="195453"/>
                </a:lnTo>
                <a:lnTo>
                  <a:pt x="1147346" y="7366"/>
                </a:lnTo>
                <a:lnTo>
                  <a:pt x="1146170" y="0"/>
                </a:lnTo>
                <a:lnTo>
                  <a:pt x="735918" y="549529"/>
                </a:lnTo>
                <a:close/>
                <a:moveTo>
                  <a:pt x="1883265" y="7366"/>
                </a:moveTo>
                <a:lnTo>
                  <a:pt x="1882133" y="0"/>
                </a:lnTo>
                <a:lnTo>
                  <a:pt x="1471882" y="549529"/>
                </a:lnTo>
                <a:lnTo>
                  <a:pt x="1471882" y="805561"/>
                </a:lnTo>
                <a:lnTo>
                  <a:pt x="1882133" y="1355090"/>
                </a:lnTo>
                <a:lnTo>
                  <a:pt x="1883264" y="1347724"/>
                </a:lnTo>
                <a:lnTo>
                  <a:pt x="1883264" y="1159637"/>
                </a:lnTo>
                <a:lnTo>
                  <a:pt x="1523338" y="677545"/>
                </a:lnTo>
                <a:lnTo>
                  <a:pt x="1883264" y="195453"/>
                </a:lnTo>
                <a:lnTo>
                  <a:pt x="1883264" y="7366"/>
                </a:lnTo>
                <a:close/>
                <a:moveTo>
                  <a:pt x="0" y="4825111"/>
                </a:moveTo>
                <a:lnTo>
                  <a:pt x="0" y="5081016"/>
                </a:lnTo>
                <a:lnTo>
                  <a:pt x="410251" y="5630545"/>
                </a:lnTo>
                <a:lnTo>
                  <a:pt x="411428" y="5623306"/>
                </a:lnTo>
                <a:lnTo>
                  <a:pt x="411428" y="5435219"/>
                </a:lnTo>
                <a:lnTo>
                  <a:pt x="51502" y="4953127"/>
                </a:lnTo>
                <a:lnTo>
                  <a:pt x="411428" y="4471035"/>
                </a:lnTo>
                <a:lnTo>
                  <a:pt x="411428" y="4282948"/>
                </a:lnTo>
                <a:lnTo>
                  <a:pt x="410251" y="4275582"/>
                </a:lnTo>
                <a:lnTo>
                  <a:pt x="0" y="4825111"/>
                </a:lnTo>
                <a:close/>
                <a:moveTo>
                  <a:pt x="735918" y="4825111"/>
                </a:moveTo>
                <a:lnTo>
                  <a:pt x="735918" y="5081016"/>
                </a:lnTo>
                <a:lnTo>
                  <a:pt x="1146170" y="5630545"/>
                </a:lnTo>
                <a:lnTo>
                  <a:pt x="1147346" y="5623306"/>
                </a:lnTo>
                <a:lnTo>
                  <a:pt x="1147346" y="5435219"/>
                </a:lnTo>
                <a:lnTo>
                  <a:pt x="787420" y="4953127"/>
                </a:lnTo>
                <a:lnTo>
                  <a:pt x="1147346" y="4471035"/>
                </a:lnTo>
                <a:lnTo>
                  <a:pt x="1147346" y="4282948"/>
                </a:lnTo>
                <a:lnTo>
                  <a:pt x="1146170" y="4275582"/>
                </a:lnTo>
                <a:lnTo>
                  <a:pt x="735918" y="4825111"/>
                </a:lnTo>
                <a:close/>
                <a:moveTo>
                  <a:pt x="1471882" y="4825111"/>
                </a:moveTo>
                <a:lnTo>
                  <a:pt x="1471882" y="5081016"/>
                </a:lnTo>
                <a:lnTo>
                  <a:pt x="1882133" y="5630545"/>
                </a:lnTo>
                <a:lnTo>
                  <a:pt x="1883264" y="5623306"/>
                </a:lnTo>
                <a:lnTo>
                  <a:pt x="1883264" y="5435219"/>
                </a:lnTo>
                <a:lnTo>
                  <a:pt x="1523338" y="4953127"/>
                </a:lnTo>
                <a:lnTo>
                  <a:pt x="1883264" y="4471035"/>
                </a:lnTo>
                <a:lnTo>
                  <a:pt x="1883264" y="4282948"/>
                </a:lnTo>
                <a:lnTo>
                  <a:pt x="1882133" y="4275582"/>
                </a:lnTo>
                <a:lnTo>
                  <a:pt x="1471882" y="4825111"/>
                </a:lnTo>
                <a:close/>
                <a:moveTo>
                  <a:pt x="1471882" y="2136648"/>
                </a:moveTo>
                <a:lnTo>
                  <a:pt x="1471882" y="2324735"/>
                </a:lnTo>
                <a:lnTo>
                  <a:pt x="1831762" y="2806827"/>
                </a:lnTo>
                <a:lnTo>
                  <a:pt x="1471882" y="3288919"/>
                </a:lnTo>
                <a:lnTo>
                  <a:pt x="1471882" y="3477006"/>
                </a:lnTo>
                <a:lnTo>
                  <a:pt x="1473013" y="3484372"/>
                </a:lnTo>
                <a:lnTo>
                  <a:pt x="1883264" y="2934843"/>
                </a:lnTo>
                <a:lnTo>
                  <a:pt x="1883264" y="2678938"/>
                </a:lnTo>
                <a:lnTo>
                  <a:pt x="1473013" y="2129409"/>
                </a:lnTo>
                <a:lnTo>
                  <a:pt x="1471882" y="2136648"/>
                </a:lnTo>
                <a:close/>
                <a:moveTo>
                  <a:pt x="735918" y="2136648"/>
                </a:moveTo>
                <a:lnTo>
                  <a:pt x="735918" y="2324735"/>
                </a:lnTo>
                <a:lnTo>
                  <a:pt x="1095844" y="2806827"/>
                </a:lnTo>
                <a:lnTo>
                  <a:pt x="735918" y="3288919"/>
                </a:lnTo>
                <a:lnTo>
                  <a:pt x="735918" y="3477006"/>
                </a:lnTo>
                <a:lnTo>
                  <a:pt x="737095" y="3484372"/>
                </a:lnTo>
                <a:lnTo>
                  <a:pt x="1147346" y="2934843"/>
                </a:lnTo>
                <a:lnTo>
                  <a:pt x="1147346" y="2678938"/>
                </a:lnTo>
                <a:lnTo>
                  <a:pt x="737095" y="2129409"/>
                </a:lnTo>
                <a:lnTo>
                  <a:pt x="735918" y="2136648"/>
                </a:lnTo>
                <a:close/>
                <a:moveTo>
                  <a:pt x="0" y="2136648"/>
                </a:moveTo>
                <a:lnTo>
                  <a:pt x="0" y="2324735"/>
                </a:lnTo>
                <a:lnTo>
                  <a:pt x="359926" y="2806827"/>
                </a:lnTo>
                <a:lnTo>
                  <a:pt x="0" y="3288919"/>
                </a:lnTo>
                <a:lnTo>
                  <a:pt x="0" y="3477006"/>
                </a:lnTo>
                <a:lnTo>
                  <a:pt x="1176" y="3484372"/>
                </a:lnTo>
                <a:lnTo>
                  <a:pt x="411428" y="2934843"/>
                </a:lnTo>
                <a:lnTo>
                  <a:pt x="411428" y="2678938"/>
                </a:lnTo>
                <a:lnTo>
                  <a:pt x="1176" y="2129409"/>
                </a:lnTo>
                <a:lnTo>
                  <a:pt x="0" y="2136648"/>
                </a:lnTo>
                <a:close/>
              </a:path>
            </a:pathLst>
          </a:custGeom>
          <a:solidFill>
            <a:srgbClr val="2B2B2B">
              <a:alpha val="3920"/>
            </a:srgbClr>
          </a:solidFill>
          <a:ln>
            <a:noFill/>
          </a:ln>
        </p:spPr>
      </p:sp>
      <p:sp>
        <p:nvSpPr>
          <p:cNvPr id="149" name="Google Shape;149;g2e595e8b10d_0_36"/>
          <p:cNvSpPr/>
          <p:nvPr/>
        </p:nvSpPr>
        <p:spPr>
          <a:xfrm>
            <a:off x="8287917" y="6623772"/>
            <a:ext cx="211867" cy="1787698"/>
          </a:xfrm>
          <a:custGeom>
            <a:rect b="b" l="l" r="r" t="t"/>
            <a:pathLst>
              <a:path extrusionOk="0" h="5630545" w="1883265">
                <a:moveTo>
                  <a:pt x="410251" y="0"/>
                </a:moveTo>
                <a:lnTo>
                  <a:pt x="411428" y="7366"/>
                </a:lnTo>
                <a:lnTo>
                  <a:pt x="411428" y="195453"/>
                </a:lnTo>
                <a:lnTo>
                  <a:pt x="51502" y="677545"/>
                </a:lnTo>
                <a:lnTo>
                  <a:pt x="411428" y="1159637"/>
                </a:lnTo>
                <a:lnTo>
                  <a:pt x="411428" y="1347724"/>
                </a:lnTo>
                <a:lnTo>
                  <a:pt x="410251" y="1355090"/>
                </a:lnTo>
                <a:lnTo>
                  <a:pt x="0" y="805561"/>
                </a:lnTo>
                <a:lnTo>
                  <a:pt x="0" y="549529"/>
                </a:lnTo>
                <a:lnTo>
                  <a:pt x="410251" y="0"/>
                </a:lnTo>
                <a:close/>
                <a:moveTo>
                  <a:pt x="735918" y="549529"/>
                </a:moveTo>
                <a:lnTo>
                  <a:pt x="735918" y="805561"/>
                </a:lnTo>
                <a:lnTo>
                  <a:pt x="1146170" y="1355090"/>
                </a:lnTo>
                <a:lnTo>
                  <a:pt x="1147346" y="1347724"/>
                </a:lnTo>
                <a:lnTo>
                  <a:pt x="1147346" y="1159637"/>
                </a:lnTo>
                <a:lnTo>
                  <a:pt x="787420" y="677545"/>
                </a:lnTo>
                <a:lnTo>
                  <a:pt x="1147346" y="195453"/>
                </a:lnTo>
                <a:lnTo>
                  <a:pt x="1147346" y="7366"/>
                </a:lnTo>
                <a:lnTo>
                  <a:pt x="1146170" y="0"/>
                </a:lnTo>
                <a:lnTo>
                  <a:pt x="735918" y="549529"/>
                </a:lnTo>
                <a:close/>
                <a:moveTo>
                  <a:pt x="1883265" y="7366"/>
                </a:moveTo>
                <a:lnTo>
                  <a:pt x="1882133" y="0"/>
                </a:lnTo>
                <a:lnTo>
                  <a:pt x="1471882" y="549529"/>
                </a:lnTo>
                <a:lnTo>
                  <a:pt x="1471882" y="805561"/>
                </a:lnTo>
                <a:lnTo>
                  <a:pt x="1882133" y="1355090"/>
                </a:lnTo>
                <a:lnTo>
                  <a:pt x="1883264" y="1347724"/>
                </a:lnTo>
                <a:lnTo>
                  <a:pt x="1883264" y="1159637"/>
                </a:lnTo>
                <a:lnTo>
                  <a:pt x="1523338" y="677545"/>
                </a:lnTo>
                <a:lnTo>
                  <a:pt x="1883264" y="195453"/>
                </a:lnTo>
                <a:lnTo>
                  <a:pt x="1883264" y="7366"/>
                </a:lnTo>
                <a:close/>
                <a:moveTo>
                  <a:pt x="0" y="4825111"/>
                </a:moveTo>
                <a:lnTo>
                  <a:pt x="0" y="5081016"/>
                </a:lnTo>
                <a:lnTo>
                  <a:pt x="410251" y="5630545"/>
                </a:lnTo>
                <a:lnTo>
                  <a:pt x="411428" y="5623306"/>
                </a:lnTo>
                <a:lnTo>
                  <a:pt x="411428" y="5435219"/>
                </a:lnTo>
                <a:lnTo>
                  <a:pt x="51502" y="4953127"/>
                </a:lnTo>
                <a:lnTo>
                  <a:pt x="411428" y="4471035"/>
                </a:lnTo>
                <a:lnTo>
                  <a:pt x="411428" y="4282948"/>
                </a:lnTo>
                <a:lnTo>
                  <a:pt x="410251" y="4275582"/>
                </a:lnTo>
                <a:lnTo>
                  <a:pt x="0" y="4825111"/>
                </a:lnTo>
                <a:close/>
                <a:moveTo>
                  <a:pt x="735918" y="4825111"/>
                </a:moveTo>
                <a:lnTo>
                  <a:pt x="735918" y="5081016"/>
                </a:lnTo>
                <a:lnTo>
                  <a:pt x="1146170" y="5630545"/>
                </a:lnTo>
                <a:lnTo>
                  <a:pt x="1147346" y="5623306"/>
                </a:lnTo>
                <a:lnTo>
                  <a:pt x="1147346" y="5435219"/>
                </a:lnTo>
                <a:lnTo>
                  <a:pt x="787420" y="4953127"/>
                </a:lnTo>
                <a:lnTo>
                  <a:pt x="1147346" y="4471035"/>
                </a:lnTo>
                <a:lnTo>
                  <a:pt x="1147346" y="4282948"/>
                </a:lnTo>
                <a:lnTo>
                  <a:pt x="1146170" y="4275582"/>
                </a:lnTo>
                <a:lnTo>
                  <a:pt x="735918" y="4825111"/>
                </a:lnTo>
                <a:close/>
                <a:moveTo>
                  <a:pt x="1471882" y="4825111"/>
                </a:moveTo>
                <a:lnTo>
                  <a:pt x="1471882" y="5081016"/>
                </a:lnTo>
                <a:lnTo>
                  <a:pt x="1882133" y="5630545"/>
                </a:lnTo>
                <a:lnTo>
                  <a:pt x="1883264" y="5623306"/>
                </a:lnTo>
                <a:lnTo>
                  <a:pt x="1883264" y="5435219"/>
                </a:lnTo>
                <a:lnTo>
                  <a:pt x="1523338" y="4953127"/>
                </a:lnTo>
                <a:lnTo>
                  <a:pt x="1883264" y="4471035"/>
                </a:lnTo>
                <a:lnTo>
                  <a:pt x="1883264" y="4282948"/>
                </a:lnTo>
                <a:lnTo>
                  <a:pt x="1882133" y="4275582"/>
                </a:lnTo>
                <a:lnTo>
                  <a:pt x="1471882" y="4825111"/>
                </a:lnTo>
                <a:close/>
                <a:moveTo>
                  <a:pt x="1471882" y="2136648"/>
                </a:moveTo>
                <a:lnTo>
                  <a:pt x="1471882" y="2324735"/>
                </a:lnTo>
                <a:lnTo>
                  <a:pt x="1831762" y="2806827"/>
                </a:lnTo>
                <a:lnTo>
                  <a:pt x="1471882" y="3288919"/>
                </a:lnTo>
                <a:lnTo>
                  <a:pt x="1471882" y="3477006"/>
                </a:lnTo>
                <a:lnTo>
                  <a:pt x="1473013" y="3484372"/>
                </a:lnTo>
                <a:lnTo>
                  <a:pt x="1883264" y="2934843"/>
                </a:lnTo>
                <a:lnTo>
                  <a:pt x="1883264" y="2678938"/>
                </a:lnTo>
                <a:lnTo>
                  <a:pt x="1473013" y="2129409"/>
                </a:lnTo>
                <a:lnTo>
                  <a:pt x="1471882" y="2136648"/>
                </a:lnTo>
                <a:close/>
                <a:moveTo>
                  <a:pt x="735918" y="2136648"/>
                </a:moveTo>
                <a:lnTo>
                  <a:pt x="735918" y="2324735"/>
                </a:lnTo>
                <a:lnTo>
                  <a:pt x="1095844" y="2806827"/>
                </a:lnTo>
                <a:lnTo>
                  <a:pt x="735918" y="3288919"/>
                </a:lnTo>
                <a:lnTo>
                  <a:pt x="735918" y="3477006"/>
                </a:lnTo>
                <a:lnTo>
                  <a:pt x="737095" y="3484372"/>
                </a:lnTo>
                <a:lnTo>
                  <a:pt x="1147346" y="2934843"/>
                </a:lnTo>
                <a:lnTo>
                  <a:pt x="1147346" y="2678938"/>
                </a:lnTo>
                <a:lnTo>
                  <a:pt x="737095" y="2129409"/>
                </a:lnTo>
                <a:lnTo>
                  <a:pt x="735918" y="2136648"/>
                </a:lnTo>
                <a:close/>
                <a:moveTo>
                  <a:pt x="0" y="2136648"/>
                </a:moveTo>
                <a:lnTo>
                  <a:pt x="0" y="2324735"/>
                </a:lnTo>
                <a:lnTo>
                  <a:pt x="359926" y="2806827"/>
                </a:lnTo>
                <a:lnTo>
                  <a:pt x="0" y="3288919"/>
                </a:lnTo>
                <a:lnTo>
                  <a:pt x="0" y="3477006"/>
                </a:lnTo>
                <a:lnTo>
                  <a:pt x="1176" y="3484372"/>
                </a:lnTo>
                <a:lnTo>
                  <a:pt x="411428" y="2934843"/>
                </a:lnTo>
                <a:lnTo>
                  <a:pt x="411428" y="2678938"/>
                </a:lnTo>
                <a:lnTo>
                  <a:pt x="1176" y="2129409"/>
                </a:lnTo>
                <a:lnTo>
                  <a:pt x="0" y="2136648"/>
                </a:lnTo>
                <a:close/>
              </a:path>
            </a:pathLst>
          </a:custGeom>
          <a:solidFill>
            <a:srgbClr val="2B2B2B">
              <a:alpha val="3920"/>
            </a:srgbClr>
          </a:solidFill>
          <a:ln>
            <a:noFill/>
          </a:ln>
        </p:spPr>
      </p:sp>
      <p:sp>
        <p:nvSpPr>
          <p:cNvPr id="150" name="Google Shape;150;g2e595e8b10d_0_36">
            <a:hlinkClick action="ppaction://hlinksldjump" r:id="rId5"/>
          </p:cNvPr>
          <p:cNvSpPr/>
          <p:nvPr/>
        </p:nvSpPr>
        <p:spPr>
          <a:xfrm rot="10800000">
            <a:off x="3988975" y="9598457"/>
            <a:ext cx="540681" cy="286561"/>
          </a:xfrm>
          <a:custGeom>
            <a:rect b="b" l="l" r="r" t="t"/>
            <a:pathLst>
              <a:path extrusionOk="0" h="286561" w="540681">
                <a:moveTo>
                  <a:pt x="0" y="0"/>
                </a:moveTo>
                <a:lnTo>
                  <a:pt x="540680" y="0"/>
                </a:lnTo>
                <a:lnTo>
                  <a:pt x="540680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4000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1" name="Google Shape;151;g2e595e8b10d_0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2297" y="3504294"/>
            <a:ext cx="9483415" cy="464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/>
        </p:nvSpPr>
        <p:spPr>
          <a:xfrm>
            <a:off x="1028700" y="774900"/>
            <a:ext cx="15263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Fatores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9637310" y="2213278"/>
            <a:ext cx="66549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Pela falta de qualificação dos profissionais que, muitas vezes, não apresentam uma formação adequada para exercer determinadas funções</a:t>
            </a:r>
            <a:endParaRPr/>
          </a:p>
        </p:txBody>
      </p:sp>
      <p:cxnSp>
        <p:nvCxnSpPr>
          <p:cNvPr id="158" name="Google Shape;158;p8"/>
          <p:cNvCxnSpPr/>
          <p:nvPr/>
        </p:nvCxnSpPr>
        <p:spPr>
          <a:xfrm flipH="1" rot="10800000">
            <a:off x="8321699" y="2410887"/>
            <a:ext cx="4762" cy="8409647"/>
          </a:xfrm>
          <a:prstGeom prst="straightConnector1">
            <a:avLst/>
          </a:prstGeom>
          <a:noFill/>
          <a:ln cap="flat" cmpd="sng" w="9525">
            <a:solidFill>
              <a:srgbClr val="2B2B2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8"/>
          <p:cNvCxnSpPr/>
          <p:nvPr/>
        </p:nvCxnSpPr>
        <p:spPr>
          <a:xfrm>
            <a:off x="8326462" y="2410887"/>
            <a:ext cx="1118310" cy="0"/>
          </a:xfrm>
          <a:prstGeom prst="straightConnector1">
            <a:avLst/>
          </a:prstGeom>
          <a:noFill/>
          <a:ln cap="flat" cmpd="sng" w="9525">
            <a:solidFill>
              <a:srgbClr val="2B2B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0" name="Google Shape;160;p8"/>
          <p:cNvCxnSpPr/>
          <p:nvPr/>
        </p:nvCxnSpPr>
        <p:spPr>
          <a:xfrm>
            <a:off x="8345512" y="5968033"/>
            <a:ext cx="1118310" cy="0"/>
          </a:xfrm>
          <a:prstGeom prst="straightConnector1">
            <a:avLst/>
          </a:prstGeom>
          <a:noFill/>
          <a:ln cap="flat" cmpd="sng" w="9525">
            <a:solidFill>
              <a:srgbClr val="2B2B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1" name="Google Shape;161;p8"/>
          <p:cNvSpPr txBox="1"/>
          <p:nvPr/>
        </p:nvSpPr>
        <p:spPr>
          <a:xfrm>
            <a:off x="9637310" y="5766617"/>
            <a:ext cx="66549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Alto custo dos impostos atualmente delimitados para a contratação de colaboradores com carteira assinada são elevados, fazendo com que muitas organizações prefiram aumentar as horas extras da equipe em vez de contratar mais mão de obra.</a:t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9363809" y="2329925"/>
            <a:ext cx="161925" cy="1619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68BD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9382859" y="5891833"/>
            <a:ext cx="161925" cy="1619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80DB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1028700" y="2246616"/>
            <a:ext cx="61119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Desemprego é maior no Nordeste, entre jovens e pessoas com baixa escolaridad</a:t>
            </a:r>
            <a:r>
              <a:rPr b="1" lang="en-US" sz="3000" u="sng">
                <a:solidFill>
                  <a:srgbClr val="43434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</a:t>
            </a:r>
            <a:endParaRPr b="1" sz="30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5" name="Google Shape;165;p8">
            <a:hlinkClick action="ppaction://hlinksldjump" r:id="rId5"/>
          </p:cNvPr>
          <p:cNvSpPr/>
          <p:nvPr/>
        </p:nvSpPr>
        <p:spPr>
          <a:xfrm>
            <a:off x="13778463" y="9573813"/>
            <a:ext cx="540681" cy="286561"/>
          </a:xfrm>
          <a:custGeom>
            <a:rect b="b" l="l" r="r" t="t"/>
            <a:pathLst>
              <a:path extrusionOk="0"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1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8">
            <a:hlinkClick/>
          </p:cNvPr>
          <p:cNvSpPr/>
          <p:nvPr/>
        </p:nvSpPr>
        <p:spPr>
          <a:xfrm rot="10800000">
            <a:off x="3968856" y="9573813"/>
            <a:ext cx="540681" cy="286561"/>
          </a:xfrm>
          <a:custGeom>
            <a:rect b="b" l="l" r="r" t="t"/>
            <a:pathLst>
              <a:path extrusionOk="0"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1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8"/>
          <p:cNvSpPr txBox="1"/>
          <p:nvPr/>
        </p:nvSpPr>
        <p:spPr>
          <a:xfrm>
            <a:off x="8321700" y="98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/>
        </p:nvSpPr>
        <p:spPr>
          <a:xfrm>
            <a:off x="1028700" y="1227137"/>
            <a:ext cx="421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Considerações</a:t>
            </a:r>
            <a:endParaRPr/>
          </a:p>
        </p:txBody>
      </p:sp>
      <p:cxnSp>
        <p:nvCxnSpPr>
          <p:cNvPr id="173" name="Google Shape;173;p9"/>
          <p:cNvCxnSpPr/>
          <p:nvPr/>
        </p:nvCxnSpPr>
        <p:spPr>
          <a:xfrm rot="10800000">
            <a:off x="11468962" y="1028703"/>
            <a:ext cx="4800" cy="8229600"/>
          </a:xfrm>
          <a:prstGeom prst="straightConnector1">
            <a:avLst/>
          </a:prstGeom>
          <a:noFill/>
          <a:ln cap="flat" cmpd="sng" w="9525">
            <a:solidFill>
              <a:srgbClr val="68BD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9"/>
          <p:cNvSpPr txBox="1"/>
          <p:nvPr/>
        </p:nvSpPr>
        <p:spPr>
          <a:xfrm>
            <a:off x="12164325" y="2953077"/>
            <a:ext cx="52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idact Gothic"/>
              <a:buChar char="●"/>
            </a:pPr>
            <a:r>
              <a:rPr lang="en-US" sz="2400" u="sng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12164325" y="2555311"/>
            <a:ext cx="5571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Links;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12164325" y="3377891"/>
            <a:ext cx="52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idact Gothic"/>
              <a:buChar char="●"/>
            </a:pPr>
            <a:r>
              <a:rPr b="0" i="0" lang="en-US" sz="2400" u="sng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1028700" y="2826267"/>
            <a:ext cx="420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Avaliando os modelos 50%</a:t>
            </a:r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>
            <a:off x="1028700" y="3774206"/>
            <a:ext cx="9597551" cy="886643"/>
            <a:chOff x="0" y="499446"/>
            <a:chExt cx="12796735" cy="317100"/>
          </a:xfrm>
        </p:grpSpPr>
        <p:cxnSp>
          <p:nvCxnSpPr>
            <p:cNvPr id="179" name="Google Shape;179;p9"/>
            <p:cNvCxnSpPr/>
            <p:nvPr/>
          </p:nvCxnSpPr>
          <p:spPr>
            <a:xfrm>
              <a:off x="0" y="566377"/>
              <a:ext cx="575700" cy="0"/>
            </a:xfrm>
            <a:prstGeom prst="straightConnector1">
              <a:avLst/>
            </a:prstGeom>
            <a:noFill/>
            <a:ln cap="flat" cmpd="sng" w="12700">
              <a:solidFill>
                <a:srgbClr val="F4F4F4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80" name="Google Shape;180;p9"/>
            <p:cNvSpPr/>
            <p:nvPr/>
          </p:nvSpPr>
          <p:spPr>
            <a:xfrm>
              <a:off x="431597" y="525757"/>
              <a:ext cx="254000" cy="793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0DB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 txBox="1"/>
            <p:nvPr/>
          </p:nvSpPr>
          <p:spPr>
            <a:xfrm>
              <a:off x="833035" y="499446"/>
              <a:ext cx="119637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4F4F4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O Bolsa Família beneficia um número significativo de pessoas em todo o Brasil, com uma distribuição desigual entre as regiões.</a:t>
              </a:r>
              <a:endParaRPr/>
            </a:p>
          </p:txBody>
        </p:sp>
      </p:grpSp>
      <p:grpSp>
        <p:nvGrpSpPr>
          <p:cNvPr id="182" name="Google Shape;182;p9"/>
          <p:cNvGrpSpPr/>
          <p:nvPr/>
        </p:nvGrpSpPr>
        <p:grpSpPr>
          <a:xfrm>
            <a:off x="1028700" y="5029481"/>
            <a:ext cx="9597551" cy="886643"/>
            <a:chOff x="0" y="499446"/>
            <a:chExt cx="12796735" cy="317100"/>
          </a:xfrm>
        </p:grpSpPr>
        <p:cxnSp>
          <p:nvCxnSpPr>
            <p:cNvPr id="183" name="Google Shape;183;p9"/>
            <p:cNvCxnSpPr/>
            <p:nvPr/>
          </p:nvCxnSpPr>
          <p:spPr>
            <a:xfrm>
              <a:off x="0" y="566377"/>
              <a:ext cx="575700" cy="0"/>
            </a:xfrm>
            <a:prstGeom prst="straightConnector1">
              <a:avLst/>
            </a:prstGeom>
            <a:noFill/>
            <a:ln cap="flat" cmpd="sng" w="12700">
              <a:solidFill>
                <a:srgbClr val="F4F4F4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84" name="Google Shape;184;p9"/>
            <p:cNvSpPr/>
            <p:nvPr/>
          </p:nvSpPr>
          <p:spPr>
            <a:xfrm>
              <a:off x="431597" y="525757"/>
              <a:ext cx="254000" cy="793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0DB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 txBox="1"/>
            <p:nvPr/>
          </p:nvSpPr>
          <p:spPr>
            <a:xfrm>
              <a:off x="833035" y="499446"/>
              <a:ext cx="119637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4F4F4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Regiões como o Nordeste e o Norte têm uma concentração maior de beneficiários, refletindo desigualdades socioeconômicas.</a:t>
              </a:r>
              <a:endParaRPr/>
            </a:p>
          </p:txBody>
        </p:sp>
      </p:grpSp>
      <p:grpSp>
        <p:nvGrpSpPr>
          <p:cNvPr id="186" name="Google Shape;186;p9"/>
          <p:cNvGrpSpPr/>
          <p:nvPr/>
        </p:nvGrpSpPr>
        <p:grpSpPr>
          <a:xfrm>
            <a:off x="1028700" y="6284756"/>
            <a:ext cx="9597551" cy="886643"/>
            <a:chOff x="0" y="499446"/>
            <a:chExt cx="12796735" cy="317100"/>
          </a:xfrm>
        </p:grpSpPr>
        <p:cxnSp>
          <p:nvCxnSpPr>
            <p:cNvPr id="187" name="Google Shape;187;p9"/>
            <p:cNvCxnSpPr/>
            <p:nvPr/>
          </p:nvCxnSpPr>
          <p:spPr>
            <a:xfrm>
              <a:off x="0" y="566377"/>
              <a:ext cx="575700" cy="0"/>
            </a:xfrm>
            <a:prstGeom prst="straightConnector1">
              <a:avLst/>
            </a:prstGeom>
            <a:noFill/>
            <a:ln cap="flat" cmpd="sng" w="12700">
              <a:solidFill>
                <a:srgbClr val="F4F4F4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88" name="Google Shape;188;p9"/>
            <p:cNvSpPr/>
            <p:nvPr/>
          </p:nvSpPr>
          <p:spPr>
            <a:xfrm>
              <a:off x="431597" y="525757"/>
              <a:ext cx="254000" cy="793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0DB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 txBox="1"/>
            <p:nvPr/>
          </p:nvSpPr>
          <p:spPr>
            <a:xfrm>
              <a:off x="833035" y="499446"/>
              <a:ext cx="119637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4F4F4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O total de beneficiários destaca a importância das políticas sociais na redução da pobreza e na inclusão social.</a:t>
              </a:r>
              <a:endParaRPr/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1028700" y="7540031"/>
            <a:ext cx="9597551" cy="886643"/>
            <a:chOff x="0" y="499446"/>
            <a:chExt cx="12796735" cy="317100"/>
          </a:xfrm>
        </p:grpSpPr>
        <p:cxnSp>
          <p:nvCxnSpPr>
            <p:cNvPr id="191" name="Google Shape;191;p9"/>
            <p:cNvCxnSpPr/>
            <p:nvPr/>
          </p:nvCxnSpPr>
          <p:spPr>
            <a:xfrm>
              <a:off x="0" y="566377"/>
              <a:ext cx="575700" cy="0"/>
            </a:xfrm>
            <a:prstGeom prst="straightConnector1">
              <a:avLst/>
            </a:prstGeom>
            <a:noFill/>
            <a:ln cap="flat" cmpd="sng" w="12700">
              <a:solidFill>
                <a:srgbClr val="F4F4F4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92" name="Google Shape;192;p9"/>
            <p:cNvSpPr/>
            <p:nvPr/>
          </p:nvSpPr>
          <p:spPr>
            <a:xfrm>
              <a:off x="431597" y="525757"/>
              <a:ext cx="254000" cy="793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0DB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 txBox="1"/>
            <p:nvPr/>
          </p:nvSpPr>
          <p:spPr>
            <a:xfrm>
              <a:off x="833035" y="499446"/>
              <a:ext cx="119637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4F4F4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A análise utilizou conceitos como mapeamento e redução para processar e visualizar os dados de forma eficiente.</a:t>
              </a:r>
              <a:endParaRPr/>
            </a:p>
          </p:txBody>
        </p:sp>
      </p:grpSp>
      <p:sp>
        <p:nvSpPr>
          <p:cNvPr id="194" name="Google Shape;194;p9"/>
          <p:cNvSpPr txBox="1"/>
          <p:nvPr/>
        </p:nvSpPr>
        <p:spPr>
          <a:xfrm>
            <a:off x="12164325" y="4399241"/>
            <a:ext cx="52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idact Gothic"/>
              <a:buChar char="●"/>
            </a:pPr>
            <a:r>
              <a:rPr lang="en-US" sz="2400" u="sng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12164325" y="4909916"/>
            <a:ext cx="52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idact Gothic"/>
              <a:buChar char="●"/>
            </a:pPr>
            <a:r>
              <a:rPr lang="en-US" sz="2400" u="sng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12164325" y="3888566"/>
            <a:ext cx="52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idact Gothic"/>
              <a:buChar char="●"/>
            </a:pPr>
            <a:r>
              <a:rPr lang="en-US" sz="2400" u="sng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12164325" y="5420591"/>
            <a:ext cx="52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u="sng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Fonte </a:t>
            </a:r>
            <a:r>
              <a:rPr lang="en-US" sz="2400">
                <a:solidFill>
                  <a:schemeClr val="lt1"/>
                </a:solidFill>
              </a:rPr>
              <a:t>4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DADA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/>
          <p:nvPr/>
        </p:nvSpPr>
        <p:spPr>
          <a:xfrm>
            <a:off x="-4894934" y="6126940"/>
            <a:ext cx="12947956" cy="12971541"/>
          </a:xfrm>
          <a:custGeom>
            <a:rect b="b" l="l" r="r" t="t"/>
            <a:pathLst>
              <a:path extrusionOk="0" h="12971541" w="12947956">
                <a:moveTo>
                  <a:pt x="0" y="0"/>
                </a:moveTo>
                <a:lnTo>
                  <a:pt x="12947956" y="0"/>
                </a:lnTo>
                <a:lnTo>
                  <a:pt x="12947956" y="12971541"/>
                </a:lnTo>
                <a:lnTo>
                  <a:pt x="0" y="12971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3" name="Google Shape;203;p10"/>
          <p:cNvCxnSpPr/>
          <p:nvPr/>
        </p:nvCxnSpPr>
        <p:spPr>
          <a:xfrm>
            <a:off x="13067805" y="6868396"/>
            <a:ext cx="4191495" cy="0"/>
          </a:xfrm>
          <a:prstGeom prst="straightConnector1">
            <a:avLst/>
          </a:prstGeom>
          <a:noFill/>
          <a:ln cap="flat" cmpd="sng" w="9525">
            <a:solidFill>
              <a:srgbClr val="68BD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10"/>
          <p:cNvSpPr txBox="1"/>
          <p:nvPr/>
        </p:nvSpPr>
        <p:spPr>
          <a:xfrm>
            <a:off x="13661126" y="8819187"/>
            <a:ext cx="3004852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5" u="none" cap="none" strike="noStrike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Matheus Gabardo Messias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13774393" y="9138164"/>
            <a:ext cx="2778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71" u="none" cap="none" strike="noStrike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Desenvolvedor Frontend cursando o 5º período de </a:t>
            </a:r>
            <a:r>
              <a:rPr b="0" i="0" lang="en-US" sz="1071" u="none" cap="none" strike="noStrike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Analise</a:t>
            </a:r>
            <a:r>
              <a:rPr b="0" i="0" lang="en-US" sz="1071" u="none" cap="none" strike="noStrike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 e desenvolvimento de sistemas na Faculdade Estácio de Curitiba.</a:t>
            </a:r>
            <a:endParaRPr/>
          </a:p>
        </p:txBody>
      </p:sp>
      <p:sp>
        <p:nvSpPr>
          <p:cNvPr id="206" name="Google Shape;206;p10"/>
          <p:cNvSpPr/>
          <p:nvPr/>
        </p:nvSpPr>
        <p:spPr>
          <a:xfrm>
            <a:off x="14463837" y="7315773"/>
            <a:ext cx="1399431" cy="1398827"/>
          </a:xfrm>
          <a:custGeom>
            <a:rect b="b" l="l" r="r" t="t"/>
            <a:pathLst>
              <a:path extrusionOk="0" h="1398827" w="1399431">
                <a:moveTo>
                  <a:pt x="0" y="0"/>
                </a:moveTo>
                <a:lnTo>
                  <a:pt x="1399431" y="0"/>
                </a:lnTo>
                <a:lnTo>
                  <a:pt x="1399431" y="1398827"/>
                </a:lnTo>
                <a:lnTo>
                  <a:pt x="0" y="13988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10"/>
          <p:cNvSpPr txBox="1"/>
          <p:nvPr/>
        </p:nvSpPr>
        <p:spPr>
          <a:xfrm>
            <a:off x="6088039" y="4543425"/>
            <a:ext cx="6111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Obrigado</a:t>
            </a:r>
            <a:r>
              <a:rPr b="0" i="0" lang="en-US" sz="9000" u="none" cap="none" strike="noStrike">
                <a:solidFill>
                  <a:srgbClr val="2B2B2B"/>
                </a:solidFill>
                <a:latin typeface="Didact Gothic"/>
                <a:ea typeface="Didact Gothic"/>
                <a:cs typeface="Didact Gothic"/>
                <a:sym typeface="Didact Gothic"/>
              </a:rPr>
              <a:t>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