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9" r:id="rId5"/>
    <p:sldId id="258"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27" autoAdjust="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12/14/2022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12/14/2022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12/14/2022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12/14/2022</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12/14/2022</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pt-BR" spc="-1" dirty="0" smtClean="0">
                <a:latin typeface="Times New Roman"/>
                <a:ea typeface="Noto Sans CJK SC"/>
              </a:rPr>
              <a:t>SISTEMA DE MONITORAMENTO DE GÁS E QUALIDADE DO AR COM ESP8266</a:t>
            </a:r>
            <a:endParaRPr lang="pt-BR" dirty="0"/>
          </a:p>
        </p:txBody>
      </p:sp>
      <p:sp>
        <p:nvSpPr>
          <p:cNvPr id="3" name="Subtitle 2"/>
          <p:cNvSpPr>
            <a:spLocks noGrp="1"/>
          </p:cNvSpPr>
          <p:nvPr>
            <p:ph type="subTitle" idx="1"/>
          </p:nvPr>
        </p:nvSpPr>
        <p:spPr>
          <a:xfrm>
            <a:off x="714348" y="4214818"/>
            <a:ext cx="7772400" cy="1199704"/>
          </a:xfrm>
        </p:spPr>
        <p:txBody>
          <a:bodyPr/>
          <a:lstStyle/>
          <a:p>
            <a:r>
              <a:rPr lang="pt-BR" sz="2800" spc="-1" dirty="0" smtClean="0">
                <a:solidFill>
                  <a:srgbClr val="000000"/>
                </a:solidFill>
                <a:latin typeface="Times New Roman"/>
              </a:rPr>
              <a:t>Matheus Felix e Matheus </a:t>
            </a:r>
            <a:r>
              <a:rPr lang="pt-BR" sz="2800" spc="-1" dirty="0" smtClean="0">
                <a:solidFill>
                  <a:srgbClr val="000000"/>
                </a:solidFill>
                <a:latin typeface="Times New Roman"/>
              </a:rPr>
              <a:t>Hilário</a:t>
            </a:r>
            <a:endParaRPr lang="pt-BR" sz="2800" spc="-1" dirty="0" smtClean="0">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228600" indent="-228600" algn="just">
              <a:lnSpc>
                <a:spcPct val="100000"/>
              </a:lnSpc>
              <a:buClr>
                <a:srgbClr val="000000"/>
              </a:buClr>
              <a:buNone/>
            </a:pPr>
            <a:r>
              <a:rPr lang="pt-BR" sz="2000" spc="-1" dirty="0" smtClean="0">
                <a:solidFill>
                  <a:srgbClr val="000000"/>
                </a:solidFill>
                <a:latin typeface="Times New Roman" pitchFamily="18" charset="0"/>
                <a:ea typeface="Noto Sans CJK SC"/>
                <a:cs typeface="Times New Roman" pitchFamily="18" charset="0"/>
              </a:rPr>
              <a:t>	Esse </a:t>
            </a:r>
            <a:r>
              <a:rPr lang="pt-BR" sz="2000" spc="-1" dirty="0" smtClean="0">
                <a:solidFill>
                  <a:srgbClr val="000000"/>
                </a:solidFill>
                <a:latin typeface="Times New Roman" pitchFamily="18" charset="0"/>
                <a:ea typeface="Noto Sans CJK SC"/>
                <a:cs typeface="Times New Roman" pitchFamily="18" charset="0"/>
              </a:rPr>
              <a:t>projeto é para o monitoramento de ambientes para verificar possíveis vazamentos de gases, para evitar casos de intoxicação por inalação desses gases, e para também verificar a qualidade do ar em ambientes.</a:t>
            </a:r>
            <a:endParaRPr lang="pt-BR" sz="2000" spc="-1" dirty="0" smtClean="0">
              <a:latin typeface="Times New Roman" pitchFamily="18" charset="0"/>
              <a:cs typeface="Times New Roman" pitchFamily="18" charset="0"/>
            </a:endParaRPr>
          </a:p>
          <a:p>
            <a:pPr marL="228600" indent="-228600" algn="just">
              <a:lnSpc>
                <a:spcPct val="100000"/>
              </a:lnSpc>
              <a:buClr>
                <a:srgbClr val="000000"/>
              </a:buClr>
              <a:buFont typeface="Arial"/>
              <a:buChar char="•"/>
            </a:pPr>
            <a:endParaRPr lang="pt-BR" sz="2000" spc="-1" dirty="0" smtClean="0">
              <a:latin typeface="Times New Roman" pitchFamily="18" charset="0"/>
              <a:cs typeface="Times New Roman" pitchFamily="18" charset="0"/>
            </a:endParaRPr>
          </a:p>
          <a:p>
            <a:pPr marL="228600" indent="-228600" algn="just">
              <a:lnSpc>
                <a:spcPct val="100000"/>
              </a:lnSpc>
              <a:buClr>
                <a:srgbClr val="000000"/>
              </a:buClr>
              <a:buNone/>
            </a:pPr>
            <a:r>
              <a:rPr lang="pt-BR" sz="2000" spc="-1" dirty="0" smtClean="0">
                <a:solidFill>
                  <a:srgbClr val="000000"/>
                </a:solidFill>
                <a:latin typeface="Times New Roman" pitchFamily="18" charset="0"/>
                <a:ea typeface="Noto Sans CJK SC"/>
                <a:cs typeface="Times New Roman" pitchFamily="18" charset="0"/>
              </a:rPr>
              <a:t>	Dados </a:t>
            </a:r>
            <a:r>
              <a:rPr lang="pt-BR" sz="2000" spc="-1" dirty="0" smtClean="0">
                <a:solidFill>
                  <a:srgbClr val="000000"/>
                </a:solidFill>
                <a:latin typeface="Times New Roman" pitchFamily="18" charset="0"/>
                <a:ea typeface="Noto Sans CJK SC"/>
                <a:cs typeface="Times New Roman" pitchFamily="18" charset="0"/>
              </a:rPr>
              <a:t>do portal Datasus, ligado ao Ministério da Saúde, registram ao menos 532 mortes após intoxicação acidental por gases e vapores no Brasil, entre 2000 e 2017. Neste período, o ano mais letal foi 2013, com 46 ocorrências. O menos letal foi 2001, 19 casos.</a:t>
            </a:r>
            <a:endParaRPr lang="pt-BR" sz="2000" spc="-1" dirty="0" smtClean="0">
              <a:latin typeface="Times New Roman" pitchFamily="18" charset="0"/>
              <a:cs typeface="Times New Roman" pitchFamily="18" charset="0"/>
            </a:endParaRPr>
          </a:p>
          <a:p>
            <a:pPr marL="228600" indent="-228600" algn="just">
              <a:lnSpc>
                <a:spcPct val="100000"/>
              </a:lnSpc>
              <a:buClr>
                <a:srgbClr val="000000"/>
              </a:buClr>
              <a:buFont typeface="Arial"/>
              <a:buChar char="•"/>
            </a:pPr>
            <a:endParaRPr lang="pt-BR" sz="2000" spc="-1" dirty="0" smtClean="0">
              <a:latin typeface="Times New Roman" pitchFamily="18" charset="0"/>
              <a:cs typeface="Times New Roman" pitchFamily="18" charset="0"/>
            </a:endParaRPr>
          </a:p>
          <a:p>
            <a:pPr marL="228600" indent="-228600" algn="just">
              <a:lnSpc>
                <a:spcPct val="100000"/>
              </a:lnSpc>
              <a:buClr>
                <a:srgbClr val="000000"/>
              </a:buClr>
              <a:buNone/>
            </a:pPr>
            <a:r>
              <a:rPr lang="pt-BR" sz="2000" spc="-1" dirty="0" smtClean="0">
                <a:solidFill>
                  <a:srgbClr val="000000"/>
                </a:solidFill>
                <a:latin typeface="Times New Roman" pitchFamily="18" charset="0"/>
                <a:ea typeface="Noto Sans CJK SC"/>
                <a:cs typeface="Times New Roman" pitchFamily="18" charset="0"/>
              </a:rPr>
              <a:t>	Pelo </a:t>
            </a:r>
            <a:r>
              <a:rPr lang="pt-BR" sz="2000" spc="-1" dirty="0" smtClean="0">
                <a:solidFill>
                  <a:srgbClr val="000000"/>
                </a:solidFill>
                <a:latin typeface="Times New Roman" pitchFamily="18" charset="0"/>
                <a:ea typeface="Noto Sans CJK SC"/>
                <a:cs typeface="Times New Roman" pitchFamily="18" charset="0"/>
              </a:rPr>
              <a:t>menos 13 bebês de menos de 1 ano morreram após inalarem gases tóxicos, nos 17 anos analisados, e outras 30 crianças de 1 a 4 anos também. A intoxicação ainda vitimou 22 crianças de 5 a 14 anos e 91 jovens de 15 a 24 anos, desde 2000</a:t>
            </a:r>
            <a:r>
              <a:rPr lang="pt-BR" sz="2000" spc="-1" dirty="0" smtClean="0">
                <a:solidFill>
                  <a:srgbClr val="000000"/>
                </a:solidFill>
                <a:latin typeface="Times New Roman" pitchFamily="18" charset="0"/>
                <a:ea typeface="Noto Sans CJK SC"/>
                <a:cs typeface="Times New Roman" pitchFamily="18" charset="0"/>
              </a:rPr>
              <a:t>.</a:t>
            </a:r>
            <a:endParaRPr lang="pt-BR" sz="2000" spc="-1"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pt-BR" sz="3200" spc="-1" dirty="0" smtClean="0">
                <a:latin typeface="Times New Roman"/>
                <a:ea typeface="Noto Sans CJK SC"/>
              </a:rPr>
              <a:t>SISTEMA DE MONITORAMENTO DE GÁS E QUALIDADE DO AR COM ESP8266</a:t>
            </a:r>
            <a:endParaRPr lang="pt-BR"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28600" indent="-228600" algn="just">
              <a:lnSpc>
                <a:spcPct val="100000"/>
              </a:lnSpc>
              <a:buClr>
                <a:srgbClr val="000000"/>
              </a:buClr>
              <a:buNone/>
            </a:pPr>
            <a:r>
              <a:rPr lang="pt-BR" sz="2000" spc="-1" dirty="0" smtClean="0">
                <a:solidFill>
                  <a:srgbClr val="000000"/>
                </a:solidFill>
                <a:latin typeface="Times New Roman" pitchFamily="18" charset="0"/>
                <a:ea typeface="Noto Sans CJK SC"/>
                <a:cs typeface="Times New Roman" pitchFamily="18" charset="0"/>
              </a:rPr>
              <a:t>	O </a:t>
            </a:r>
            <a:r>
              <a:rPr lang="pt-BR" sz="2000" spc="-1" dirty="0" smtClean="0">
                <a:solidFill>
                  <a:srgbClr val="000000"/>
                </a:solidFill>
                <a:latin typeface="Times New Roman" pitchFamily="18" charset="0"/>
                <a:ea typeface="Noto Sans CJK SC"/>
                <a:cs typeface="Times New Roman" pitchFamily="18" charset="0"/>
              </a:rPr>
              <a:t>Sudeste concentra quase metade das ocorrências. Foram 246 mortes na região, o que equivale a 46,2% dos casos registrados. Em seguida, vem o Sul, com 118 mortes (22% do total). No Nordeste, houve ao menos 70 mortes (13%); no Centro-Oeste, 56 (10%) e no Norte, outros 42 casos (7,89%).</a:t>
            </a:r>
            <a:endParaRPr lang="pt-BR" sz="2000" spc="-1" dirty="0" smtClean="0">
              <a:latin typeface="Times New Roman" pitchFamily="18" charset="0"/>
              <a:cs typeface="Times New Roman" pitchFamily="18" charset="0"/>
            </a:endParaRPr>
          </a:p>
          <a:p>
            <a:pPr marL="228600" indent="-228600" algn="just">
              <a:lnSpc>
                <a:spcPct val="100000"/>
              </a:lnSpc>
              <a:buClr>
                <a:srgbClr val="000000"/>
              </a:buClr>
              <a:buFont typeface="Arial"/>
              <a:buChar char="•"/>
            </a:pPr>
            <a:endParaRPr lang="pt-BR" sz="2000" spc="-1" dirty="0" smtClean="0">
              <a:latin typeface="Times New Roman" pitchFamily="18" charset="0"/>
              <a:cs typeface="Times New Roman" pitchFamily="18" charset="0"/>
            </a:endParaRPr>
          </a:p>
          <a:p>
            <a:pPr marL="228600" indent="-228600" algn="just">
              <a:lnSpc>
                <a:spcPct val="100000"/>
              </a:lnSpc>
              <a:buClr>
                <a:srgbClr val="000000"/>
              </a:buClr>
              <a:buNone/>
            </a:pPr>
            <a:r>
              <a:rPr lang="pt-BR" sz="2000" spc="-1" dirty="0" smtClean="0">
                <a:solidFill>
                  <a:srgbClr val="000000"/>
                </a:solidFill>
                <a:latin typeface="Times New Roman" pitchFamily="18" charset="0"/>
                <a:ea typeface="Noto Sans CJK SC"/>
                <a:cs typeface="Times New Roman" pitchFamily="18" charset="0"/>
              </a:rPr>
              <a:t>	Desde </a:t>
            </a:r>
            <a:r>
              <a:rPr lang="pt-BR" sz="2000" spc="-1" dirty="0" smtClean="0">
                <a:solidFill>
                  <a:srgbClr val="000000"/>
                </a:solidFill>
                <a:latin typeface="Times New Roman" pitchFamily="18" charset="0"/>
                <a:ea typeface="Noto Sans CJK SC"/>
                <a:cs typeface="Times New Roman" pitchFamily="18" charset="0"/>
              </a:rPr>
              <a:t>2000, segundo o Datasus, São Paulo registrou 122 mortes do tipo. Ao mesmo tempo, Rio e Minas Gerais tiveram, cada um, outros 61 casos. O Rio Grande do Sul aparece em quarto, com 55 ocorrências.</a:t>
            </a:r>
            <a:endParaRPr lang="pt-BR" sz="2000" spc="-1" dirty="0" smtClean="0">
              <a:latin typeface="Times New Roman" pitchFamily="18" charset="0"/>
              <a:cs typeface="Times New Roman" pitchFamily="18" charset="0"/>
            </a:endParaRPr>
          </a:p>
          <a:p>
            <a:endParaRPr lang="pt-BR" dirty="0"/>
          </a:p>
        </p:txBody>
      </p:sp>
      <p:sp>
        <p:nvSpPr>
          <p:cNvPr id="3" name="Title 2"/>
          <p:cNvSpPr>
            <a:spLocks noGrp="1"/>
          </p:cNvSpPr>
          <p:nvPr>
            <p:ph type="title"/>
          </p:nvPr>
        </p:nvSpPr>
        <p:spPr/>
        <p:txBody>
          <a:bodyPr>
            <a:normAutofit/>
          </a:bodyPr>
          <a:lstStyle/>
          <a:p>
            <a:r>
              <a:rPr lang="pt-BR" sz="3200" spc="-1" dirty="0" smtClean="0">
                <a:latin typeface="Times New Roman"/>
                <a:ea typeface="Noto Sans CJK SC"/>
              </a:rPr>
              <a:t>SISTEMA DE MONITORAMENTO DE GÁS E QUALIDADE DO AR COM ESP8266</a:t>
            </a:r>
            <a:endParaRPr lang="pt-BR"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indent="-228600">
              <a:lnSpc>
                <a:spcPct val="100000"/>
              </a:lnSpc>
              <a:buClr>
                <a:srgbClr val="000000"/>
              </a:buClr>
              <a:buNone/>
            </a:pPr>
            <a:r>
              <a:rPr lang="pt-BR" sz="2400" spc="-1" dirty="0" smtClean="0">
                <a:solidFill>
                  <a:srgbClr val="000000"/>
                </a:solidFill>
                <a:latin typeface="Times New Roman" pitchFamily="18" charset="0"/>
                <a:cs typeface="Times New Roman" pitchFamily="18" charset="0"/>
              </a:rPr>
              <a:t>Tecnologias Utilizadas no projeto</a:t>
            </a:r>
            <a:endParaRPr lang="pt-BR" sz="2400" spc="-1" dirty="0" smtClean="0">
              <a:latin typeface="Times New Roman" pitchFamily="18" charset="0"/>
              <a:cs typeface="Times New Roman" pitchFamily="18" charset="0"/>
            </a:endParaRPr>
          </a:p>
          <a:p>
            <a:pPr>
              <a:lnSpc>
                <a:spcPct val="100000"/>
              </a:lnSpc>
              <a:buNone/>
            </a:pP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Plataforma Arduíno</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Sensor MQ-135</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ESP8266 NODEMCU</a:t>
            </a:r>
            <a:endParaRPr lang="pt-BR" sz="2400" spc="-1" dirty="0" smtClean="0">
              <a:latin typeface="Times New Roman" pitchFamily="18" charset="0"/>
              <a:cs typeface="Times New Roman" pitchFamily="18" charset="0"/>
            </a:endParaRPr>
          </a:p>
          <a:p>
            <a:endParaRPr lang="pt-BR" dirty="0"/>
          </a:p>
        </p:txBody>
      </p:sp>
      <p:sp>
        <p:nvSpPr>
          <p:cNvPr id="3" name="Title 2"/>
          <p:cNvSpPr>
            <a:spLocks noGrp="1"/>
          </p:cNvSpPr>
          <p:nvPr>
            <p:ph type="title"/>
          </p:nvPr>
        </p:nvSpPr>
        <p:spPr/>
        <p:txBody>
          <a:bodyPr>
            <a:normAutofit/>
          </a:bodyPr>
          <a:lstStyle/>
          <a:p>
            <a:r>
              <a:rPr lang="pt-BR" sz="3200" spc="-1" dirty="0" smtClean="0">
                <a:latin typeface="Times New Roman"/>
                <a:ea typeface="Noto Sans CJK SC"/>
              </a:rPr>
              <a:t>SISTEMA DE MONITORAMENTO DE GÁS E QUALIDADE DO AR COM ESP8266</a:t>
            </a:r>
            <a:endParaRPr lang="pt-BR"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indent="-228600">
              <a:lnSpc>
                <a:spcPct val="100000"/>
              </a:lnSpc>
              <a:buClr>
                <a:srgbClr val="000000"/>
              </a:buClr>
              <a:buNone/>
            </a:pPr>
            <a:r>
              <a:rPr lang="pt-BR" sz="2400" spc="-1" dirty="0" smtClean="0">
                <a:solidFill>
                  <a:srgbClr val="000000"/>
                </a:solidFill>
                <a:latin typeface="Times New Roman" pitchFamily="18" charset="0"/>
                <a:cs typeface="Times New Roman" pitchFamily="18" charset="0"/>
              </a:rPr>
              <a:t>Linguagens Utilizadas no projeto</a:t>
            </a:r>
            <a:endParaRPr lang="pt-BR" sz="2400" spc="-1" dirty="0" smtClean="0">
              <a:latin typeface="Times New Roman" pitchFamily="18" charset="0"/>
              <a:cs typeface="Times New Roman" pitchFamily="18" charset="0"/>
            </a:endParaRPr>
          </a:p>
          <a:p>
            <a:pPr>
              <a:lnSpc>
                <a:spcPct val="100000"/>
              </a:lnSpc>
              <a:buNone/>
            </a:pP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PYTHON</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C</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HTML</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MySQL</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JavaScript</a:t>
            </a:r>
            <a:endParaRPr lang="pt-BR" sz="2400" spc="-1" dirty="0" smtClean="0">
              <a:latin typeface="Times New Roman" pitchFamily="18" charset="0"/>
              <a:cs typeface="Times New Roman" pitchFamily="18" charset="0"/>
            </a:endParaRPr>
          </a:p>
          <a:p>
            <a:endParaRPr lang="pt-BR" dirty="0"/>
          </a:p>
        </p:txBody>
      </p:sp>
      <p:sp>
        <p:nvSpPr>
          <p:cNvPr id="3" name="Title 2"/>
          <p:cNvSpPr>
            <a:spLocks noGrp="1"/>
          </p:cNvSpPr>
          <p:nvPr>
            <p:ph type="title"/>
          </p:nvPr>
        </p:nvSpPr>
        <p:spPr/>
        <p:txBody>
          <a:bodyPr>
            <a:normAutofit/>
          </a:bodyPr>
          <a:lstStyle/>
          <a:p>
            <a:r>
              <a:rPr lang="pt-BR" sz="3200" spc="-1" dirty="0" smtClean="0">
                <a:latin typeface="Times New Roman"/>
                <a:ea typeface="Noto Sans CJK SC"/>
              </a:rPr>
              <a:t>SISTEMA DE MONITORAMENTO DE GÁS E QUALIDADE DO AR COM ESP8266</a:t>
            </a:r>
            <a:endParaRPr lang="pt-BR"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indent="-228600">
              <a:lnSpc>
                <a:spcPct val="100000"/>
              </a:lnSpc>
              <a:buClr>
                <a:srgbClr val="000000"/>
              </a:buClr>
              <a:buNone/>
            </a:pPr>
            <a:r>
              <a:rPr lang="pt-BR" sz="2400" spc="-1" dirty="0" smtClean="0">
                <a:solidFill>
                  <a:srgbClr val="000000"/>
                </a:solidFill>
                <a:latin typeface="Times New Roman" pitchFamily="18" charset="0"/>
                <a:cs typeface="Times New Roman" pitchFamily="18" charset="0"/>
              </a:rPr>
              <a:t>Componentes Utilizados no projeto</a:t>
            </a:r>
            <a:endParaRPr lang="pt-BR" sz="2400" spc="-1" dirty="0" smtClean="0">
              <a:latin typeface="Times New Roman" pitchFamily="18" charset="0"/>
              <a:cs typeface="Times New Roman" pitchFamily="18" charset="0"/>
            </a:endParaRPr>
          </a:p>
          <a:p>
            <a:pPr>
              <a:lnSpc>
                <a:spcPct val="100000"/>
              </a:lnSpc>
              <a:buNone/>
            </a:pP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ESP8266 NODEMCU V1</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Sensor MQ-135</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Protoboard 830 furos</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Jumpers macho + fêmea</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Resistores de 10K</a:t>
            </a:r>
            <a:endParaRPr lang="pt-BR" sz="2400" spc="-1" dirty="0" smtClean="0">
              <a:latin typeface="Times New Roman" pitchFamily="18" charset="0"/>
              <a:cs typeface="Times New Roman" pitchFamily="18" charset="0"/>
            </a:endParaRPr>
          </a:p>
          <a:p>
            <a:pPr marL="216000" indent="-215640">
              <a:lnSpc>
                <a:spcPct val="100000"/>
              </a:lnSpc>
              <a:spcBef>
                <a:spcPts val="720"/>
              </a:spcBef>
              <a:buClr>
                <a:srgbClr val="000000"/>
              </a:buClr>
              <a:buSzPct val="45000"/>
              <a:buFont typeface="Wingdings" charset="2"/>
              <a:buChar char=""/>
            </a:pPr>
            <a:r>
              <a:rPr lang="pt-BR" sz="2400" spc="-1" dirty="0" smtClean="0">
                <a:solidFill>
                  <a:srgbClr val="000000"/>
                </a:solidFill>
                <a:latin typeface="Times New Roman" pitchFamily="18" charset="0"/>
                <a:cs typeface="Times New Roman" pitchFamily="18" charset="0"/>
              </a:rPr>
              <a:t>Sensor DHT11</a:t>
            </a:r>
            <a:endParaRPr lang="pt-BR" sz="2400" spc="-1" dirty="0" smtClean="0">
              <a:latin typeface="Times New Roman" pitchFamily="18" charset="0"/>
              <a:cs typeface="Times New Roman" pitchFamily="18" charset="0"/>
            </a:endParaRPr>
          </a:p>
          <a:p>
            <a:endParaRPr lang="pt-BR" dirty="0"/>
          </a:p>
        </p:txBody>
      </p:sp>
      <p:sp>
        <p:nvSpPr>
          <p:cNvPr id="3" name="Title 2"/>
          <p:cNvSpPr>
            <a:spLocks noGrp="1"/>
          </p:cNvSpPr>
          <p:nvPr>
            <p:ph type="title"/>
          </p:nvPr>
        </p:nvSpPr>
        <p:spPr/>
        <p:txBody>
          <a:bodyPr>
            <a:normAutofit/>
          </a:bodyPr>
          <a:lstStyle/>
          <a:p>
            <a:r>
              <a:rPr lang="pt-BR" sz="3200" spc="-1" dirty="0" smtClean="0">
                <a:latin typeface="Times New Roman"/>
                <a:ea typeface="Noto Sans CJK SC"/>
              </a:rPr>
              <a:t>SISTEMA DE MONITORAMENTO DE GÁS E QUALIDADE DO AR COM ESP8266</a:t>
            </a:r>
            <a:endParaRPr lang="pt-BR"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pt-BR" sz="2000" dirty="0" smtClean="0">
                <a:latin typeface="Times New Roman" pitchFamily="18" charset="0"/>
                <a:cs typeface="Times New Roman" pitchFamily="18" charset="0"/>
              </a:rPr>
              <a:t>	Considerações finais</a:t>
            </a:r>
          </a:p>
          <a:p>
            <a:pPr>
              <a:buNone/>
            </a:pPr>
            <a:endParaRPr lang="pt-BR" sz="2000" dirty="0" smtClean="0">
              <a:latin typeface="Times New Roman" pitchFamily="18" charset="0"/>
              <a:cs typeface="Times New Roman" pitchFamily="18" charset="0"/>
            </a:endParaRPr>
          </a:p>
          <a:p>
            <a:pPr>
              <a:buNone/>
            </a:pPr>
            <a:r>
              <a:rPr lang="pt-BR" sz="2000" dirty="0" smtClean="0">
                <a:latin typeface="Times New Roman" pitchFamily="18" charset="0"/>
                <a:cs typeface="Times New Roman" pitchFamily="18" charset="0"/>
              </a:rPr>
              <a:t>	Com </a:t>
            </a:r>
            <a:r>
              <a:rPr lang="pt-BR" sz="2000" dirty="0" smtClean="0">
                <a:latin typeface="Times New Roman" pitchFamily="18" charset="0"/>
                <a:cs typeface="Times New Roman" pitchFamily="18" charset="0"/>
              </a:rPr>
              <a:t>o que foi verificado na análise do problema até a fase de construção do </a:t>
            </a:r>
            <a:r>
              <a:rPr lang="pt-BR" sz="2000" i="1" dirty="0" smtClean="0">
                <a:latin typeface="Times New Roman" pitchFamily="18" charset="0"/>
                <a:cs typeface="Times New Roman" pitchFamily="18" charset="0"/>
              </a:rPr>
              <a:t>software</a:t>
            </a:r>
            <a:r>
              <a:rPr lang="pt-BR" sz="2000" dirty="0" smtClean="0">
                <a:latin typeface="Times New Roman" pitchFamily="18" charset="0"/>
                <a:cs typeface="Times New Roman" pitchFamily="18" charset="0"/>
              </a:rPr>
              <a:t> e do protótipo, se conclui que ele atende as necessidades que foram levantadas para a verificação da qualidade do ar e do monitoramento de gás, com todo o modelo instalado, a verificação da qualidade do ar é possível, mesmo que a distância, ou o recebimento de um alerta de possível vazamento de gás no ambiente, também se torna possível uma maior segurança contra problemas de vazamentos de gases em ambientes fechados por conta de inalação de gases nocivos a humanos, assim evitando mortes por vazamentos de gases.</a:t>
            </a:r>
            <a:endParaRPr lang="pt-BR"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pt-BR" sz="3200" spc="-1" dirty="0" smtClean="0">
                <a:latin typeface="Times New Roman"/>
                <a:ea typeface="Noto Sans CJK SC"/>
              </a:rPr>
              <a:t>SISTEMA DE MONITORAMENTO DE GÁS E QUALIDADE DO AR COM ESP8266</a:t>
            </a:r>
            <a:endParaRPr lang="pt-BR"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TotalTime>
  <Words>122</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SISTEMA DE MONITORAMENTO DE GÁS E QUALIDADE DO AR COM ESP8266</vt:lpstr>
      <vt:lpstr>SISTEMA DE MONITORAMENTO DE GÁS E QUALIDADE DO AR COM ESP8266</vt:lpstr>
      <vt:lpstr>SISTEMA DE MONITORAMENTO DE GÁS E QUALIDADE DO AR COM ESP8266</vt:lpstr>
      <vt:lpstr>SISTEMA DE MONITORAMENTO DE GÁS E QUALIDADE DO AR COM ESP8266</vt:lpstr>
      <vt:lpstr>SISTEMA DE MONITORAMENTO DE GÁS E QUALIDADE DO AR COM ESP8266</vt:lpstr>
      <vt:lpstr>SISTEMA DE MONITORAMENTO DE GÁS E QUALIDADE DO AR COM ESP8266</vt:lpstr>
      <vt:lpstr>SISTEMA DE MONITORAMENTO DE GÁS E QUALIDADE DO AR COM ESP8266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MONITORAMENTO DE GÁS E QUALIDADE DO AR COM ESP8266</dc:title>
  <dc:creator>Matheus Felix</dc:creator>
  <cp:lastModifiedBy>Matheus Felix</cp:lastModifiedBy>
  <cp:revision>2</cp:revision>
  <dcterms:created xsi:type="dcterms:W3CDTF">2022-12-15T00:07:50Z</dcterms:created>
  <dcterms:modified xsi:type="dcterms:W3CDTF">2022-12-15T00:20:45Z</dcterms:modified>
</cp:coreProperties>
</file>