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media/image1.png" ContentType="image/png"/>
  <Override PartName="/ppt/media/image4.jpeg" ContentType="image/jpeg"/>
  <Override PartName="/ppt/media/image2.png" ContentType="image/png"/>
  <Override PartName="/ppt/media/image3.png" ContentType="image/png"/>
  <Override PartName="/ppt/media/image5.jpeg" ContentType="image/jpeg"/>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602700" cy="3060382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1080000" y="7161120"/>
            <a:ext cx="1944216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1080000" y="16432200"/>
            <a:ext cx="1944216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1080000" y="716112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11042280" y="716112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11042280" y="1643220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1080000" y="1643220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1080000" y="7161120"/>
            <a:ext cx="19442160" cy="1774980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1080000" y="7161120"/>
            <a:ext cx="19442160" cy="1774980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1080000" y="8279640"/>
            <a:ext cx="19442160" cy="15512040"/>
          </a:xfrm>
          <a:prstGeom prst="rect">
            <a:avLst/>
          </a:prstGeom>
          <a:ln>
            <a:noFill/>
          </a:ln>
        </p:spPr>
      </p:pic>
      <p:pic>
        <p:nvPicPr>
          <p:cNvPr id="38" name="" descr=""/>
          <p:cNvPicPr/>
          <p:nvPr/>
        </p:nvPicPr>
        <p:blipFill>
          <a:blip r:embed="rId3"/>
          <a:stretch/>
        </p:blipFill>
        <p:spPr>
          <a:xfrm>
            <a:off x="1080000" y="8279640"/>
            <a:ext cx="19442160" cy="155120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1080000" y="7161120"/>
            <a:ext cx="19442160" cy="1774980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1080000" y="7161120"/>
            <a:ext cx="19442160" cy="1774980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1080000" y="7161120"/>
            <a:ext cx="9487440" cy="1774980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11042280" y="7161120"/>
            <a:ext cx="9487440" cy="1774980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20360" y="9506880"/>
            <a:ext cx="18361800" cy="30407400"/>
          </a:xfrm>
          <a:prstGeom prst="rect">
            <a:avLst/>
          </a:prstGeom>
        </p:spPr>
        <p:txBody>
          <a:bodyPr lIns="0" rIns="0" tIns="0" bIns="0" anchor="ctr"/>
          <a:p>
            <a:pPr algn="ctr"/>
            <a:endParaRPr b="0" lang="pt-BR"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1080000" y="716112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1080000" y="1643220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11042280" y="7161120"/>
            <a:ext cx="9487440" cy="1774980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1080000" y="7161120"/>
            <a:ext cx="9487440" cy="1774980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11042280" y="716112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11042280" y="1643220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20360" y="9506880"/>
            <a:ext cx="18361800" cy="6559560"/>
          </a:xfrm>
          <a:prstGeom prst="rect">
            <a:avLst/>
          </a:prstGeom>
        </p:spPr>
        <p:txBody>
          <a:bodyPr lIns="0" rIns="0" tIns="0" bIns="0" anchor="ctr"/>
          <a:p>
            <a:endParaRPr b="0" lang="pt-BR" sz="59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1080000" y="716112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11042280" y="7161120"/>
            <a:ext cx="948744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1080000" y="16432200"/>
            <a:ext cx="19442160" cy="8466480"/>
          </a:xfrm>
          <a:prstGeom prst="rect">
            <a:avLst/>
          </a:prstGeom>
        </p:spPr>
        <p:txBody>
          <a:bodyPr lIns="0" rIns="0" tIns="0" bIns="0"/>
          <a:p>
            <a:endParaRPr b="0" lang="pt-BR" sz="104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20360" y="9506880"/>
            <a:ext cx="18361800" cy="6559560"/>
          </a:xfrm>
          <a:prstGeom prst="rect">
            <a:avLst/>
          </a:prstGeom>
        </p:spPr>
        <p:txBody>
          <a:bodyPr lIns="298440" rIns="298440" tIns="149040" bIns="149040" anchor="ctr"/>
          <a:p>
            <a:pPr algn="ctr">
              <a:lnSpc>
                <a:spcPct val="100000"/>
              </a:lnSpc>
            </a:pPr>
            <a:r>
              <a:rPr b="0" lang="pt-BR" sz="14400" spc="-1" strike="noStrike">
                <a:solidFill>
                  <a:srgbClr val="000000"/>
                </a:solidFill>
                <a:uFill>
                  <a:solidFill>
                    <a:srgbClr val="ffffff"/>
                  </a:solidFill>
                </a:uFill>
                <a:latin typeface="Calibri"/>
              </a:rPr>
              <a:t>Clique para editar o estilo do título mestre</a:t>
            </a:r>
            <a:endParaRPr b="0" lang="pt-BR" sz="59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1080000" y="28365120"/>
            <a:ext cx="5040360" cy="1629000"/>
          </a:xfrm>
          <a:prstGeom prst="rect">
            <a:avLst/>
          </a:prstGeom>
        </p:spPr>
        <p:txBody>
          <a:bodyPr lIns="298440" rIns="298440" tIns="149040" bIns="149040" anchor="ctr"/>
          <a:p>
            <a:pPr>
              <a:lnSpc>
                <a:spcPct val="100000"/>
              </a:lnSpc>
            </a:pPr>
            <a:r>
              <a:rPr b="0" lang="pt-BR" sz="3900" spc="-1" strike="noStrike">
                <a:solidFill>
                  <a:srgbClr val="8b8b8b"/>
                </a:solidFill>
                <a:uFill>
                  <a:solidFill>
                    <a:srgbClr val="ffffff"/>
                  </a:solidFill>
                </a:uFill>
                <a:latin typeface="Calibri"/>
              </a:rPr>
              <a:t>13/06/17</a:t>
            </a:r>
            <a:endParaRPr b="0" lang="pt-BR"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7381080" y="28365120"/>
            <a:ext cx="6840360" cy="1629000"/>
          </a:xfrm>
          <a:prstGeom prst="rect">
            <a:avLst/>
          </a:prstGeom>
        </p:spPr>
        <p:txBody>
          <a:bodyPr lIns="298440" rIns="298440" tIns="149040" bIns="149040" anchor="ctr"/>
          <a:p>
            <a:endParaRPr b="0" lang="pt-BR"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15481800" y="28365120"/>
            <a:ext cx="5040360" cy="1629000"/>
          </a:xfrm>
          <a:prstGeom prst="rect">
            <a:avLst/>
          </a:prstGeom>
        </p:spPr>
        <p:txBody>
          <a:bodyPr lIns="298440" rIns="298440" tIns="149040" bIns="149040" anchor="ctr"/>
          <a:p>
            <a:pPr algn="r">
              <a:lnSpc>
                <a:spcPct val="100000"/>
              </a:lnSpc>
            </a:pPr>
            <a:fld id="{E625474C-E88F-4371-AF76-D73EEAB93DAF}" type="slidenum">
              <a:rPr b="0" lang="pt-BR" sz="3900" spc="-1" strike="noStrike">
                <a:solidFill>
                  <a:srgbClr val="8b8b8b"/>
                </a:solidFill>
                <a:uFill>
                  <a:solidFill>
                    <a:srgbClr val="ffffff"/>
                  </a:solidFill>
                </a:uFill>
                <a:latin typeface="Calibri"/>
              </a:rPr>
              <a:t>&lt;número&gt;</a:t>
            </a:fld>
            <a:endParaRPr b="0" lang="pt-BR"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1080000" y="7161120"/>
            <a:ext cx="19442160" cy="17749800"/>
          </a:xfrm>
          <a:prstGeom prst="rect">
            <a:avLst/>
          </a:prstGeom>
        </p:spPr>
        <p:txBody>
          <a:bodyPr lIns="0" rIns="0" tIns="0" bIns="0"/>
          <a:p>
            <a:pPr marL="432000" indent="-324000">
              <a:buClr>
                <a:srgbClr val="000000"/>
              </a:buClr>
              <a:buSzPct val="45000"/>
              <a:buFont typeface="Wingdings" charset="2"/>
              <a:buChar char=""/>
            </a:pPr>
            <a:r>
              <a:rPr b="0" lang="pt-BR" sz="10400" spc="-1" strike="noStrike">
                <a:solidFill>
                  <a:srgbClr val="000000"/>
                </a:solidFill>
                <a:uFill>
                  <a:solidFill>
                    <a:srgbClr val="ffffff"/>
                  </a:solidFill>
                </a:uFill>
                <a:latin typeface="Calibri"/>
              </a:rPr>
              <a:t>Clique para editar o formato do texto da estrutura de tópicos</a:t>
            </a:r>
            <a:endParaRPr b="0" lang="pt-BR" sz="10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pt-BR" sz="7800" spc="-1" strike="noStrike">
                <a:solidFill>
                  <a:srgbClr val="000000"/>
                </a:solidFill>
                <a:uFill>
                  <a:solidFill>
                    <a:srgbClr val="ffffff"/>
                  </a:solidFill>
                </a:uFill>
                <a:latin typeface="Calibri"/>
              </a:rPr>
              <a:t>2.º nível da estrutura de tópicos</a:t>
            </a:r>
            <a:endParaRPr b="0" lang="pt-BR" sz="7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pt-BR" sz="6500" spc="-1" strike="noStrike">
                <a:solidFill>
                  <a:srgbClr val="000000"/>
                </a:solidFill>
                <a:uFill>
                  <a:solidFill>
                    <a:srgbClr val="ffffff"/>
                  </a:solidFill>
                </a:uFill>
                <a:latin typeface="Calibri"/>
              </a:rPr>
              <a:t>3.º nível da estrutura de tópicos</a:t>
            </a:r>
            <a:endParaRPr b="0" lang="pt-BR" sz="65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pt-BR" sz="6500" spc="-1" strike="noStrike">
                <a:solidFill>
                  <a:srgbClr val="000000"/>
                </a:solidFill>
                <a:uFill>
                  <a:solidFill>
                    <a:srgbClr val="ffffff"/>
                  </a:solidFill>
                </a:uFill>
                <a:latin typeface="Calibri"/>
              </a:rPr>
              <a:t>4.º nível da estrutura de tópicos</a:t>
            </a:r>
            <a:endParaRPr b="0" lang="pt-BR" sz="65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pt-BR" sz="2000" spc="-1" strike="noStrike">
                <a:solidFill>
                  <a:srgbClr val="000000"/>
                </a:solidFill>
                <a:uFill>
                  <a:solidFill>
                    <a:srgbClr val="ffffff"/>
                  </a:solidFill>
                </a:uFill>
                <a:latin typeface="Calibri"/>
              </a:rPr>
              <a:t>5.º nível da estrutura de tópicos</a:t>
            </a:r>
            <a:endParaRPr b="0" lang="pt-BR"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pt-BR" sz="2000" spc="-1" strike="noStrike">
                <a:solidFill>
                  <a:srgbClr val="000000"/>
                </a:solidFill>
                <a:uFill>
                  <a:solidFill>
                    <a:srgbClr val="ffffff"/>
                  </a:solidFill>
                </a:uFill>
                <a:latin typeface="Calibri"/>
              </a:rPr>
              <a:t>6.º nível da estrutura de tópicos</a:t>
            </a:r>
            <a:endParaRPr b="0" lang="pt-BR"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pt-BR" sz="2000" spc="-1" strike="noStrike">
                <a:solidFill>
                  <a:srgbClr val="000000"/>
                </a:solidFill>
                <a:uFill>
                  <a:solidFill>
                    <a:srgbClr val="ffffff"/>
                  </a:solidFill>
                </a:uFill>
                <a:latin typeface="Calibri"/>
              </a:rPr>
              <a:t>7.º nível da estrutura de tópicos</a:t>
            </a:r>
            <a:endParaRPr b="0" lang="pt-BR"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Imagem 3" descr=""/>
          <p:cNvPicPr/>
          <p:nvPr/>
        </p:nvPicPr>
        <p:blipFill>
          <a:blip r:embed="rId1"/>
          <a:stretch/>
        </p:blipFill>
        <p:spPr>
          <a:xfrm>
            <a:off x="720" y="5400"/>
            <a:ext cx="21600720" cy="30598560"/>
          </a:xfrm>
          <a:prstGeom prst="rect">
            <a:avLst/>
          </a:prstGeom>
          <a:ln>
            <a:noFill/>
          </a:ln>
        </p:spPr>
      </p:pic>
      <p:sp>
        <p:nvSpPr>
          <p:cNvPr id="40" name="CustomShape 1"/>
          <p:cNvSpPr/>
          <p:nvPr/>
        </p:nvSpPr>
        <p:spPr>
          <a:xfrm>
            <a:off x="6192000" y="851400"/>
            <a:ext cx="15121440" cy="1308600"/>
          </a:xfrm>
          <a:prstGeom prst="rect">
            <a:avLst/>
          </a:prstGeom>
          <a:noFill/>
          <a:ln>
            <a:noFill/>
          </a:ln>
        </p:spPr>
        <p:style>
          <a:lnRef idx="0"/>
          <a:fillRef idx="0"/>
          <a:effectRef idx="0"/>
          <a:fontRef idx="minor"/>
        </p:style>
        <p:txBody>
          <a:bodyPr lIns="90000" rIns="90000" tIns="45000" bIns="45000"/>
          <a:p>
            <a:pPr algn="ctr"/>
            <a:r>
              <a:rPr b="0" lang="pt-BR" sz="4000" spc="-1" strike="noStrike">
                <a:solidFill>
                  <a:srgbClr val="ffffff"/>
                </a:solidFill>
                <a:uFill>
                  <a:solidFill>
                    <a:srgbClr val="ffffff"/>
                  </a:solidFill>
                </a:uFill>
                <a:latin typeface="Calibri"/>
                <a:ea typeface="Times New Roman"/>
              </a:rPr>
              <a:t>Moving Cow:</a:t>
            </a:r>
            <a:endParaRPr b="0" lang="pt-BR" sz="1800" spc="-1" strike="noStrike">
              <a:solidFill>
                <a:srgbClr val="000000"/>
              </a:solidFill>
              <a:uFill>
                <a:solidFill>
                  <a:srgbClr val="ffffff"/>
                </a:solidFill>
              </a:uFill>
              <a:latin typeface="Arial"/>
            </a:endParaRPr>
          </a:p>
          <a:p>
            <a:pPr algn="ctr"/>
            <a:r>
              <a:rPr b="0" lang="pt-BR" sz="4000" spc="-1" strike="noStrike">
                <a:solidFill>
                  <a:srgbClr val="ffffff"/>
                </a:solidFill>
                <a:uFill>
                  <a:solidFill>
                    <a:srgbClr val="ffffff"/>
                  </a:solidFill>
                </a:uFill>
                <a:latin typeface="Calibri"/>
                <a:ea typeface="Times New Roman"/>
              </a:rPr>
              <a:t>Ferramenta para monitorar bovinos</a:t>
            </a:r>
            <a:endParaRPr b="0" lang="pt-BR" sz="1800" spc="-1" strike="noStrike">
              <a:solidFill>
                <a:srgbClr val="000000"/>
              </a:solidFill>
              <a:uFill>
                <a:solidFill>
                  <a:srgbClr val="ffffff"/>
                </a:solidFill>
              </a:uFill>
              <a:latin typeface="Arial"/>
            </a:endParaRPr>
          </a:p>
        </p:txBody>
      </p:sp>
      <p:sp>
        <p:nvSpPr>
          <p:cNvPr id="41" name="CustomShape 2"/>
          <p:cNvSpPr/>
          <p:nvPr/>
        </p:nvSpPr>
        <p:spPr>
          <a:xfrm>
            <a:off x="6336720" y="3537360"/>
            <a:ext cx="15121440" cy="1918080"/>
          </a:xfrm>
          <a:prstGeom prst="rect">
            <a:avLst/>
          </a:prstGeom>
          <a:noFill/>
          <a:ln>
            <a:noFill/>
          </a:ln>
        </p:spPr>
        <p:style>
          <a:lnRef idx="0"/>
          <a:fillRef idx="0"/>
          <a:effectRef idx="0"/>
          <a:fontRef idx="minor"/>
        </p:style>
        <p:txBody>
          <a:bodyPr lIns="90000" rIns="90000" tIns="45000" bIns="45000"/>
          <a:p>
            <a:pPr algn="ctr">
              <a:lnSpc>
                <a:spcPct val="100000"/>
              </a:lnSpc>
            </a:pPr>
            <a:r>
              <a:rPr b="0" lang="pt-BR" sz="4000" spc="-1" strike="noStrike">
                <a:solidFill>
                  <a:srgbClr val="ffffff"/>
                </a:solidFill>
                <a:uFill>
                  <a:solidFill>
                    <a:srgbClr val="ffffff"/>
                  </a:solidFill>
                </a:uFill>
                <a:latin typeface="Calibri"/>
              </a:rPr>
              <a:t>Matheus Vinícius Mahl</a:t>
            </a:r>
            <a:endParaRPr b="0" lang="pt-BR" sz="1800" spc="-1" strike="noStrike">
              <a:solidFill>
                <a:srgbClr val="000000"/>
              </a:solidFill>
              <a:uFill>
                <a:solidFill>
                  <a:srgbClr val="ffffff"/>
                </a:solidFill>
              </a:uFill>
              <a:latin typeface="Arial"/>
            </a:endParaRPr>
          </a:p>
          <a:p>
            <a:pPr algn="ctr">
              <a:lnSpc>
                <a:spcPct val="100000"/>
              </a:lnSpc>
            </a:pPr>
            <a:r>
              <a:rPr b="0" lang="pt-BR" sz="4000" spc="-1" strike="noStrike">
                <a:solidFill>
                  <a:srgbClr val="ffffff"/>
                </a:solidFill>
                <a:uFill>
                  <a:solidFill>
                    <a:srgbClr val="ffffff"/>
                  </a:solidFill>
                </a:uFill>
                <a:latin typeface="Calibri"/>
              </a:rPr>
              <a:t>Thyago César Souto</a:t>
            </a:r>
            <a:endParaRPr b="0" lang="pt-BR" sz="1800" spc="-1" strike="noStrike">
              <a:solidFill>
                <a:srgbClr val="000000"/>
              </a:solidFill>
              <a:uFill>
                <a:solidFill>
                  <a:srgbClr val="ffffff"/>
                </a:solidFill>
              </a:uFill>
              <a:latin typeface="Arial"/>
            </a:endParaRPr>
          </a:p>
          <a:p>
            <a:pPr algn="ctr">
              <a:lnSpc>
                <a:spcPct val="100000"/>
              </a:lnSpc>
            </a:pPr>
            <a:r>
              <a:rPr b="0" lang="pt-BR" sz="4000" spc="-1" strike="noStrike">
                <a:solidFill>
                  <a:srgbClr val="ffffff"/>
                </a:solidFill>
                <a:uFill>
                  <a:solidFill>
                    <a:srgbClr val="ffffff"/>
                  </a:solidFill>
                </a:uFill>
                <a:latin typeface="Calibri"/>
              </a:rPr>
              <a:t>Franciele Carla Petry</a:t>
            </a:r>
            <a:endParaRPr b="0" lang="pt-BR" sz="1800" spc="-1" strike="noStrike">
              <a:solidFill>
                <a:srgbClr val="000000"/>
              </a:solidFill>
              <a:uFill>
                <a:solidFill>
                  <a:srgbClr val="ffffff"/>
                </a:solidFill>
              </a:uFill>
              <a:latin typeface="Arial"/>
            </a:endParaRPr>
          </a:p>
        </p:txBody>
      </p:sp>
      <p:sp>
        <p:nvSpPr>
          <p:cNvPr id="42" name="CustomShape 3"/>
          <p:cNvSpPr/>
          <p:nvPr/>
        </p:nvSpPr>
        <p:spPr>
          <a:xfrm>
            <a:off x="504360" y="6084720"/>
            <a:ext cx="9792720" cy="21066480"/>
          </a:xfrm>
          <a:prstGeom prst="rect">
            <a:avLst/>
          </a:prstGeom>
          <a:noFill/>
          <a:ln>
            <a:noFill/>
          </a:ln>
        </p:spPr>
        <p:style>
          <a:lnRef idx="0"/>
          <a:fillRef idx="0"/>
          <a:effectRef idx="0"/>
          <a:fontRef idx="minor"/>
        </p:style>
        <p:txBody>
          <a:bodyPr lIns="90000" rIns="90000" tIns="45000" bIns="45000"/>
          <a:p>
            <a:pPr algn="just">
              <a:lnSpc>
                <a:spcPct val="100000"/>
              </a:lnSpc>
            </a:pPr>
            <a:r>
              <a:rPr b="1" lang="pt-BR" sz="3200" spc="-1" strike="noStrike">
                <a:solidFill>
                  <a:srgbClr val="17375e"/>
                </a:solidFill>
                <a:uFill>
                  <a:solidFill>
                    <a:srgbClr val="ffffff"/>
                  </a:solidFill>
                </a:uFill>
                <a:latin typeface="Arial"/>
              </a:rPr>
              <a:t>PALAVRAS-CHAVE: </a:t>
            </a:r>
            <a:r>
              <a:rPr b="0" lang="pt-BR" sz="3000" spc="-1" strike="noStrike">
                <a:solidFill>
                  <a:srgbClr val="000000"/>
                </a:solidFill>
                <a:uFill>
                  <a:solidFill>
                    <a:srgbClr val="ffffff"/>
                  </a:solidFill>
                </a:uFill>
                <a:latin typeface="Arial"/>
                <a:ea typeface="Times New Roman"/>
              </a:rPr>
              <a:t> Movimentação de Bovinos.  Arduíno.</a:t>
            </a:r>
            <a:r>
              <a:rPr b="0" lang="pt-BR" sz="3000" spc="-1" strike="noStrike">
                <a:solidFill>
                  <a:srgbClr val="000000"/>
                </a:solidFill>
                <a:uFill>
                  <a:solidFill>
                    <a:srgbClr val="ffffff"/>
                  </a:solidFill>
                </a:uFill>
                <a:latin typeface="Arial"/>
                <a:ea typeface="Times New Roman"/>
              </a:rPr>
              <a:t> </a:t>
            </a:r>
            <a:r>
              <a:rPr b="0" i="1" lang="pt-BR" sz="3000" spc="-1" strike="noStrike">
                <a:solidFill>
                  <a:srgbClr val="000000"/>
                </a:solidFill>
                <a:uFill>
                  <a:solidFill>
                    <a:srgbClr val="ffffff"/>
                  </a:solidFill>
                </a:uFill>
                <a:latin typeface="Arial"/>
                <a:ea typeface="Times New Roman"/>
              </a:rPr>
              <a:t>Moving Cow.</a:t>
            </a: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just">
              <a:lnSpc>
                <a:spcPct val="100000"/>
              </a:lnSpc>
            </a:pPr>
            <a:r>
              <a:rPr b="1" lang="pt-BR" sz="3200" spc="-1" strike="noStrike">
                <a:solidFill>
                  <a:srgbClr val="17375e"/>
                </a:solidFill>
                <a:uFill>
                  <a:solidFill>
                    <a:srgbClr val="ffffff"/>
                  </a:solidFill>
                </a:uFill>
                <a:latin typeface="Arial"/>
              </a:rPr>
              <a:t>RESUMO</a:t>
            </a:r>
            <a:endParaRPr b="0" lang="pt-BR" sz="1800" spc="-1" strike="noStrike">
              <a:solidFill>
                <a:srgbClr val="000000"/>
              </a:solidFill>
              <a:uFill>
                <a:solidFill>
                  <a:srgbClr val="ffffff"/>
                </a:solidFill>
              </a:uFill>
              <a:latin typeface="Arial"/>
            </a:endParaRPr>
          </a:p>
          <a:p>
            <a:pPr algn="just">
              <a:lnSpc>
                <a:spcPct val="100000"/>
              </a:lnSpc>
            </a:pPr>
            <a:r>
              <a:rPr b="0" lang="pt-BR" sz="3000" spc="-1" strike="noStrike">
                <a:solidFill>
                  <a:srgbClr val="000000"/>
                </a:solidFill>
                <a:uFill>
                  <a:solidFill>
                    <a:srgbClr val="ffffff"/>
                  </a:solidFill>
                </a:uFill>
                <a:latin typeface="Arial"/>
              </a:rPr>
              <a:t>O projeto “</a:t>
            </a:r>
            <a:r>
              <a:rPr b="0" i="1" lang="pt-BR" sz="3000" spc="-1" strike="noStrike">
                <a:solidFill>
                  <a:srgbClr val="000000"/>
                </a:solidFill>
                <a:uFill>
                  <a:solidFill>
                    <a:srgbClr val="ffffff"/>
                  </a:solidFill>
                </a:uFill>
                <a:latin typeface="Arial"/>
              </a:rPr>
              <a:t>Moving Cow</a:t>
            </a:r>
            <a:r>
              <a:rPr b="0" lang="pt-BR" sz="3000" spc="-1" strike="noStrike">
                <a:solidFill>
                  <a:srgbClr val="000000"/>
                </a:solidFill>
                <a:uFill>
                  <a:solidFill>
                    <a:srgbClr val="ffffff"/>
                  </a:solidFill>
                </a:uFill>
                <a:latin typeface="Arial"/>
              </a:rPr>
              <a:t>” apresenta uma forma de monitorar bovinos em sua rotina diária e auxiliar pecuaristas da micro-região extremo Oeste de Santa Catarina na sua criação. Para isso, realizou-se estudos aprofundados em comportamento animal e no micro controlador Arduíno. Priorizando o bem-estar animal, a coleira “</a:t>
            </a:r>
            <a:r>
              <a:rPr b="0" i="1" lang="pt-BR" sz="3000" spc="-1" strike="noStrike">
                <a:solidFill>
                  <a:srgbClr val="000000"/>
                </a:solidFill>
                <a:uFill>
                  <a:solidFill>
                    <a:srgbClr val="ffffff"/>
                  </a:solidFill>
                </a:uFill>
                <a:latin typeface="Arial"/>
              </a:rPr>
              <a:t>Moving Cow</a:t>
            </a:r>
            <a:r>
              <a:rPr b="0" lang="pt-BR" sz="3000" spc="-1" strike="noStrike">
                <a:solidFill>
                  <a:srgbClr val="000000"/>
                </a:solidFill>
                <a:uFill>
                  <a:solidFill>
                    <a:srgbClr val="ffffff"/>
                  </a:solidFill>
                </a:uFill>
                <a:latin typeface="Arial"/>
              </a:rPr>
              <a:t>” possui a funcionalidade de monitorar a sua atividade diária, contando assim a movimentação que o animal obteve nesse tempo. </a:t>
            </a: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just">
              <a:lnSpc>
                <a:spcPct val="100000"/>
              </a:lnSpc>
            </a:pPr>
            <a:r>
              <a:rPr b="1" lang="pt-BR" sz="3200" spc="-1" strike="noStrike">
                <a:solidFill>
                  <a:srgbClr val="17375e"/>
                </a:solidFill>
                <a:uFill>
                  <a:solidFill>
                    <a:srgbClr val="ffffff"/>
                  </a:solidFill>
                </a:uFill>
                <a:latin typeface="Arial"/>
              </a:rPr>
              <a:t>INTRODUÇÃO</a:t>
            </a:r>
            <a:endParaRPr b="0" lang="pt-BR" sz="1800" spc="-1" strike="noStrike">
              <a:solidFill>
                <a:srgbClr val="000000"/>
              </a:solidFill>
              <a:uFill>
                <a:solidFill>
                  <a:srgbClr val="ffffff"/>
                </a:solidFill>
              </a:uFill>
              <a:latin typeface="Arial"/>
            </a:endParaRPr>
          </a:p>
          <a:p>
            <a:pPr algn="just"/>
            <a:r>
              <a:rPr b="0" lang="pt-BR" sz="3000" spc="-1" strike="noStrike">
                <a:solidFill>
                  <a:srgbClr val="000000"/>
                </a:solidFill>
                <a:uFill>
                  <a:solidFill>
                    <a:srgbClr val="ffffff"/>
                  </a:solidFill>
                </a:uFill>
                <a:latin typeface="Arial"/>
              </a:rPr>
              <a:t>O responsável pelos bovinos necessita de ferramentas e métodos para exercer um papel de preocupação com bem</a:t>
            </a:r>
            <a:r>
              <a:rPr b="0" lang="pt-BR" sz="3000" spc="-1" strike="noStrike">
                <a:solidFill>
                  <a:srgbClr val="000000"/>
                </a:solidFill>
                <a:uFill>
                  <a:solidFill>
                    <a:srgbClr val="ffffff"/>
                  </a:solidFill>
                </a:uFill>
                <a:latin typeface="Arial"/>
              </a:rPr>
              <a:t>-estar animal. </a:t>
            </a:r>
            <a:r>
              <a:rPr b="0" lang="pt-BR" sz="3000" spc="-1" strike="noStrike">
                <a:solidFill>
                  <a:srgbClr val="000000"/>
                </a:solidFill>
                <a:uFill>
                  <a:solidFill>
                    <a:srgbClr val="ffffff"/>
                  </a:solidFill>
                </a:uFill>
                <a:latin typeface="Arial"/>
                <a:ea typeface="Times New Roman"/>
              </a:rPr>
              <a:t>Conforme </a:t>
            </a:r>
            <a:r>
              <a:rPr b="0" i="1" lang="pt-BR" sz="3000" spc="-1" strike="noStrike">
                <a:solidFill>
                  <a:srgbClr val="222222"/>
                </a:solidFill>
                <a:uFill>
                  <a:solidFill>
                    <a:srgbClr val="ffffff"/>
                  </a:solidFill>
                </a:uFill>
                <a:latin typeface="Arial"/>
                <a:ea typeface="Times New Roman"/>
              </a:rPr>
              <a:t>World Animal Protection</a:t>
            </a:r>
            <a:r>
              <a:rPr b="0" lang="pt-BR" sz="3000" spc="-1" strike="noStrike">
                <a:solidFill>
                  <a:srgbClr val="222222"/>
                </a:solidFill>
                <a:uFill>
                  <a:solidFill>
                    <a:srgbClr val="ffffff"/>
                  </a:solidFill>
                </a:uFill>
                <a:latin typeface="Arial"/>
                <a:ea typeface="Times New Roman"/>
              </a:rPr>
              <a:t> (2017)</a:t>
            </a:r>
            <a:r>
              <a:rPr b="0" lang="pt-BR" sz="3000" spc="-1" strike="noStrike">
                <a:solidFill>
                  <a:srgbClr val="000000"/>
                </a:solidFill>
                <a:uFill>
                  <a:solidFill>
                    <a:srgbClr val="ffffff"/>
                  </a:solidFill>
                </a:uFill>
                <a:latin typeface="Arial"/>
                <a:ea typeface="Times New Roman"/>
              </a:rPr>
              <a:t> modelos de criação com padrões humanitários são melhores para todos, onde animais vivem de maneira mais saudável e ativa.</a:t>
            </a:r>
            <a:endParaRPr b="0" lang="pt-BR" sz="1800" spc="-1" strike="noStrike">
              <a:solidFill>
                <a:srgbClr val="000000"/>
              </a:solidFill>
              <a:uFill>
                <a:solidFill>
                  <a:srgbClr val="ffffff"/>
                </a:solidFill>
              </a:uFill>
              <a:latin typeface="Arial"/>
            </a:endParaRPr>
          </a:p>
          <a:p>
            <a:pPr algn="just"/>
            <a:r>
              <a:rPr b="0" lang="pt-BR" sz="3000" spc="-1" strike="noStrike">
                <a:solidFill>
                  <a:srgbClr val="000000"/>
                </a:solidFill>
                <a:uFill>
                  <a:solidFill>
                    <a:srgbClr val="ffffff"/>
                  </a:solidFill>
                </a:uFill>
                <a:latin typeface="Arial"/>
                <a:ea typeface="Times New Roman"/>
              </a:rPr>
              <a:t>O projeto </a:t>
            </a:r>
            <a:r>
              <a:rPr b="0" i="1" lang="pt-BR" sz="3000" spc="-1" strike="noStrike">
                <a:solidFill>
                  <a:srgbClr val="000000"/>
                </a:solidFill>
                <a:uFill>
                  <a:solidFill>
                    <a:srgbClr val="ffffff"/>
                  </a:solidFill>
                </a:uFill>
                <a:latin typeface="Arial"/>
                <a:ea typeface="Times New Roman"/>
              </a:rPr>
              <a:t>Moving Cow</a:t>
            </a:r>
            <a:r>
              <a:rPr b="0" lang="pt-BR" sz="3000" spc="-1" strike="noStrike">
                <a:solidFill>
                  <a:srgbClr val="000000"/>
                </a:solidFill>
                <a:uFill>
                  <a:solidFill>
                    <a:srgbClr val="ffffff"/>
                  </a:solidFill>
                </a:uFill>
                <a:latin typeface="Arial"/>
                <a:ea typeface="Times New Roman"/>
              </a:rPr>
              <a:t>, foi desenvolvido baseado na necessidade dos pecuaristas da microrregião extremo Oeste de Santa Catarina, onde eles necessitam de uma ferramenta para monitorar seus bovinos em pastagens. Pensando no bem estar animal foi criado um projeto em forma de coleira. </a:t>
            </a:r>
            <a:endParaRPr b="0" lang="pt-BR" sz="1800" spc="-1" strike="noStrike">
              <a:solidFill>
                <a:srgbClr val="000000"/>
              </a:solidFill>
              <a:uFill>
                <a:solidFill>
                  <a:srgbClr val="ffffff"/>
                </a:solidFill>
              </a:uFill>
              <a:latin typeface="Arial"/>
            </a:endParaRPr>
          </a:p>
          <a:p>
            <a:pPr algn="just"/>
            <a:endParaRPr b="0" lang="pt-BR" sz="1800" spc="-1" strike="noStrike">
              <a:solidFill>
                <a:srgbClr val="000000"/>
              </a:solidFill>
              <a:uFill>
                <a:solidFill>
                  <a:srgbClr val="ffffff"/>
                </a:solidFill>
              </a:uFill>
              <a:latin typeface="Arial"/>
            </a:endParaRPr>
          </a:p>
          <a:p>
            <a:pPr algn="just"/>
            <a:r>
              <a:rPr b="1" lang="pt-BR" sz="3200" spc="-1" strike="noStrike">
                <a:solidFill>
                  <a:srgbClr val="17375e"/>
                </a:solidFill>
                <a:uFill>
                  <a:solidFill>
                    <a:srgbClr val="ffffff"/>
                  </a:solidFill>
                </a:uFill>
                <a:latin typeface="Arial"/>
                <a:ea typeface="Times New Roman"/>
              </a:rPr>
              <a:t>MATERIAIS E MÉTODOS</a:t>
            </a:r>
            <a:endParaRPr b="0" lang="pt-BR" sz="1800" spc="-1" strike="noStrike">
              <a:solidFill>
                <a:srgbClr val="000000"/>
              </a:solidFill>
              <a:uFill>
                <a:solidFill>
                  <a:srgbClr val="ffffff"/>
                </a:solidFill>
              </a:uFill>
              <a:latin typeface="Arial"/>
            </a:endParaRPr>
          </a:p>
          <a:p>
            <a:pPr algn="just"/>
            <a:r>
              <a:rPr b="0" lang="pt-BR" sz="3000" spc="-1" strike="noStrike">
                <a:solidFill>
                  <a:srgbClr val="000000"/>
                </a:solidFill>
                <a:uFill>
                  <a:solidFill>
                    <a:srgbClr val="ffffff"/>
                  </a:solidFill>
                </a:uFill>
                <a:latin typeface="Arial"/>
                <a:ea typeface="Times New Roman"/>
              </a:rPr>
              <a:t>No desenvolvimento, escolheu-se à plataforma Arduíno, pois além de ser uma plataforma de baixo custo, também permite realizar a sua programação e a dos componentes que serão utilizados em combinação.</a:t>
            </a:r>
            <a:endParaRPr b="0" lang="pt-BR" sz="1800" spc="-1" strike="noStrike">
              <a:solidFill>
                <a:srgbClr val="000000"/>
              </a:solidFill>
              <a:uFill>
                <a:solidFill>
                  <a:srgbClr val="ffffff"/>
                </a:solidFill>
              </a:uFill>
              <a:latin typeface="Arial"/>
            </a:endParaRPr>
          </a:p>
          <a:p>
            <a:pPr algn="just"/>
            <a:r>
              <a:rPr b="0" lang="pt-BR" sz="3000" spc="-1" strike="noStrike">
                <a:solidFill>
                  <a:srgbClr val="000000"/>
                </a:solidFill>
                <a:uFill>
                  <a:solidFill>
                    <a:srgbClr val="ffffff"/>
                  </a:solidFill>
                </a:uFill>
                <a:latin typeface="Arial"/>
                <a:ea typeface="Times New Roman"/>
              </a:rPr>
              <a:t>Todos os componentes foram compactados e, utilizando matérias derivados do couro e </a:t>
            </a:r>
            <a:r>
              <a:rPr b="0" i="1" lang="pt-BR" sz="3000" spc="-1" strike="noStrike">
                <a:solidFill>
                  <a:srgbClr val="000000"/>
                </a:solidFill>
                <a:uFill>
                  <a:solidFill>
                    <a:srgbClr val="ffffff"/>
                  </a:solidFill>
                </a:uFill>
                <a:latin typeface="Arial"/>
                <a:ea typeface="Times New Roman"/>
              </a:rPr>
              <a:t>nylon</a:t>
            </a:r>
            <a:r>
              <a:rPr b="0" lang="pt-BR" sz="3000" spc="-1" strike="noStrike">
                <a:solidFill>
                  <a:srgbClr val="000000"/>
                </a:solidFill>
                <a:uFill>
                  <a:solidFill>
                    <a:srgbClr val="ffffff"/>
                  </a:solidFill>
                </a:uFill>
                <a:latin typeface="Arial"/>
                <a:ea typeface="Times New Roman"/>
              </a:rPr>
              <a:t>, foi dada forma à coleira. </a:t>
            </a:r>
            <a:endParaRPr b="0" lang="pt-BR" sz="1800" spc="-1" strike="noStrike">
              <a:solidFill>
                <a:srgbClr val="000000"/>
              </a:solidFill>
              <a:uFill>
                <a:solidFill>
                  <a:srgbClr val="ffffff"/>
                </a:solidFill>
              </a:uFill>
              <a:latin typeface="Arial"/>
            </a:endParaRPr>
          </a:p>
          <a:p>
            <a:pPr algn="ctr"/>
            <a:r>
              <a:rPr b="0" lang="pt-BR" sz="2400" spc="-1" strike="noStrike">
                <a:solidFill>
                  <a:srgbClr val="000000"/>
                </a:solidFill>
                <a:uFill>
                  <a:solidFill>
                    <a:srgbClr val="ffffff"/>
                  </a:solidFill>
                </a:uFill>
                <a:latin typeface="Arial"/>
                <a:ea typeface="Times New Roman"/>
              </a:rPr>
              <a:t>Moving cow</a:t>
            </a: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ctr"/>
            <a:r>
              <a:rPr b="0" lang="pt-BR" sz="1300" spc="-1" strike="noStrike">
                <a:solidFill>
                  <a:srgbClr val="292d30"/>
                </a:solidFill>
                <a:uFill>
                  <a:solidFill>
                    <a:srgbClr val="ffffff"/>
                  </a:solidFill>
                </a:uFill>
                <a:latin typeface="Times New Roman"/>
                <a:ea typeface="Times New Roman"/>
              </a:rPr>
              <a:t>Fonte: Os autores (2016).</a:t>
            </a: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endParaRPr b="0" lang="pt-BR" sz="1800" spc="-1" strike="noStrike">
              <a:solidFill>
                <a:srgbClr val="000000"/>
              </a:solidFill>
              <a:uFill>
                <a:solidFill>
                  <a:srgbClr val="ffffff"/>
                </a:solidFill>
              </a:uFill>
              <a:latin typeface="Arial"/>
            </a:endParaRPr>
          </a:p>
        </p:txBody>
      </p:sp>
      <p:sp>
        <p:nvSpPr>
          <p:cNvPr id="43" name="CustomShape 4"/>
          <p:cNvSpPr/>
          <p:nvPr/>
        </p:nvSpPr>
        <p:spPr>
          <a:xfrm>
            <a:off x="11233440" y="6012720"/>
            <a:ext cx="9864720" cy="19932480"/>
          </a:xfrm>
          <a:prstGeom prst="rect">
            <a:avLst/>
          </a:prstGeom>
          <a:noFill/>
          <a:ln>
            <a:noFill/>
          </a:ln>
        </p:spPr>
        <p:style>
          <a:lnRef idx="0"/>
          <a:fillRef idx="0"/>
          <a:effectRef idx="0"/>
          <a:fontRef idx="minor"/>
        </p:style>
        <p:txBody>
          <a:bodyPr lIns="90000" rIns="90000" tIns="45000" bIns="45000"/>
          <a:p>
            <a:pPr algn="ctr"/>
            <a:endParaRPr b="0" lang="pt-BR" sz="1800" spc="-1" strike="noStrike">
              <a:solidFill>
                <a:srgbClr val="000000"/>
              </a:solidFill>
              <a:uFill>
                <a:solidFill>
                  <a:srgbClr val="ffffff"/>
                </a:solidFill>
              </a:uFill>
              <a:latin typeface="Arial"/>
            </a:endParaRPr>
          </a:p>
          <a:p>
            <a:pPr algn="just">
              <a:lnSpc>
                <a:spcPct val="100000"/>
              </a:lnSpc>
            </a:pPr>
            <a:r>
              <a:rPr b="1" lang="pt-BR" sz="3200" spc="-1" strike="noStrike">
                <a:solidFill>
                  <a:srgbClr val="17375e"/>
                </a:solidFill>
                <a:uFill>
                  <a:solidFill>
                    <a:srgbClr val="ffffff"/>
                  </a:solidFill>
                </a:uFill>
                <a:latin typeface="Arial"/>
              </a:rPr>
              <a:t>RESULTADOS</a:t>
            </a:r>
            <a:endParaRPr b="0" lang="pt-BR" sz="1800" spc="-1" strike="noStrike">
              <a:solidFill>
                <a:srgbClr val="000000"/>
              </a:solidFill>
              <a:uFill>
                <a:solidFill>
                  <a:srgbClr val="ffffff"/>
                </a:solidFill>
              </a:uFill>
              <a:latin typeface="Arial"/>
            </a:endParaRPr>
          </a:p>
          <a:p>
            <a:pPr algn="just"/>
            <a:r>
              <a:rPr b="0" lang="pt-BR" sz="3000" spc="-1" strike="noStrike">
                <a:solidFill>
                  <a:srgbClr val="000000"/>
                </a:solidFill>
                <a:uFill>
                  <a:solidFill>
                    <a:srgbClr val="ffffff"/>
                  </a:solidFill>
                </a:uFill>
                <a:latin typeface="Arial"/>
                <a:ea typeface="Times New Roman"/>
              </a:rPr>
              <a:t>No período em que o animal foi submetido ao teste, coletou-se um resultado satisfatório do experimento, sendo que respondeu positivamente a presença da coleira, não demonstrando desconforto algum em estar com o objeto preso ao seu corpo.</a:t>
            </a:r>
            <a:endParaRPr b="0" lang="pt-BR" sz="1800" spc="-1" strike="noStrike">
              <a:solidFill>
                <a:srgbClr val="000000"/>
              </a:solidFill>
              <a:uFill>
                <a:solidFill>
                  <a:srgbClr val="ffffff"/>
                </a:solidFill>
              </a:uFill>
              <a:latin typeface="Arial"/>
            </a:endParaRPr>
          </a:p>
          <a:p>
            <a:pPr algn="just"/>
            <a:r>
              <a:rPr b="0" lang="pt-BR" sz="3000" spc="-1" strike="noStrike">
                <a:solidFill>
                  <a:srgbClr val="000000"/>
                </a:solidFill>
                <a:uFill>
                  <a:solidFill>
                    <a:srgbClr val="ffffff"/>
                  </a:solidFill>
                </a:uFill>
                <a:latin typeface="Arial"/>
                <a:ea typeface="Times New Roman"/>
              </a:rPr>
              <a:t>Em um teste, referente ao período das sete horas até as onze da manhã, foram gravados os dados referente a movimentação de um bovino. A partir desses dados foi calculado que o bovino se movimentou aproximadamente três horas, percorrendo uma distância equivalente a aproximados cinco quilômetros.</a:t>
            </a:r>
            <a:endParaRPr b="0" lang="pt-BR" sz="1800" spc="-1" strike="noStrike">
              <a:solidFill>
                <a:srgbClr val="000000"/>
              </a:solidFill>
              <a:uFill>
                <a:solidFill>
                  <a:srgbClr val="ffffff"/>
                </a:solidFill>
              </a:uFill>
              <a:latin typeface="Arial"/>
            </a:endParaRPr>
          </a:p>
          <a:p>
            <a:pPr algn="just"/>
            <a:r>
              <a:rPr b="0" lang="pt-BR" sz="3000" spc="-1" strike="noStrike">
                <a:solidFill>
                  <a:srgbClr val="000000"/>
                </a:solidFill>
                <a:uFill>
                  <a:solidFill>
                    <a:srgbClr val="ffffff"/>
                  </a:solidFill>
                </a:uFill>
                <a:latin typeface="Arial"/>
                <a:ea typeface="Times New Roman"/>
              </a:rPr>
              <a:t>Conhecendo esses valores, é possível aplicá-los sobre tabelas de gasto energético por movimentação, descobrindo qual é aproximadamente o seu gasto de energia para suprir a alimentação caso seja necessário.</a:t>
            </a:r>
            <a:endParaRPr b="0" lang="pt-BR" sz="1800" spc="-1" strike="noStrike">
              <a:solidFill>
                <a:srgbClr val="000000"/>
              </a:solidFill>
              <a:uFill>
                <a:solidFill>
                  <a:srgbClr val="ffffff"/>
                </a:solidFill>
              </a:uFill>
              <a:latin typeface="Arial"/>
            </a:endParaRPr>
          </a:p>
          <a:p>
            <a:pPr algn="just"/>
            <a:endParaRPr b="0" lang="pt-BR" sz="1800" spc="-1" strike="noStrike">
              <a:solidFill>
                <a:srgbClr val="000000"/>
              </a:solidFill>
              <a:uFill>
                <a:solidFill>
                  <a:srgbClr val="ffffff"/>
                </a:solidFill>
              </a:uFill>
              <a:latin typeface="Arial"/>
            </a:endParaRPr>
          </a:p>
          <a:p>
            <a:pPr algn="ctr"/>
            <a:r>
              <a:rPr b="0" lang="pt-BR" sz="2400" spc="-1" strike="noStrike">
                <a:solidFill>
                  <a:srgbClr val="000000"/>
                </a:solidFill>
                <a:uFill>
                  <a:solidFill>
                    <a:srgbClr val="ffffff"/>
                  </a:solidFill>
                </a:uFill>
                <a:latin typeface="Arial"/>
                <a:ea typeface="Times New Roman"/>
              </a:rPr>
              <a:t>Coleira presa ao bovino</a:t>
            </a:r>
            <a:endParaRPr b="0" lang="pt-BR" sz="1800" spc="-1" strike="noStrike">
              <a:solidFill>
                <a:srgbClr val="000000"/>
              </a:solidFill>
              <a:uFill>
                <a:solidFill>
                  <a:srgbClr val="ffffff"/>
                </a:solidFill>
              </a:uFill>
              <a:latin typeface="Arial"/>
            </a:endParaRPr>
          </a:p>
          <a:p>
            <a:pPr algn="just"/>
            <a:endParaRPr b="0" lang="pt-BR" sz="1800" spc="-1" strike="noStrike">
              <a:solidFill>
                <a:srgbClr val="000000"/>
              </a:solidFill>
              <a:uFill>
                <a:solidFill>
                  <a:srgbClr val="ffffff"/>
                </a:solidFill>
              </a:uFill>
              <a:latin typeface="Arial"/>
            </a:endParaRPr>
          </a:p>
          <a:p>
            <a:pPr algn="just"/>
            <a:endParaRPr b="0" lang="pt-BR" sz="1800" spc="-1" strike="noStrike">
              <a:solidFill>
                <a:srgbClr val="000000"/>
              </a:solidFill>
              <a:uFill>
                <a:solidFill>
                  <a:srgbClr val="ffffff"/>
                </a:solidFill>
              </a:uFill>
              <a:latin typeface="Arial"/>
            </a:endParaRPr>
          </a:p>
          <a:p>
            <a:pPr algn="just"/>
            <a:endParaRPr b="0" lang="pt-BR" sz="1800" spc="-1" strike="noStrike">
              <a:solidFill>
                <a:srgbClr val="000000"/>
              </a:solidFill>
              <a:uFill>
                <a:solidFill>
                  <a:srgbClr val="ffffff"/>
                </a:solidFill>
              </a:uFill>
              <a:latin typeface="Arial"/>
            </a:endParaRPr>
          </a:p>
          <a:p>
            <a:pPr algn="just"/>
            <a:endParaRPr b="0" lang="pt-BR" sz="1800" spc="-1" strike="noStrike">
              <a:solidFill>
                <a:srgbClr val="000000"/>
              </a:solidFill>
              <a:uFill>
                <a:solidFill>
                  <a:srgbClr val="ffffff"/>
                </a:solidFill>
              </a:uFill>
              <a:latin typeface="Arial"/>
            </a:endParaRPr>
          </a:p>
          <a:p>
            <a:pPr algn="just"/>
            <a:endParaRPr b="0" lang="pt-BR" sz="1800" spc="-1" strike="noStrike">
              <a:solidFill>
                <a:srgbClr val="000000"/>
              </a:solidFill>
              <a:uFill>
                <a:solidFill>
                  <a:srgbClr val="ffffff"/>
                </a:solidFill>
              </a:uFill>
              <a:latin typeface="Arial"/>
            </a:endParaRPr>
          </a:p>
          <a:p>
            <a:pPr algn="just"/>
            <a:endParaRPr b="0" lang="pt-BR" sz="1800" spc="-1" strike="noStrike">
              <a:solidFill>
                <a:srgbClr val="000000"/>
              </a:solidFill>
              <a:uFill>
                <a:solidFill>
                  <a:srgbClr val="ffffff"/>
                </a:solidFill>
              </a:uFill>
              <a:latin typeface="Arial"/>
            </a:endParaRPr>
          </a:p>
          <a:p>
            <a:pPr algn="just"/>
            <a:endParaRPr b="0" lang="pt-BR" sz="1800" spc="-1" strike="noStrike">
              <a:solidFill>
                <a:srgbClr val="000000"/>
              </a:solidFill>
              <a:uFill>
                <a:solidFill>
                  <a:srgbClr val="ffffff"/>
                </a:solidFill>
              </a:uFill>
              <a:latin typeface="Arial"/>
            </a:endParaRPr>
          </a:p>
          <a:p>
            <a:endParaRPr b="0" lang="pt-BR" sz="1800" spc="-1" strike="noStrike">
              <a:solidFill>
                <a:srgbClr val="000000"/>
              </a:solidFill>
              <a:uFill>
                <a:solidFill>
                  <a:srgbClr val="ffffff"/>
                </a:solidFill>
              </a:uFill>
              <a:latin typeface="Arial"/>
            </a:endParaRPr>
          </a:p>
          <a:p>
            <a:endParaRPr b="0" lang="pt-BR" sz="1800" spc="-1" strike="noStrike">
              <a:solidFill>
                <a:srgbClr val="000000"/>
              </a:solidFill>
              <a:uFill>
                <a:solidFill>
                  <a:srgbClr val="ffffff"/>
                </a:solidFill>
              </a:uFill>
              <a:latin typeface="Arial"/>
            </a:endParaRPr>
          </a:p>
          <a:p>
            <a:pPr algn="ctr"/>
            <a:r>
              <a:rPr b="0" lang="pt-BR" sz="1300" spc="-1" strike="noStrike">
                <a:solidFill>
                  <a:srgbClr val="292d30"/>
                </a:solidFill>
                <a:uFill>
                  <a:solidFill>
                    <a:srgbClr val="ffffff"/>
                  </a:solidFill>
                </a:uFill>
                <a:latin typeface="Times New Roman"/>
                <a:ea typeface="Times New Roman"/>
              </a:rPr>
              <a:t>Fonte: Os autores (2016).</a:t>
            </a: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just">
              <a:lnSpc>
                <a:spcPct val="100000"/>
              </a:lnSpc>
            </a:pPr>
            <a:r>
              <a:rPr b="1" lang="pt-BR" sz="3000" spc="-1" strike="noStrike">
                <a:solidFill>
                  <a:srgbClr val="17375e"/>
                </a:solidFill>
                <a:uFill>
                  <a:solidFill>
                    <a:srgbClr val="ffffff"/>
                  </a:solidFill>
                </a:uFill>
                <a:latin typeface="Arial"/>
              </a:rPr>
              <a:t>CONCLUSÃO</a:t>
            </a:r>
            <a:endParaRPr b="0" lang="pt-BR" sz="1800" spc="-1" strike="noStrike">
              <a:solidFill>
                <a:srgbClr val="000000"/>
              </a:solidFill>
              <a:uFill>
                <a:solidFill>
                  <a:srgbClr val="ffffff"/>
                </a:solidFill>
              </a:uFill>
              <a:latin typeface="Arial"/>
            </a:endParaRPr>
          </a:p>
          <a:p>
            <a:pPr algn="just"/>
            <a:r>
              <a:rPr b="0" lang="pt-BR" sz="2800" spc="-1" strike="noStrike">
                <a:solidFill>
                  <a:srgbClr val="000000"/>
                </a:solidFill>
                <a:uFill>
                  <a:solidFill>
                    <a:srgbClr val="ffffff"/>
                  </a:solidFill>
                </a:uFill>
                <a:latin typeface="Arial"/>
                <a:ea typeface="Times New Roman"/>
              </a:rPr>
              <a:t>Os testes realizados e arquivos coletados do animal mostram que é possível obter um resultado positivo da coleira. Com os estudos e pesquisas realizados, percebe-se que a criação de uma tecnologia é uma tarefa trabalhosa, e possui um grau de complexidade elevado, porém esse projeto mostra que é possível desenvolver essas tecnologias em diferentes áreas e com baixo custo, alcançando quem antes não tinha acesso a esse tipo de tecnologia.</a:t>
            </a:r>
            <a:r>
              <a:rPr b="0" lang="pt-BR" sz="2800" spc="-1" strike="noStrike">
                <a:solidFill>
                  <a:srgbClr val="000000"/>
                </a:solidFill>
                <a:uFill>
                  <a:solidFill>
                    <a:srgbClr val="ffffff"/>
                  </a:solidFill>
                </a:uFill>
                <a:latin typeface="Arial"/>
              </a:rPr>
              <a:t> </a:t>
            </a:r>
            <a:endParaRPr b="0" lang="pt-BR" sz="1800" spc="-1" strike="noStrike">
              <a:solidFill>
                <a:srgbClr val="000000"/>
              </a:solidFill>
              <a:uFill>
                <a:solidFill>
                  <a:srgbClr val="ffffff"/>
                </a:solidFill>
              </a:uFill>
              <a:latin typeface="Arial"/>
            </a:endParaRPr>
          </a:p>
          <a:p>
            <a:pPr algn="just">
              <a:lnSpc>
                <a:spcPct val="100000"/>
              </a:lnSpc>
            </a:pPr>
            <a:endParaRPr b="0" lang="pt-BR" sz="1800" spc="-1" strike="noStrike">
              <a:solidFill>
                <a:srgbClr val="000000"/>
              </a:solidFill>
              <a:uFill>
                <a:solidFill>
                  <a:srgbClr val="ffffff"/>
                </a:solidFill>
              </a:uFill>
              <a:latin typeface="Arial"/>
            </a:endParaRPr>
          </a:p>
          <a:p>
            <a:pPr algn="just">
              <a:lnSpc>
                <a:spcPct val="100000"/>
              </a:lnSpc>
            </a:pPr>
            <a:r>
              <a:rPr b="1" lang="pt-BR" sz="3000" spc="-1" strike="noStrike">
                <a:solidFill>
                  <a:srgbClr val="17375e"/>
                </a:solidFill>
                <a:uFill>
                  <a:solidFill>
                    <a:srgbClr val="ffffff"/>
                  </a:solidFill>
                </a:uFill>
                <a:latin typeface="Arial"/>
              </a:rPr>
              <a:t>REFERÊNCIAS</a:t>
            </a:r>
            <a:endParaRPr b="0" lang="pt-BR" sz="1800" spc="-1" strike="noStrike">
              <a:solidFill>
                <a:srgbClr val="000000"/>
              </a:solidFill>
              <a:uFill>
                <a:solidFill>
                  <a:srgbClr val="ffffff"/>
                </a:solidFill>
              </a:uFill>
              <a:latin typeface="Arial"/>
            </a:endParaRPr>
          </a:p>
          <a:p>
            <a:r>
              <a:rPr b="0" lang="pt-BR" sz="3000" spc="-1" strike="noStrike">
                <a:solidFill>
                  <a:srgbClr val="222222"/>
                </a:solidFill>
                <a:uFill>
                  <a:solidFill>
                    <a:srgbClr val="ffffff"/>
                  </a:solidFill>
                </a:uFill>
                <a:latin typeface="Arial"/>
                <a:ea typeface="Times New Roman"/>
              </a:rPr>
              <a:t>WORLD ANIMAL PROTECTION (Brasil) (Org.). </a:t>
            </a:r>
            <a:r>
              <a:rPr b="1" lang="pt-BR" sz="3000" spc="-1" strike="noStrike">
                <a:solidFill>
                  <a:srgbClr val="222222"/>
                </a:solidFill>
                <a:uFill>
                  <a:solidFill>
                    <a:srgbClr val="ffffff"/>
                  </a:solidFill>
                </a:uFill>
                <a:latin typeface="Arial"/>
                <a:ea typeface="Times New Roman"/>
              </a:rPr>
              <a:t>Bem-estar dos animais de produção. </a:t>
            </a:r>
            <a:r>
              <a:rPr b="0" lang="pt-BR" sz="3000" spc="-1" strike="noStrike">
                <a:solidFill>
                  <a:srgbClr val="222222"/>
                </a:solidFill>
                <a:uFill>
                  <a:solidFill>
                    <a:srgbClr val="ffffff"/>
                  </a:solidFill>
                </a:uFill>
                <a:latin typeface="Arial"/>
                <a:ea typeface="Times New Roman"/>
              </a:rPr>
              <a:t>2017. Disponível em: &lt;https://www.worldanimalprotection.org.br/nosso-trabalho/animais-de-producao/bem-estar-dos-animais-de-producao&gt;. Acesso em: 10 jan. 2017.</a:t>
            </a:r>
            <a:r>
              <a:rPr b="0" lang="pt-BR" sz="3000" spc="-1" strike="noStrike">
                <a:solidFill>
                  <a:srgbClr val="000000"/>
                </a:solidFill>
                <a:uFill>
                  <a:solidFill>
                    <a:srgbClr val="ffffff"/>
                  </a:solidFill>
                </a:uFill>
                <a:latin typeface="Arial"/>
              </a:rPr>
              <a:t> </a:t>
            </a:r>
            <a:endParaRPr b="0" lang="pt-BR" sz="1800" spc="-1" strike="noStrike">
              <a:solidFill>
                <a:srgbClr val="000000"/>
              </a:solidFill>
              <a:uFill>
                <a:solidFill>
                  <a:srgbClr val="ffffff"/>
                </a:solidFill>
              </a:uFill>
              <a:latin typeface="Arial"/>
            </a:endParaRPr>
          </a:p>
        </p:txBody>
      </p:sp>
      <p:pic>
        <p:nvPicPr>
          <p:cNvPr id="44" name="" descr=""/>
          <p:cNvPicPr/>
          <p:nvPr/>
        </p:nvPicPr>
        <p:blipFill>
          <a:blip r:embed="rId2"/>
          <a:stretch/>
        </p:blipFill>
        <p:spPr>
          <a:xfrm>
            <a:off x="2980080" y="23177160"/>
            <a:ext cx="5127840" cy="2884320"/>
          </a:xfrm>
          <a:prstGeom prst="rect">
            <a:avLst/>
          </a:prstGeom>
          <a:ln>
            <a:noFill/>
          </a:ln>
        </p:spPr>
      </p:pic>
      <p:pic>
        <p:nvPicPr>
          <p:cNvPr id="45" name="" descr=""/>
          <p:cNvPicPr/>
          <p:nvPr/>
        </p:nvPicPr>
        <p:blipFill>
          <a:blip r:embed="rId3"/>
          <a:stretch/>
        </p:blipFill>
        <p:spPr>
          <a:xfrm>
            <a:off x="13032000" y="14707440"/>
            <a:ext cx="6016680" cy="3384000"/>
          </a:xfrm>
          <a:prstGeom prst="rect">
            <a:avLst/>
          </a:prstGeom>
          <a:ln>
            <a:noFill/>
          </a:ln>
        </p:spPr>
      </p:pic>
      <p:sp>
        <p:nvSpPr>
          <p:cNvPr id="46" name="CustomShape 5"/>
          <p:cNvSpPr/>
          <p:nvPr/>
        </p:nvSpPr>
        <p:spPr>
          <a:xfrm>
            <a:off x="13032000" y="14112000"/>
            <a:ext cx="6016680" cy="4320000"/>
          </a:xfrm>
          <a:prstGeom prst="rect">
            <a:avLst/>
          </a:prstGeom>
          <a:noFill/>
          <a:ln>
            <a:solidFill>
              <a:srgbClr val="000000"/>
            </a:solidFill>
          </a:ln>
        </p:spPr>
        <p:style>
          <a:lnRef idx="0"/>
          <a:fillRef idx="0"/>
          <a:effectRef idx="0"/>
          <a:fontRef idx="minor"/>
        </p:style>
      </p:sp>
      <p:sp>
        <p:nvSpPr>
          <p:cNvPr id="47" name="CustomShape 6"/>
          <p:cNvSpPr/>
          <p:nvPr/>
        </p:nvSpPr>
        <p:spPr>
          <a:xfrm>
            <a:off x="2980080" y="22680000"/>
            <a:ext cx="5127840" cy="3672000"/>
          </a:xfrm>
          <a:prstGeom prst="rect">
            <a:avLst/>
          </a:prstGeom>
          <a:noFill/>
          <a:ln>
            <a:solidFill>
              <a:srgbClr val="000000"/>
            </a:solid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2658</TotalTime>
  <Application>LibreOffice/5.1.3.2$Windows_x86 LibreOffice_project/644e4637d1d8544fd9f56425bd6cec110e49301b</Application>
  <Words>699</Words>
  <Paragraphs>31</Paragraphs>
  <Company>UNOESC São Miguel do Oeste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2017-05-31T17:39:32Z</dcterms:created>
  <dc:creator>Laboratórios de Tecnologia da Informação</dc:creator>
  <dc:description/>
  <dc:language>pt-BR</dc:language>
  <cp:lastModifiedBy/>
  <dcterms:modified xsi:type="dcterms:W3CDTF">2017-06-13T13:00:33Z</dcterms:modified>
  <cp:revision>36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mpany">
    <vt:lpwstr>UNOESC São Miguel do Oeste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Personalizar</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