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BguAqjBGfpBDrSa2DFFETnxez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46fd533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d46fd533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905495" y="1315441"/>
            <a:ext cx="9009410" cy="6082798"/>
          </a:xfrm>
          <a:custGeom>
            <a:rect b="b" l="l" r="r" t="t"/>
            <a:pathLst>
              <a:path extrusionOk="0" h="2219021" w="3286657">
                <a:moveTo>
                  <a:pt x="0" y="0"/>
                </a:moveTo>
                <a:lnTo>
                  <a:pt x="3286657" y="0"/>
                </a:lnTo>
                <a:lnTo>
                  <a:pt x="3286657" y="2219021"/>
                </a:lnTo>
                <a:lnTo>
                  <a:pt x="0" y="22190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204107" y="440009"/>
            <a:ext cx="3795510" cy="2335699"/>
          </a:xfrm>
          <a:custGeom>
            <a:rect b="b" l="l" r="r" t="t"/>
            <a:pathLst>
              <a:path extrusionOk="0" h="2335699" w="3795510">
                <a:moveTo>
                  <a:pt x="0" y="0"/>
                </a:moveTo>
                <a:lnTo>
                  <a:pt x="3795510" y="0"/>
                </a:lnTo>
                <a:lnTo>
                  <a:pt x="3795510" y="2335699"/>
                </a:lnTo>
                <a:lnTo>
                  <a:pt x="0" y="2335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3507406" y="745846"/>
            <a:ext cx="10864974" cy="1762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EP2205P23A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85411" y="4447087"/>
            <a:ext cx="17708964" cy="214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3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AULA 9. Regressão Linear Múltipla – Precificação 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/>
        </p:nvSpPr>
        <p:spPr>
          <a:xfrm>
            <a:off x="576215" y="876300"/>
            <a:ext cx="177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Exemplo </a:t>
            </a:r>
            <a:r>
              <a:rPr lang="pt-BR" sz="5400">
                <a:solidFill>
                  <a:srgbClr val="FF3131"/>
                </a:solidFill>
              </a:rPr>
              <a:t>1</a:t>
            </a: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11"/>
          <p:cNvSpPr/>
          <p:nvPr/>
        </p:nvSpPr>
        <p:spPr>
          <a:xfrm>
            <a:off x="399547" y="2955136"/>
            <a:ext cx="17488905" cy="646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GastoAnuncio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Representa o valor total investido em campanhas de anúncios em uma determinada plataforma.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Impressões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Refere-se ao número de vezes que o anúncio foi exibido ao público. Cada vez que uma pessoa vê o anúncio, é considerada uma impressão.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 número de cliques que o anúncio recebeu.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Conversões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Este valor indica quantas conversões foram geradas a partir da campanha.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Representa o número de pessoas únicas que foram impactadas pela campanha, ou seja, o número de pessoas diferentes que visualizaram o anúncio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PrecoConversao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Preço por Conversão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o valor médio gasto para gerar cada conversão. É calculado dividindo 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Gasto Anúncio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pelo número de conversões.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PrecoProduto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Representa o preço do produto que está sendo anunciado na campanha. Pode indicar o valor pelo qual o produto está sendo vendido no mercado ou em uma loja online.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576215" y="876300"/>
            <a:ext cx="177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Exemplo </a:t>
            </a:r>
            <a:r>
              <a:rPr lang="pt-BR" sz="5400">
                <a:solidFill>
                  <a:srgbClr val="FF3131"/>
                </a:solidFill>
              </a:rPr>
              <a:t>2</a:t>
            </a: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10"/>
          <p:cNvSpPr/>
          <p:nvPr/>
        </p:nvSpPr>
        <p:spPr>
          <a:xfrm>
            <a:off x="399547" y="3543300"/>
            <a:ext cx="17488905" cy="4062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Preço do Quarto Representa o valor total investido em campanhas de anúncios em uma determinada plataforma.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Satisfaction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Nota de 1 a 5 na satisfação geral 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Reviews: 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Quantidade de Reviews.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Accommodates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Quantidade de Acomodações.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46fd53348_0_0"/>
          <p:cNvSpPr txBox="1"/>
          <p:nvPr/>
        </p:nvSpPr>
        <p:spPr>
          <a:xfrm>
            <a:off x="576215" y="876300"/>
            <a:ext cx="177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rgbClr val="FF3131"/>
                </a:solidFill>
              </a:rPr>
              <a:t>Questões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d46fd53348_0_0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g2d46fd53348_0_0"/>
          <p:cNvSpPr/>
          <p:nvPr/>
        </p:nvSpPr>
        <p:spPr>
          <a:xfrm>
            <a:off x="225250" y="3429000"/>
            <a:ext cx="174888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pt-BR" sz="3200">
                <a:solidFill>
                  <a:schemeClr val="dk1"/>
                </a:solidFill>
              </a:rPr>
              <a:t>A satisfação geral impacta no preço dos apartamentos do Airbnb? Interprete o resultado. </a:t>
            </a:r>
            <a:endParaRPr b="1" sz="3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pt-BR" sz="3200">
                <a:solidFill>
                  <a:schemeClr val="dk1"/>
                </a:solidFill>
              </a:rPr>
              <a:t>Qual o impacto de cada variável no preço dos apartamentos do Airbnb? Qual variável tem maior impacto? Interprete os resultados. </a:t>
            </a:r>
            <a:endParaRPr b="1" sz="3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1219294" y="657204"/>
            <a:ext cx="15795020" cy="3535020"/>
          </a:xfrm>
          <a:custGeom>
            <a:rect b="b" l="l" r="r" t="t"/>
            <a:pathLst>
              <a:path extrusionOk="0" h="1289585" w="5762066">
                <a:moveTo>
                  <a:pt x="0" y="0"/>
                </a:moveTo>
                <a:lnTo>
                  <a:pt x="5762066" y="0"/>
                </a:lnTo>
                <a:lnTo>
                  <a:pt x="5762066" y="1289585"/>
                </a:lnTo>
                <a:lnTo>
                  <a:pt x="0" y="1289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2"/>
          <p:cNvSpPr txBox="1"/>
          <p:nvPr/>
        </p:nvSpPr>
        <p:spPr>
          <a:xfrm>
            <a:off x="2170659" y="1692650"/>
            <a:ext cx="13892290" cy="820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99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O que é a Regressão Linear Múltipla?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0" y="0"/>
            <a:ext cx="2560138" cy="2335699"/>
          </a:xfrm>
          <a:custGeom>
            <a:rect b="b" l="l" r="r" t="t"/>
            <a:pathLst>
              <a:path extrusionOk="0" h="2335699" w="2560138">
                <a:moveTo>
                  <a:pt x="0" y="0"/>
                </a:moveTo>
                <a:lnTo>
                  <a:pt x="2560138" y="0"/>
                </a:lnTo>
                <a:lnTo>
                  <a:pt x="2560138" y="2335699"/>
                </a:lnTo>
                <a:lnTo>
                  <a:pt x="0" y="2335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2738" r="-25508" t="0"/>
            </a:stretch>
          </a:blipFill>
          <a:ln>
            <a:noFill/>
          </a:ln>
        </p:spPr>
      </p:sp>
      <p:sp>
        <p:nvSpPr>
          <p:cNvPr id="95" name="Google Shape;95;p2"/>
          <p:cNvSpPr txBox="1"/>
          <p:nvPr/>
        </p:nvSpPr>
        <p:spPr>
          <a:xfrm>
            <a:off x="533400" y="7082818"/>
            <a:ext cx="17145000" cy="234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modelamos uma </a:t>
            </a:r>
            <a:r>
              <a:rPr b="0" i="0" lang="pt-BR" sz="479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relação linear </a:t>
            </a:r>
            <a:r>
              <a:rPr b="0" i="0" lang="pt-BR" sz="4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 a uma </a:t>
            </a:r>
            <a:r>
              <a:rPr b="0" i="0" lang="pt-BR" sz="479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variável dependente </a:t>
            </a:r>
            <a:r>
              <a:rPr b="0" i="0" lang="pt-BR" sz="4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através de um conjunto de </a:t>
            </a:r>
            <a:r>
              <a:rPr b="0" i="0" lang="pt-BR" sz="479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variáveis preditoras (independentes). </a:t>
            </a:r>
            <a:endParaRPr/>
          </a:p>
        </p:txBody>
      </p:sp>
      <p:pic>
        <p:nvPicPr>
          <p:cNvPr descr="19 Regressão linear | Bioestatística Básica"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0457" y="3039754"/>
            <a:ext cx="5067086" cy="361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Quando usar?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91800" y="2509200"/>
            <a:ext cx="17844000" cy="8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Projetar o valor de uma variável variável dependente através de um conjunto de outras variáveis preditoras (também chamadas de variáveis independentes, VIs);</a:t>
            </a:r>
            <a:endParaRPr sz="3500"/>
          </a:p>
          <a:p>
            <a:pPr indent="-2222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pt-BR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Investigar que variáveis se relacionam com uma variável de desfecho;</a:t>
            </a:r>
            <a:endParaRPr sz="3500"/>
          </a:p>
          <a:p>
            <a:pPr indent="-2222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pt-BR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Investigar qual conjunto de variáveis traz uma melhor explicação para a variável de resultado;</a:t>
            </a:r>
            <a:endParaRPr sz="3500"/>
          </a:p>
          <a:p>
            <a:pPr indent="-2222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pt-BR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Entender a relação entre uma variável de resultado e uma preditora, controlando pelo efeito de outras variáveis preditora</a:t>
            </a:r>
            <a:endParaRPr sz="35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Quando usar?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descr="Análise de Dados: Regressão Linear Múltipla no Excel"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6107" y="3162300"/>
            <a:ext cx="1219200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Exemplos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88108" y="2543045"/>
            <a:ext cx="17711700" cy="6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Projetar a nota de língua portuguesa em uma turma à partir da quantidade de exercícios de casa resolvidos, horas de estudo, número de faltas e quantidade de livros lidos no último ano;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Descobrir qual variável mais impacta a nota de língua portuguesa: seriam os exercícios de casa, horas de estudo, número de faltas ou a quantidade de livros lidos no último bimestre? Sabendo a importância destas variáveis, podemos planejar uma intervenção;</a:t>
            </a:r>
            <a:b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Queremos entender que variáveis </a:t>
            </a:r>
            <a:r>
              <a:rPr lang="pt-BR" sz="3200">
                <a:solidFill>
                  <a:schemeClr val="dk1"/>
                </a:solidFill>
              </a:rPr>
              <a:t>têm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impacto sobre a qualidade de vida de um país à partir de um censo com dezenas de variáveis;</a:t>
            </a:r>
            <a:b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Entender se a quantidade horas de aula matemática é uma boa variável preditora para a nota da prova de matemática, quando também observamos se os alunos fazem os exercícios em sala de aula.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Algumas saídas 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9"/>
          <p:cNvSpPr/>
          <p:nvPr/>
        </p:nvSpPr>
        <p:spPr>
          <a:xfrm>
            <a:off x="923176" y="3085766"/>
            <a:ext cx="17017862" cy="739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Qual o impacto do PIB, Liberdade e Suporte Social na Felicidade do </a:t>
            </a:r>
            <a:r>
              <a:rPr lang="pt-BR" sz="3200">
                <a:solidFill>
                  <a:schemeClr val="dk1"/>
                </a:solidFill>
              </a:rPr>
              <a:t>Indivíduo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542" y="4328404"/>
            <a:ext cx="14011208" cy="3527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/>
          <p:nvPr/>
        </p:nvSpPr>
        <p:spPr>
          <a:xfrm>
            <a:off x="1198446" y="8670946"/>
            <a:ext cx="15773400" cy="739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Aumento de 1 unidade de Suporte Social, aumenta em 1,19 o score de felicidade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Pressupostos 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288108" y="2862272"/>
            <a:ext cx="17711700" cy="6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Linearidade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relação entre as variáveis deve ser linear.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Homoscedasticidade (ou Homogeneidade de Variância):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os termos de erro deve ter variância constante, independente dos valores das variáveis preditoras. Quebramos esse pressuposto quando as variáveis preditoras tem mais ou menos erro dependendo de seus valores.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Independência de erros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Os erros nas variáveis preditoras não devem estar correlacionados.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Não multicolinearidade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as variáveis preditoras não podem ser próximas de uma correlação perfeita.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Baixa exogeneidade: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os valores das variáveis preditoras não devem estar contaminados com erros de medida. Este pressuposto não é muito realístico para a Psicometria. Ainda assim, é importante conhecê-lo. Erros de medida podem levar estimativas inconsistentes e superestimação dos coeficientes de regressão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576216" y="2857500"/>
            <a:ext cx="17711784" cy="5341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80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No dia a dia dos negócios, dificilmente conseguimos atender todos os pressupostos. </a:t>
            </a:r>
            <a:endParaRPr b="0" i="0" sz="3200" u="none" cap="none" strike="noStrike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Algumas saídas 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8"/>
          <p:cNvSpPr/>
          <p:nvPr/>
        </p:nvSpPr>
        <p:spPr>
          <a:xfrm>
            <a:off x="381000" y="2955136"/>
            <a:ext cx="17017862" cy="5356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54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Transformações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Variáveis podem ser transformadas (log, raiz quadrada) para ajustar a linearidade ou corrigir a heteroscedasticidade.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Modelos alternativos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Quando os pressupostos da regressão linear não são atendidos, modelos como regressão robusta, regressão quantílica,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modelos não lineares podem ser mais apropriados.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Aumentar o tamanho da amostra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Amostras maiores podem reduzir o impacto de outliers e aproximar a distribuição dos resíduos de uma normalidade.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</cp:coreProperties>
</file>