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jq5mxZynyqEbY/Chfev5ZDRFVF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4bf6706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2d4bf67067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850" y="327125"/>
            <a:ext cx="3666500" cy="12219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507406" y="745846"/>
            <a:ext cx="10865100" cy="20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99"/>
              <a:buFont typeface="Arial"/>
              <a:buNone/>
            </a:pPr>
            <a:r>
              <a:rPr b="0" i="0" lang="pt-BR" sz="4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99"/>
              <a:buFont typeface="Arial"/>
              <a:buNone/>
            </a:pPr>
            <a:r>
              <a:t/>
            </a:r>
            <a:endParaRPr b="0" i="0" sz="4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99"/>
              <a:buFont typeface="Arial"/>
              <a:buNone/>
            </a:pPr>
            <a:r>
              <a:rPr b="0" i="0" lang="pt-BR" sz="4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EP2205P23A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85411" y="4447087"/>
            <a:ext cx="17708964" cy="2143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00"/>
              <a:buFont typeface="Arial"/>
              <a:buNone/>
            </a:pPr>
            <a:r>
              <a:rPr b="0" i="0" lang="pt-BR" sz="83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AULA 9. Regressão Linear Múltipla – Precificação 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88" y="327125"/>
            <a:ext cx="5065851" cy="1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Exemplo – aula .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11"/>
          <p:cNvSpPr/>
          <p:nvPr/>
        </p:nvSpPr>
        <p:spPr>
          <a:xfrm>
            <a:off x="399547" y="2955136"/>
            <a:ext cx="17488905" cy="6463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GastoAnuncio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Representa o valor total investido em campanhas de anúncios em uma determinada plataforma.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Impressões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Refere-se ao número de vezes que o anúncio foi exibido ao público. Cada vez que uma pessoa vê o anúncio, é considerada uma impressão.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Cliques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 número de cliques que o anúncio recebeu.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Conversões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Este valor indica quantas conversões foram geradas a partir da campanha.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Representa o número de pessoas únicas que foram impactadas pela campanha, ou seja, o número de pessoas diferentes que visualizaram o anúncio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PrecoConversao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Preço por Conversão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o valor médio gasto para gerar cada conversão. É calculado dividindo o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Gasto Anúncio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pelo número de conversões.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PrecoProduto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Representa o preço do produto que está sendo anunciado na campanha. Pode indicar o valor pelo qual o produto está sendo vendido no mercado ou em uma loja online.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Exemplo – aula .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12"/>
          <p:cNvSpPr/>
          <p:nvPr/>
        </p:nvSpPr>
        <p:spPr>
          <a:xfrm>
            <a:off x="399547" y="4457700"/>
            <a:ext cx="17488905" cy="20143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PrecoConversao=β0​+β1​×GastoAnuncio+β2​×Impressoes+β3​×Cliques+β4​×Conversoes+β5​×Alcance+ε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Exemplo – aula .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13"/>
          <p:cNvSpPr/>
          <p:nvPr/>
        </p:nvSpPr>
        <p:spPr>
          <a:xfrm>
            <a:off x="359749" y="3390900"/>
            <a:ext cx="17711784" cy="61863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Call: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lm(formula = PrecoConversao ~ GastoAnuncio + Impressoes + Cliques +     Conversoes + Alcance, data = df_anuncios)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Residuals: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    Min      1Q  Median      3Q     Max </a:t>
            </a:r>
            <a:b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-108.55  -50.30  -16.38   25.22  877.80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Estimate Std. Error t value Pr(&gt;|t|)   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(Intercept)   1.278e+02  3.510e+01   3.643 0.000376 ***</a:t>
            </a:r>
            <a:b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GastoAnuncio  6.382e-03  3.036e-03   2.102 0.037266 *  </a:t>
            </a:r>
            <a:b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Impressoes    4.695e-05  5.865e-05   0.800 0.424742    </a:t>
            </a:r>
            <a:b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Cliques       3.973e-05  6.297e-03   0.006 0.994975    </a:t>
            </a:r>
            <a:b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Conversoes   -4.235e-01  6.126e-02  -6.913 1.43e-10 ***</a:t>
            </a:r>
            <a:b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Alcance      -8.580e-05  1.005e-04  -0.854 0.394458   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Signif. codes:  0 ‘***’ 0.001 ‘**’ 0.01 ‘*’ 0.05 ‘.’ 0.1 ‘ ’ 1</a:t>
            </a:r>
            <a:b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Residual standard error: 104.9 on 144 degrees of freedom</a:t>
            </a:r>
            <a:b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Multiple R-squared:  0.2761, Adjusted R-squared:  0.2509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F-statistic: 10.98 on 5 and 144 DF,  p-value: 5.711e-09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Resíduos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14"/>
          <p:cNvSpPr/>
          <p:nvPr/>
        </p:nvSpPr>
        <p:spPr>
          <a:xfrm>
            <a:off x="571733" y="3314700"/>
            <a:ext cx="764125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Residuals: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    Min      1Q  Median      3Q     Max </a:t>
            </a:r>
            <a:b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-108.55  -50.30  -16.38   25.22  877.80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228600" y="4991100"/>
            <a:ext cx="17488905" cy="2793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e Max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Menor e maior valor dos resíduos (diferença entre valores reais e previstos no modelo)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1Q e 3Q (primeiro e terceiros quartis)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25% dos resíduos são menores que -50.30 e 75% dos resíduos são menores que 25,22.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mediana dos resíduos é -16,36. Mostra que a tendencia central dos erros está abaixo de 0 (modelo pode estar superestimado).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Coeficientes.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15"/>
          <p:cNvSpPr/>
          <p:nvPr/>
        </p:nvSpPr>
        <p:spPr>
          <a:xfrm>
            <a:off x="304800" y="2543045"/>
            <a:ext cx="9617892" cy="310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Estimate Std. Error t value Pr(&gt;|t|)   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(Intercept)   1.278e+02  3.510e+01   3.643 0.000376 ***</a:t>
            </a:r>
            <a:b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GastoAnuncio  6.382e-03  3.036e-03   2.102 0.037266 *  </a:t>
            </a:r>
            <a:b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Impressoes    4.695e-05  5.865e-05   0.800 0.424742    </a:t>
            </a:r>
            <a:b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Cliques       3.973e-05  6.297e-03   0.006 0.994975    </a:t>
            </a:r>
            <a:b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Conversoes   -4.235e-01  6.126e-02  -6.913 1.43e-10 ***</a:t>
            </a:r>
            <a:b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Alcance      -8.580e-05  1.005e-04  -0.854 0.394458   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304800" y="5201112"/>
            <a:ext cx="1748890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Intercept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Intercepto -  Quando todas as variáveis preditoras forem igual a 0, esse será o preço por conversão.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Estimate: V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alor do coeficiente. Mudança esperada em Y para cada aumento de X.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Value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Significância estatística de cada coeficiente no modelo de regressão linear.  </a:t>
            </a:r>
            <a:b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Estrelas na frente do P-Value: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***: Altamente significativo (p-valor &lt; 0.001).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**: Moderadamente significativo (p-valor &lt; 0.01).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42424"/>
                </a:solidFill>
                <a:latin typeface="Arial"/>
                <a:ea typeface="Arial"/>
                <a:cs typeface="Arial"/>
                <a:sym typeface="Arial"/>
              </a:rPr>
              <a:t>*: Significativo (p-valor &lt; 0.05).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Erro, R2 e Valor de F.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16"/>
          <p:cNvSpPr/>
          <p:nvPr/>
        </p:nvSpPr>
        <p:spPr>
          <a:xfrm>
            <a:off x="288108" y="2781300"/>
            <a:ext cx="10075092" cy="1877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Signif. codes:  0 ‘***’ 0.001 ‘**’ 0.01 ‘*’ 0.05 ‘.’ 0.1 ‘ ’ 1</a:t>
            </a:r>
            <a:b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Residual standard error: 104.9 on 144 degrees of freedom</a:t>
            </a:r>
            <a:b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Multiple R-squared:  0.2761, Adjusted R-squared:  0.2509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F-statistic: 10.98 on 5 and 144 DF,  p-value: 5.711e-09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288108" y="4629602"/>
            <a:ext cx="1748890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Residual standard error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Erro padrão residual indica a magnitude média dos erros (resíduos). Ex. O preço por conversão difere do preço previsto pelo modelo em aproximadante 104,9 unidades monetárias.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Quadrado e R quadrado ajustado: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 a % de variação de Y que é explicada pelo modelo.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Statistic e p-valor: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Testam a significância do modelo geral como um todo, ou seja, se pelo menos uma das variáveis independentes do modelo tem uma relação significativa com  a variável dependente).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Análise dos Resíduos.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01" name="Google Shape;20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522874"/>
            <a:ext cx="5943600" cy="701452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/>
          <p:nvPr/>
        </p:nvSpPr>
        <p:spPr>
          <a:xfrm>
            <a:off x="7467600" y="3543300"/>
            <a:ext cx="10385613" cy="40934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Resíduos próximos de 0 (o que pode ser bom)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Porém, há a indicação de outliers. Onde estão?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Heterocedasteceidade: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medida que os valores previstos aumentam, a variância dos resíduos também aumenta (deve ser linear).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Análise dos Resíduos.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09" name="Google Shape;20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6261" y="2706424"/>
            <a:ext cx="5785168" cy="682754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/>
          <p:nvPr/>
        </p:nvSpPr>
        <p:spPr>
          <a:xfrm>
            <a:off x="7391400" y="5581585"/>
            <a:ext cx="1038561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Assimetria nos resíduos: Resíduos não seguem a distribuição normal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Exemplo – aula .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19"/>
          <p:cNvSpPr/>
          <p:nvPr/>
        </p:nvSpPr>
        <p:spPr>
          <a:xfrm>
            <a:off x="266700" y="2469255"/>
            <a:ext cx="8631851" cy="76944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Call: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lm(formula = PrecoConversao ~ GastoAnuncio + Impressoes + Cliques +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    Conversoes + Alcance, data = df_anuncios_filtered)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Residuals: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    Min      1Q  Median      3Q     Max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-19.832  -4.500  -1.697   4.137  37.489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Estimate Std. Error t value Pr(&gt;|t|)   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(Intercept)   2.883e+01  2.867e+00  10.056   &lt;2e-16 ***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GastoAnuncio  3.834e-03  2.344e-04  16.354   &lt;2e-16 ***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Impressoes   -8.644e-06  4.568e-06  -1.892   0.0608 . 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Cliques      -1.175e-04  5.144e-04  -0.228   0.8197   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Conversoes   -8.111e-02  5.505e-03 -14.733   &lt;2e-16 ***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Alcance      -4.893e-06  7.727e-06  -0.633   0.5277   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Signif. codes:  0 ‘***’ 0.001 ‘**’ 0.01 ‘*’ 0.05 ‘.’ 0.1 ‘ ’ 1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Residual standard error: 7.624 on 124 degrees of freedom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Multiple R-squared:  0.7931, Adjusted R-squared:  0.7848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F-statistic: 95.08 on 5 and 124 DF,  p-value: &lt; 2.2e-16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10600" y="2857500"/>
            <a:ext cx="4991256" cy="5890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01856" y="3086100"/>
            <a:ext cx="4419444" cy="521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Exemplo – aula .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20"/>
          <p:cNvSpPr/>
          <p:nvPr/>
        </p:nvSpPr>
        <p:spPr>
          <a:xfrm>
            <a:off x="230841" y="2226820"/>
            <a:ext cx="8343900" cy="8156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Call: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lm(formula = log_PrecoConversao ~ GastoAnuncio + Impressoes +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    Cliques + Conversoes + Alcance, data = df_anuncios)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Residuals: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Min       1Q   Median       3Q      Max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-1.70152 -0.29672 -0.09389  0.26488  2.37206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Coefficients: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               Estimate Std. Error t value Pr(&gt;|t|)   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(Intercept)   3.341e+00  1.925e-01  17.353   &lt;2e-16 ***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GastoAnuncio  2.468e-04  1.665e-05  14.820   &lt;2e-16 ***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Impressoes   -1.355e-08  3.218e-07  -0.042    0.966   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Cliques       7.294e-06  3.455e-05   0.211    0.833   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Conversoes   -5.789e-03  3.361e-04 -17.224   &lt;2e-16 ***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Alcance      -2.352e-07  5.511e-07  -0.427    0.670   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Signif. codes:  0 ‘***’ 0.001 ‘**’ 0.01 ‘*’ 0.05 ‘.’ 0.1 ‘ ’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Residual standard error: 0.5754 on 144 degrees of freedom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Multiple R-squared:  0.7917, Adjusted R-squared:  0.7845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F-statistic: 109.5 on 5 and 144 DF,  p-value: &lt; 2.2e-16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t-B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581536" y="2933700"/>
            <a:ext cx="435823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28155" y="2933700"/>
            <a:ext cx="42291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1453219" y="477779"/>
            <a:ext cx="15788061" cy="3533463"/>
          </a:xfrm>
          <a:custGeom>
            <a:rect b="b" l="l" r="r" t="t"/>
            <a:pathLst>
              <a:path extrusionOk="0" h="1289585" w="5762066">
                <a:moveTo>
                  <a:pt x="0" y="0"/>
                </a:moveTo>
                <a:lnTo>
                  <a:pt x="5762066" y="0"/>
                </a:lnTo>
                <a:lnTo>
                  <a:pt x="5762066" y="1289585"/>
                </a:lnTo>
                <a:lnTo>
                  <a:pt x="0" y="12895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3" name="Google Shape;93;p2"/>
          <p:cNvSpPr txBox="1"/>
          <p:nvPr/>
        </p:nvSpPr>
        <p:spPr>
          <a:xfrm>
            <a:off x="2170659" y="1692650"/>
            <a:ext cx="13892290" cy="820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99"/>
              <a:buFont typeface="Arial"/>
              <a:buNone/>
            </a:pPr>
            <a:r>
              <a:rPr b="0" i="0" lang="pt-BR" sz="5499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O que é a Regressão Linear Múltipla?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544304" y="6659101"/>
            <a:ext cx="17145000" cy="3144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regressão linear múltipla modela a relação entre uma </a:t>
            </a:r>
            <a:r>
              <a:rPr b="0" i="0" lang="pt-BR" sz="4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variável dependente</a:t>
            </a:r>
            <a:r>
              <a:rPr b="0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0" i="0" lang="pt-BR" sz="4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várias variáveis independentes </a:t>
            </a:r>
            <a:r>
              <a:rPr b="0" i="0" lang="pt-B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(preditoras), identificando como essas variáveis influenciam a variável de interesse</a:t>
            </a:r>
            <a:endParaRPr b="0" i="0" sz="4799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19 Regressão linear | Bioestatística Básica"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0457" y="3039754"/>
            <a:ext cx="5067086" cy="361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3225" y="327125"/>
            <a:ext cx="3735125" cy="12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488" y="327125"/>
            <a:ext cx="5065851" cy="1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4bf670672_0_0"/>
          <p:cNvSpPr txBox="1"/>
          <p:nvPr/>
        </p:nvSpPr>
        <p:spPr>
          <a:xfrm>
            <a:off x="576215" y="876300"/>
            <a:ext cx="1771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Questão.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d4bf670672_0_0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5" name="Google Shape;235;g2d4bf670672_0_0"/>
          <p:cNvSpPr/>
          <p:nvPr/>
        </p:nvSpPr>
        <p:spPr>
          <a:xfrm>
            <a:off x="372123" y="2680525"/>
            <a:ext cx="7422900" cy="6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base AIRBNB2 tem as seguintes variáveis: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property_type: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propriedade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room_type: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quarto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bed_type: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cama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accomodates: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Quantidade de acomodações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bedrooms: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Quantidade de quartos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beds: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Quantidade de camas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number_of_reviews: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reviews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bathrooms: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Número de banheiros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Price: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Preço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d4bf670672_0_0"/>
          <p:cNvSpPr/>
          <p:nvPr/>
        </p:nvSpPr>
        <p:spPr>
          <a:xfrm>
            <a:off x="8824825" y="2529500"/>
            <a:ext cx="9034200" cy="64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Perguntas: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Existem diferença de preços entre os tipos de quarto? Se sim, as diferenças são significativas para quais tipos e qual o valor da diferença?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Preveja o preço a partir das variáveis: Accomodates; Bedroooms, Beds; Numer_of_reviews e Bathrooms. Qual se mostra significativa? Qual o coeficiente de variação? Interprete.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modelo melhora a partir das transformações?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arenR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Quais possíveis variáveis poderiam ser incorporadas no modelo? (Acesse o site do airbnb e analise o que poderia ser possível incorporar).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Quando usar?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589662" y="2509190"/>
            <a:ext cx="17446249" cy="75584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B4B4B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Projetar o valor de uma variável dependente através de um conjunto de outras variáveis preditoras (também chamadas de variáveis independentes, VIs);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Investigar que variáveis se relacionam com uma variável de desfecho;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Investigar qual conjunto de variáveis traz uma melhor explicação para a variável de resultado;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Entender a relação entre uma variável de resultado e uma preditora, controlando pelo efeito de outras variáveis preditora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350" y="327125"/>
            <a:ext cx="4044775" cy="12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88" y="327125"/>
            <a:ext cx="5065851" cy="1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Quando usar?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589662" y="2509190"/>
            <a:ext cx="17446249" cy="3873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r>
              <a:rPr b="0" i="0" lang="pt-B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Y=β0​+β1​X1​+β2​X2​+β3​X3​+⋯+βn​Xn​+ε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535874" y="4165701"/>
            <a:ext cx="17153499" cy="44330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Y: Variável dependente (resposta ou resultado)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X1,X2,X3,… : Variáveis preditoras (independentes)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β0​: Intercepto ou constante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β1,β2,…,βn​: Coeficientes de regressão, que medem o impacto de cada variável XXX em YYY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ε: Termo de erro (diferença entre os valores reais de YYY e os valores previstos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025" y="327125"/>
            <a:ext cx="3419325" cy="12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88" y="327125"/>
            <a:ext cx="5065851" cy="1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6825" y="568125"/>
            <a:ext cx="4710300" cy="16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Pressupostos 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576215" y="2955136"/>
            <a:ext cx="17483185" cy="60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Linearidade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relação entre a variável dependente e as preditoras deve ser linear.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Homoscedasticidade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variância dos resíduos deve ser constante para todos os valores preditos.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Independência dos erros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Os erros/resíduos não devem estar correlacionados entre si.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Normalidade dos resíduos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Os resíduos devem seguir uma distribuição normal.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Ausência de multicolinearidade</a:t>
            </a:r>
            <a:r>
              <a:rPr b="0" i="0" lang="pt-B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 variáveis preditoras não devem estar altamente correlacionadas entre si</a:t>
            </a: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88" y="327150"/>
            <a:ext cx="5065851" cy="12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576216" y="2857500"/>
            <a:ext cx="17711784" cy="5341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pt-BR" sz="80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No dia a dia dos negócios, dificilmente conseguimos atender todos os pressupostos. </a:t>
            </a:r>
            <a:endParaRPr b="0" i="0" sz="3200" u="none" cap="none" strike="noStrike">
              <a:solidFill>
                <a:srgbClr val="FF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Algumas saídas 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7"/>
          <p:cNvSpPr/>
          <p:nvPr/>
        </p:nvSpPr>
        <p:spPr>
          <a:xfrm>
            <a:off x="381000" y="2955136"/>
            <a:ext cx="17017862" cy="5356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Transformações</a:t>
            </a: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Variáveis podem ser transformadas (log, raiz quadrada) para ajustar a linearidade ou corrigir a heteroscedasticidade.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Modelos alternativos</a:t>
            </a: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Quando os pressupostos da regressão linear não são atendidos, modelos como regressão robusta, regressão quantílica,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 modelos não lineares podem ser mais apropriados.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Aumentar o tamanho da amostra</a:t>
            </a: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Amostras maiores podem reduzir o impacto de outliers e aproximar a distribuição dos resíduos de uma normalidade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Algumas saídas 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9"/>
          <p:cNvSpPr/>
          <p:nvPr/>
        </p:nvSpPr>
        <p:spPr>
          <a:xfrm>
            <a:off x="381000" y="2939448"/>
            <a:ext cx="17017862" cy="6193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Porque transformar em Logaritmo?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863600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Reduzir o impacto de valores discrepantes;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863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Transformar dados assimétricos para se aproximarem da normalidade;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863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Linearizar as relações entre variáveis;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863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Estabilizar a variância em dados heterocedásticos;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863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Simplificar relações complexas.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/>
        </p:nvSpPr>
        <p:spPr>
          <a:xfrm>
            <a:off x="576215" y="876300"/>
            <a:ext cx="17711785" cy="913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pt-BR" sz="5400" u="none" cap="none" strike="noStrike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Algumas saídas  </a:t>
            </a:r>
            <a:endParaRPr b="0" i="0" sz="5400" u="none" cap="none" strike="noStrike">
              <a:solidFill>
                <a:srgbClr val="FF31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0" y="123331"/>
            <a:ext cx="3378108" cy="2078836"/>
          </a:xfrm>
          <a:custGeom>
            <a:rect b="b" l="l" r="r" t="t"/>
            <a:pathLst>
              <a:path extrusionOk="0" h="2078836" w="3378108">
                <a:moveTo>
                  <a:pt x="0" y="0"/>
                </a:moveTo>
                <a:lnTo>
                  <a:pt x="3378108" y="0"/>
                </a:lnTo>
                <a:lnTo>
                  <a:pt x="3378108" y="2078836"/>
                </a:lnTo>
                <a:lnTo>
                  <a:pt x="0" y="2078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10"/>
          <p:cNvSpPr/>
          <p:nvPr/>
        </p:nvSpPr>
        <p:spPr>
          <a:xfrm>
            <a:off x="381000" y="2955136"/>
            <a:ext cx="17017862" cy="5070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292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Porque tirar outliers?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9210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863600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 significar erros de medição;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863600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 impactar desproporcionalmente os resultados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863600" marR="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pt-BR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 melhorar a precisão do modelo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User</dc:creator>
</cp:coreProperties>
</file>