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GoogleSlidesCustomDataVersion2">
      <go:slidesCustomData xmlns:go="http://customooxmlschemas.google.com/" r:id="rId14" roundtripDataSignature="AMtx7mhIxZ1lVYkbohJYdrKMAcAz6pxv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93" name="Google Shape;93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p4:notes"/>
          <p:cNvSpPr txBox="1"/>
          <p:nvPr/>
        </p:nvSpPr>
        <p:spPr>
          <a:xfrm>
            <a:off x="3884612" y="8685212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f80ccff78d_0_2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01" name="Google Shape;101;g2f80ccff78d_0_2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g2f80ccff78d_0_293:notes"/>
          <p:cNvSpPr txBox="1"/>
          <p:nvPr/>
        </p:nvSpPr>
        <p:spPr>
          <a:xfrm>
            <a:off x="3884612" y="8685212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 txBox="1"/>
          <p:nvPr/>
        </p:nvSpPr>
        <p:spPr>
          <a:xfrm>
            <a:off x="3884612" y="8685212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p6:notes"/>
          <p:cNvSpPr txBox="1"/>
          <p:nvPr/>
        </p:nvSpPr>
        <p:spPr>
          <a:xfrm>
            <a:off x="3884612" y="8685212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p7:notes"/>
          <p:cNvSpPr txBox="1"/>
          <p:nvPr/>
        </p:nvSpPr>
        <p:spPr>
          <a:xfrm>
            <a:off x="3884612" y="8685212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33" name="Google Shape;133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p8:notes"/>
          <p:cNvSpPr txBox="1"/>
          <p:nvPr/>
        </p:nvSpPr>
        <p:spPr>
          <a:xfrm>
            <a:off x="3884612" y="8685212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48" name="Google Shape;148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p9:notes"/>
          <p:cNvSpPr txBox="1"/>
          <p:nvPr/>
        </p:nvSpPr>
        <p:spPr>
          <a:xfrm>
            <a:off x="3884612" y="8685212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1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3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1" name="Google Shape;81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3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3"/>
          <p:cNvSpPr txBox="1"/>
          <p:nvPr>
            <p:ph idx="1" type="body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5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5"/>
          <p:cNvSpPr txBox="1"/>
          <p:nvPr>
            <p:ph idx="1" type="body"/>
          </p:nvPr>
        </p:nvSpPr>
        <p:spPr>
          <a:xfrm rot="5400000">
            <a:off x="3920332" y="-1256507"/>
            <a:ext cx="4351337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2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3" name="Google Shape;43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9" name="Google Shape;49;p2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0" name="Google Shape;50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9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5" name="Google Shape;65;p3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3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7" name="Google Shape;67;p3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21"/>
          <p:cNvSpPr txBox="1"/>
          <p:nvPr>
            <p:ph idx="1" type="body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206373" y="2580749"/>
            <a:ext cx="11779200" cy="923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GEOMARKETING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-feb.jpg" id="89" name="Google Shape;8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430462" cy="769937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Como usar (e transformar) dados Geográficos para tomar decisões de negócios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-feb.jpg" id="96" name="Google Shape;9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61537" y="0"/>
            <a:ext cx="2430462" cy="769937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4"/>
          <p:cNvSpPr txBox="1"/>
          <p:nvPr>
            <p:ph type="title"/>
          </p:nvPr>
        </p:nvSpPr>
        <p:spPr>
          <a:xfrm>
            <a:off x="404500" y="222225"/>
            <a:ext cx="9144000" cy="9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Arial"/>
              <a:buNone/>
            </a:pPr>
            <a:r>
              <a:rPr b="1" lang="en-US" sz="3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Geomarketing</a:t>
            </a:r>
            <a:endParaRPr b="1" sz="29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4"/>
          <p:cNvSpPr txBox="1"/>
          <p:nvPr/>
        </p:nvSpPr>
        <p:spPr>
          <a:xfrm>
            <a:off x="187050" y="1196925"/>
            <a:ext cx="11817900" cy="46166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28575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que é?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Compreender o uso de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variáveis espaciais e geográficas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desenvolvimento de estratégias de marketing e tomada de decisões de negócios.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Disciplina que usa variáveis espaciais para construir estratégias de marketing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(Chaco-Yrigoyen, 2006; Church, 2002; Cliquet, 2013).</a:t>
            </a:r>
            <a:endParaRPr/>
          </a:p>
          <a:p>
            <a:pPr indent="-285750" lvl="0" marL="28575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Segmentação do mercado com base em características geográficas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(Bloom, 2005; Cross et al., 2015; Tynan e Drayton, 1987).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-feb.jpg" id="104" name="Google Shape;104;g2f80ccff78d_0_2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61537" y="0"/>
            <a:ext cx="2430462" cy="769937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g2f80ccff78d_0_293"/>
          <p:cNvSpPr txBox="1"/>
          <p:nvPr>
            <p:ph type="title"/>
          </p:nvPr>
        </p:nvSpPr>
        <p:spPr>
          <a:xfrm>
            <a:off x="404500" y="222225"/>
            <a:ext cx="9144000" cy="9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Arial"/>
              <a:buNone/>
            </a:pPr>
            <a:r>
              <a:rPr b="1" lang="en-US" sz="3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Geomarketing</a:t>
            </a:r>
            <a:endParaRPr b="1" sz="29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2f80ccff78d_0_293"/>
          <p:cNvSpPr txBox="1"/>
          <p:nvPr/>
        </p:nvSpPr>
        <p:spPr>
          <a:xfrm>
            <a:off x="187050" y="1613133"/>
            <a:ext cx="11817900" cy="36317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28575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Reduz incertezas na tomada de decisões em mercados como o varejo (Benoit e Clarke, 1997; Okabe e Okunuki, 2001).</a:t>
            </a:r>
            <a:endParaRPr/>
          </a:p>
          <a:p>
            <a:pPr indent="-285750" lvl="0" marL="28575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Indica fatores macro que que influenciam a localização dos negócios e seus impactos (Baviera-Puig et al., 2013; Garrocho-Rangel, 2003).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-feb.jpg" id="112" name="Google Shape;11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61537" y="0"/>
            <a:ext cx="2430462" cy="769937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5"/>
          <p:cNvSpPr txBox="1"/>
          <p:nvPr>
            <p:ph type="title"/>
          </p:nvPr>
        </p:nvSpPr>
        <p:spPr>
          <a:xfrm>
            <a:off x="404500" y="222225"/>
            <a:ext cx="9144000" cy="9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Arial"/>
              <a:buNone/>
            </a:pPr>
            <a:r>
              <a:rPr b="1" lang="en-US" sz="3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Sistemas de Informações Geográficas</a:t>
            </a:r>
            <a:endParaRPr b="1" sz="29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187050" y="1413078"/>
            <a:ext cx="11817900" cy="46166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28575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GIS: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Combina coordenadas geográficas com informações relevantes para os negócios (Características Econômicas, demográficas e geográficas)</a:t>
            </a:r>
            <a:endParaRPr/>
          </a:p>
          <a:p>
            <a:pPr indent="-285750" lvl="0" marL="28575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Permite resolver problemas territoriais ou espaciais (Maguire et al., 2005; Xie e Yan, 2013).</a:t>
            </a:r>
            <a:endParaRPr/>
          </a:p>
          <a:p>
            <a:pPr indent="-285750" lvl="0" marL="28575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Analisar fatores que influenciam a localização dos negócios e seus impactos (Baviera-Puig et al., 2013; Garrocho-Rangel, 2003)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-feb.jpg" id="120" name="Google Shape;12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61537" y="0"/>
            <a:ext cx="2430462" cy="769937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6"/>
          <p:cNvSpPr txBox="1"/>
          <p:nvPr>
            <p:ph type="title"/>
          </p:nvPr>
        </p:nvSpPr>
        <p:spPr>
          <a:xfrm>
            <a:off x="404500" y="222225"/>
            <a:ext cx="9144000" cy="9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Arial"/>
              <a:buNone/>
            </a:pPr>
            <a:r>
              <a:rPr b="1" lang="en-US" sz="3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Sistemas de Informações Geográficas</a:t>
            </a:r>
            <a:endParaRPr b="1" sz="29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6"/>
          <p:cNvSpPr txBox="1"/>
          <p:nvPr/>
        </p:nvSpPr>
        <p:spPr>
          <a:xfrm>
            <a:off x="187050" y="1413078"/>
            <a:ext cx="11817900" cy="38779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28575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Algumas aplicações:</a:t>
            </a:r>
            <a:endParaRPr/>
          </a:p>
          <a:p>
            <a:pPr indent="-285750" lvl="1" marL="28575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Logística: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Otimizar rotas e diminuir custos</a:t>
            </a:r>
            <a:endParaRPr/>
          </a:p>
          <a:p>
            <a:pPr indent="-285750" lvl="1" marL="28575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Meio Ambiente: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Monitorar a preservação de ecossistemas</a:t>
            </a:r>
            <a:endParaRPr/>
          </a:p>
          <a:p>
            <a:pPr indent="-285750" lvl="1" marL="28575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Marketing: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Entender padrões de comportamento dos consumidores de forma regional 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-feb.jpg" id="128" name="Google Shape;12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61537" y="0"/>
            <a:ext cx="2430462" cy="769937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7"/>
          <p:cNvSpPr txBox="1"/>
          <p:nvPr>
            <p:ph type="title"/>
          </p:nvPr>
        </p:nvSpPr>
        <p:spPr>
          <a:xfrm>
            <a:off x="404500" y="222225"/>
            <a:ext cx="9144000" cy="9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Arial"/>
              <a:buNone/>
            </a:pPr>
            <a:r>
              <a:rPr b="1" lang="en-US" sz="3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O que vamos fazer hoje?</a:t>
            </a:r>
            <a:endParaRPr b="1" sz="29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7"/>
          <p:cNvSpPr txBox="1"/>
          <p:nvPr/>
        </p:nvSpPr>
        <p:spPr>
          <a:xfrm>
            <a:off x="187050" y="1413078"/>
            <a:ext cx="11817900" cy="53552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28575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Somos responsáveis pela expansão de uma rede de lanchonetes e queremos instalar uma unidade em Bauru/SP. </a:t>
            </a:r>
            <a:endParaRPr/>
          </a:p>
          <a:p>
            <a:pPr indent="-285750" lvl="0" marL="28575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Quais informações sociais, econômicas e demográficas são importantes?</a:t>
            </a:r>
            <a:endParaRPr/>
          </a:p>
          <a:p>
            <a:pPr indent="-285750" lvl="0" marL="28575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Como conseguimos essas informações – ou algo próximo delas - (de forma gratuita)?</a:t>
            </a:r>
            <a:endParaRPr/>
          </a:p>
          <a:p>
            <a:pPr indent="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2" marL="28575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-feb.jpg" id="136" name="Google Shape;13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61537" y="0"/>
            <a:ext cx="2430462" cy="769937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8"/>
          <p:cNvSpPr txBox="1"/>
          <p:nvPr>
            <p:ph type="title"/>
          </p:nvPr>
        </p:nvSpPr>
        <p:spPr>
          <a:xfrm>
            <a:off x="404500" y="222225"/>
            <a:ext cx="9144000" cy="9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Arial"/>
              <a:buNone/>
            </a:pPr>
            <a:r>
              <a:rPr b="1" lang="en-US" sz="3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O que vamos fazer hoje?</a:t>
            </a:r>
            <a:endParaRPr b="1" sz="29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8"/>
          <p:cNvSpPr txBox="1"/>
          <p:nvPr/>
        </p:nvSpPr>
        <p:spPr>
          <a:xfrm>
            <a:off x="187050" y="1413078"/>
            <a:ext cx="11817900" cy="16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3429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Renda &amp; Concorrência (podemos eleger outros critérios)</a:t>
            </a:r>
            <a:endParaRPr/>
          </a:p>
          <a:p>
            <a:pPr indent="0" lvl="2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8"/>
          <p:cNvSpPr/>
          <p:nvPr/>
        </p:nvSpPr>
        <p:spPr>
          <a:xfrm>
            <a:off x="1603169" y="2529444"/>
            <a:ext cx="2256312" cy="899556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AC5B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CENSO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(informações do setor censitário)</a:t>
            </a:r>
            <a:endParaRPr/>
          </a:p>
        </p:txBody>
      </p:sp>
      <p:sp>
        <p:nvSpPr>
          <p:cNvPr id="140" name="Google Shape;140;p8"/>
          <p:cNvSpPr/>
          <p:nvPr/>
        </p:nvSpPr>
        <p:spPr>
          <a:xfrm>
            <a:off x="7740733" y="2529444"/>
            <a:ext cx="2256312" cy="899556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517E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RAIS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(CNAE das empresas + CEP)</a:t>
            </a:r>
            <a:endParaRPr/>
          </a:p>
        </p:txBody>
      </p:sp>
      <p:sp>
        <p:nvSpPr>
          <p:cNvPr id="141" name="Google Shape;141;p8"/>
          <p:cNvSpPr/>
          <p:nvPr/>
        </p:nvSpPr>
        <p:spPr>
          <a:xfrm>
            <a:off x="7740733" y="3988129"/>
            <a:ext cx="2256312" cy="899556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517E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EZCODE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(Extensão no google docs que permite transformar CEP em Latitude e Longitude)</a:t>
            </a:r>
            <a:endParaRPr/>
          </a:p>
        </p:txBody>
      </p:sp>
      <p:sp>
        <p:nvSpPr>
          <p:cNvPr id="142" name="Google Shape;142;p8"/>
          <p:cNvSpPr/>
          <p:nvPr/>
        </p:nvSpPr>
        <p:spPr>
          <a:xfrm>
            <a:off x="4967844" y="5624944"/>
            <a:ext cx="2256312" cy="899556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Banco de Dados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(Setor Censitário + Renda + Empresas + Informações Geográficas)</a:t>
            </a:r>
            <a:endParaRPr/>
          </a:p>
        </p:txBody>
      </p:sp>
      <p:cxnSp>
        <p:nvCxnSpPr>
          <p:cNvPr id="143" name="Google Shape;143;p8"/>
          <p:cNvCxnSpPr>
            <a:stCxn id="139" idx="2"/>
            <a:endCxn id="142" idx="0"/>
          </p:cNvCxnSpPr>
          <p:nvPr/>
        </p:nvCxnSpPr>
        <p:spPr>
          <a:xfrm>
            <a:off x="2731325" y="3429000"/>
            <a:ext cx="3364800" cy="219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4" name="Google Shape;144;p8"/>
          <p:cNvCxnSpPr>
            <a:stCxn id="140" idx="2"/>
            <a:endCxn id="141" idx="0"/>
          </p:cNvCxnSpPr>
          <p:nvPr/>
        </p:nvCxnSpPr>
        <p:spPr>
          <a:xfrm>
            <a:off x="8868889" y="3429000"/>
            <a:ext cx="0" cy="55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5" name="Google Shape;145;p8"/>
          <p:cNvCxnSpPr>
            <a:stCxn id="141" idx="2"/>
            <a:endCxn id="142" idx="0"/>
          </p:cNvCxnSpPr>
          <p:nvPr/>
        </p:nvCxnSpPr>
        <p:spPr>
          <a:xfrm flipH="1">
            <a:off x="6095989" y="4887685"/>
            <a:ext cx="2772900" cy="737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-feb.jpg" id="151" name="Google Shape;15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61537" y="0"/>
            <a:ext cx="2430462" cy="769937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9"/>
          <p:cNvSpPr txBox="1"/>
          <p:nvPr>
            <p:ph type="title"/>
          </p:nvPr>
        </p:nvSpPr>
        <p:spPr>
          <a:xfrm>
            <a:off x="404500" y="222225"/>
            <a:ext cx="9144000" cy="9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Arial"/>
              <a:buNone/>
            </a:pPr>
            <a:r>
              <a:rPr b="1" lang="en-US" sz="3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O que vamos fazer hoje?</a:t>
            </a:r>
            <a:endParaRPr b="1" sz="29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187050" y="1413078"/>
            <a:ext cx="11817900" cy="16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3429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Renda &amp; Concorrência (podemos eleger outros critérios)</a:t>
            </a:r>
            <a:endParaRPr/>
          </a:p>
          <a:p>
            <a:pPr indent="0" lvl="2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9"/>
          <p:cNvSpPr/>
          <p:nvPr/>
        </p:nvSpPr>
        <p:spPr>
          <a:xfrm>
            <a:off x="1603169" y="2529444"/>
            <a:ext cx="2256312" cy="899556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AC5B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CENSO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(informações do setor censitário)</a:t>
            </a:r>
            <a:endParaRPr/>
          </a:p>
        </p:txBody>
      </p:sp>
      <p:sp>
        <p:nvSpPr>
          <p:cNvPr id="155" name="Google Shape;155;p9"/>
          <p:cNvSpPr/>
          <p:nvPr/>
        </p:nvSpPr>
        <p:spPr>
          <a:xfrm>
            <a:off x="7740733" y="2529444"/>
            <a:ext cx="2256312" cy="899556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517E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RAIS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(CNAE das empresas + CEP)</a:t>
            </a:r>
            <a:endParaRPr/>
          </a:p>
        </p:txBody>
      </p:sp>
      <p:sp>
        <p:nvSpPr>
          <p:cNvPr id="156" name="Google Shape;156;p9"/>
          <p:cNvSpPr/>
          <p:nvPr/>
        </p:nvSpPr>
        <p:spPr>
          <a:xfrm>
            <a:off x="7740733" y="3988129"/>
            <a:ext cx="2256312" cy="899556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517E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EZCODE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(Extensão no google docs que permite transformar CEP em Latitude e Longitude)</a:t>
            </a:r>
            <a:endParaRPr/>
          </a:p>
        </p:txBody>
      </p:sp>
      <p:sp>
        <p:nvSpPr>
          <p:cNvPr id="157" name="Google Shape;157;p9"/>
          <p:cNvSpPr/>
          <p:nvPr/>
        </p:nvSpPr>
        <p:spPr>
          <a:xfrm>
            <a:off x="4967844" y="5624944"/>
            <a:ext cx="2256312" cy="899556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Banco de Dados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(Setor Censitário + Renda + Empresas + Informações Geográficas)</a:t>
            </a:r>
            <a:endParaRPr/>
          </a:p>
        </p:txBody>
      </p:sp>
      <p:cxnSp>
        <p:nvCxnSpPr>
          <p:cNvPr id="158" name="Google Shape;158;p9"/>
          <p:cNvCxnSpPr>
            <a:stCxn id="154" idx="2"/>
            <a:endCxn id="157" idx="0"/>
          </p:cNvCxnSpPr>
          <p:nvPr/>
        </p:nvCxnSpPr>
        <p:spPr>
          <a:xfrm>
            <a:off x="2731325" y="3429000"/>
            <a:ext cx="3364800" cy="219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9" name="Google Shape;159;p9"/>
          <p:cNvCxnSpPr>
            <a:stCxn id="155" idx="2"/>
            <a:endCxn id="156" idx="0"/>
          </p:cNvCxnSpPr>
          <p:nvPr/>
        </p:nvCxnSpPr>
        <p:spPr>
          <a:xfrm>
            <a:off x="8868889" y="3429000"/>
            <a:ext cx="0" cy="55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0" name="Google Shape;160;p9"/>
          <p:cNvCxnSpPr>
            <a:stCxn id="156" idx="2"/>
            <a:endCxn id="157" idx="0"/>
          </p:cNvCxnSpPr>
          <p:nvPr/>
        </p:nvCxnSpPr>
        <p:spPr>
          <a:xfrm flipH="1">
            <a:off x="6095989" y="4887685"/>
            <a:ext cx="2772900" cy="737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1" name="Google Shape;161;p9"/>
          <p:cNvCxnSpPr/>
          <p:nvPr/>
        </p:nvCxnSpPr>
        <p:spPr>
          <a:xfrm rot="10800000">
            <a:off x="2173184" y="3429000"/>
            <a:ext cx="0" cy="107174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2" name="Google Shape;162;p9"/>
          <p:cNvSpPr/>
          <p:nvPr/>
        </p:nvSpPr>
        <p:spPr>
          <a:xfrm>
            <a:off x="1590309" y="4526972"/>
            <a:ext cx="1209292" cy="1102921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Pacotes no R</a:t>
            </a:r>
            <a:br>
              <a:rPr b="0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GEOBR e CENSOBR</a:t>
            </a:r>
            <a:endParaRPr/>
          </a:p>
        </p:txBody>
      </p:sp>
      <p:sp>
        <p:nvSpPr>
          <p:cNvPr id="163" name="Google Shape;163;p9"/>
          <p:cNvSpPr/>
          <p:nvPr/>
        </p:nvSpPr>
        <p:spPr>
          <a:xfrm>
            <a:off x="5504215" y="2496283"/>
            <a:ext cx="1232078" cy="899556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RAIS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(Bigquery)</a:t>
            </a:r>
            <a:endParaRPr/>
          </a:p>
        </p:txBody>
      </p:sp>
      <p:cxnSp>
        <p:nvCxnSpPr>
          <p:cNvPr id="164" name="Google Shape;164;p9"/>
          <p:cNvCxnSpPr>
            <a:stCxn id="163" idx="6"/>
          </p:cNvCxnSpPr>
          <p:nvPr/>
        </p:nvCxnSpPr>
        <p:spPr>
          <a:xfrm>
            <a:off x="6736293" y="2946061"/>
            <a:ext cx="1004400" cy="0"/>
          </a:xfrm>
          <a:prstGeom prst="straightConnector1">
            <a:avLst/>
          </a:prstGeom>
          <a:noFill/>
          <a:ln cap="flat" cmpd="sng" w="9525">
            <a:solidFill>
              <a:srgbClr val="5597D3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5" name="Google Shape;165;p9"/>
          <p:cNvSpPr/>
          <p:nvPr/>
        </p:nvSpPr>
        <p:spPr>
          <a:xfrm>
            <a:off x="5479961" y="3942759"/>
            <a:ext cx="1232078" cy="899556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Google Docs - Extensão</a:t>
            </a:r>
            <a:endParaRPr/>
          </a:p>
        </p:txBody>
      </p:sp>
      <p:cxnSp>
        <p:nvCxnSpPr>
          <p:cNvPr id="166" name="Google Shape;166;p9"/>
          <p:cNvCxnSpPr>
            <a:stCxn id="165" idx="6"/>
          </p:cNvCxnSpPr>
          <p:nvPr/>
        </p:nvCxnSpPr>
        <p:spPr>
          <a:xfrm>
            <a:off x="6712039" y="4392537"/>
            <a:ext cx="976800" cy="28800"/>
          </a:xfrm>
          <a:prstGeom prst="straightConnector1">
            <a:avLst/>
          </a:prstGeom>
          <a:noFill/>
          <a:ln cap="flat" cmpd="sng" w="9525">
            <a:solidFill>
              <a:srgbClr val="5597D3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2018-09-24T23:27:12Z</dcterms:created>
  <dc:creator>Noemi Patrícia Fujii Okimura</dc:creator>
</cp:coreProperties>
</file>