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TT Fors" charset="1" panose="020B0003030001020000"/>
      <p:regular r:id="rId8"/>
    </p:embeddedFont>
    <p:embeddedFont>
      <p:font typeface="TT Fors Bold" charset="1" panose="020B0003030001020000"/>
      <p:regular r:id="rId9"/>
    </p:embeddedFont>
    <p:embeddedFont>
      <p:font typeface="Sugo Display" charset="1" panose="02000506020000020004"/>
      <p:regular r:id="rId10"/>
    </p:embeddedFont>
    <p:embeddedFont>
      <p:font typeface="210 클레이토이" charset="1" panose="02020603020101020101"/>
      <p:regular r:id="rId11"/>
    </p:embeddedFont>
    <p:embeddedFont>
      <p:font typeface="Akshar Bold" charset="1" panose="00000000000000000000"/>
      <p:regular r:id="rId12"/>
    </p:embeddedFont>
    <p:embeddedFont>
      <p:font typeface="Akshar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4.png" Type="http://schemas.openxmlformats.org/officeDocument/2006/relationships/image"/><Relationship Id="rId18" Target="../media/image25.svg" Type="http://schemas.openxmlformats.org/officeDocument/2006/relationships/image"/><Relationship Id="rId19" Target="../media/image26.png" Type="http://schemas.openxmlformats.org/officeDocument/2006/relationships/image"/><Relationship Id="rId2" Target="../media/image1.jpeg" Type="http://schemas.openxmlformats.org/officeDocument/2006/relationships/image"/><Relationship Id="rId20" Target="../media/image27.svg" Type="http://schemas.openxmlformats.org/officeDocument/2006/relationships/image"/><Relationship Id="rId21" Target="../media/image28.png" Type="http://schemas.openxmlformats.org/officeDocument/2006/relationships/image"/><Relationship Id="rId22" Target="../media/image29.sv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91" r="0" b="-832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14916" y="3699077"/>
            <a:ext cx="13058169" cy="3228929"/>
          </a:xfrm>
          <a:custGeom>
            <a:avLst/>
            <a:gdLst/>
            <a:ahLst/>
            <a:cxnLst/>
            <a:rect r="r" b="b" t="t" l="l"/>
            <a:pathLst>
              <a:path h="3228929" w="13058169">
                <a:moveTo>
                  <a:pt x="0" y="0"/>
                </a:moveTo>
                <a:lnTo>
                  <a:pt x="13058168" y="0"/>
                </a:lnTo>
                <a:lnTo>
                  <a:pt x="13058168" y="3228929"/>
                </a:lnTo>
                <a:lnTo>
                  <a:pt x="0" y="32289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14611" y="3416682"/>
            <a:ext cx="14258778" cy="2968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13831333" y="-2134485"/>
            <a:ext cx="4748864" cy="4774909"/>
          </a:xfrm>
          <a:custGeom>
            <a:avLst/>
            <a:gdLst/>
            <a:ahLst/>
            <a:cxnLst/>
            <a:rect r="r" b="b" t="t" l="l"/>
            <a:pathLst>
              <a:path h="4774909" w="4748864">
                <a:moveTo>
                  <a:pt x="0" y="0"/>
                </a:moveTo>
                <a:lnTo>
                  <a:pt x="4748864" y="0"/>
                </a:lnTo>
                <a:lnTo>
                  <a:pt x="4748864" y="4774909"/>
                </a:lnTo>
                <a:lnTo>
                  <a:pt x="0" y="47749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17966" y="7916372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04621" y="5892741"/>
            <a:ext cx="5878757" cy="359867"/>
          </a:xfrm>
          <a:custGeom>
            <a:avLst/>
            <a:gdLst/>
            <a:ahLst/>
            <a:cxnLst/>
            <a:rect r="r" b="b" t="t" l="l"/>
            <a:pathLst>
              <a:path h="359867" w="5878757">
                <a:moveTo>
                  <a:pt x="0" y="0"/>
                </a:moveTo>
                <a:lnTo>
                  <a:pt x="5878758" y="0"/>
                </a:lnTo>
                <a:lnTo>
                  <a:pt x="5878758" y="359867"/>
                </a:lnTo>
                <a:lnTo>
                  <a:pt x="0" y="3598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15021" y="2685617"/>
            <a:ext cx="8257957" cy="8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0"/>
              </a:lnSpc>
            </a:pPr>
            <a:r>
              <a:rPr lang="en-US" sz="6200">
                <a:solidFill>
                  <a:srgbClr val="4B4B4B"/>
                </a:solidFill>
                <a:latin typeface="TT Fors"/>
                <a:ea typeface="TT Fors"/>
                <a:cs typeface="TT Fors"/>
                <a:sym typeface="TT Fors"/>
              </a:rPr>
              <a:t>Mapa Mental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11732" y="7129439"/>
            <a:ext cx="9264535" cy="1085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3"/>
              </a:lnSpc>
              <a:spcBef>
                <a:spcPct val="0"/>
              </a:spcBef>
            </a:pPr>
            <a:r>
              <a:rPr lang="en-US" b="true" sz="4003">
                <a:solidFill>
                  <a:srgbClr val="4B4B4B"/>
                </a:solidFill>
                <a:latin typeface="TT Fors Bold"/>
                <a:ea typeface="TT Fors Bold"/>
                <a:cs typeface="TT Fors Bold"/>
                <a:sym typeface="TT Fors Bold"/>
              </a:rPr>
              <a:t>Técnico - Desenvolvimento de Sistemas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440148">
            <a:off x="13021349" y="6664631"/>
            <a:ext cx="2084550" cy="1504666"/>
          </a:xfrm>
          <a:custGeom>
            <a:avLst/>
            <a:gdLst/>
            <a:ahLst/>
            <a:cxnLst/>
            <a:rect r="r" b="b" t="t" l="l"/>
            <a:pathLst>
              <a:path h="1504666" w="2084550">
                <a:moveTo>
                  <a:pt x="0" y="0"/>
                </a:moveTo>
                <a:lnTo>
                  <a:pt x="2084551" y="0"/>
                </a:lnTo>
                <a:lnTo>
                  <a:pt x="2084551" y="1504666"/>
                </a:lnTo>
                <a:lnTo>
                  <a:pt x="0" y="15046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14611" y="3505384"/>
            <a:ext cx="14258778" cy="2477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81"/>
              </a:lnSpc>
            </a:pPr>
            <a:r>
              <a:rPr lang="en-US" sz="14200">
                <a:solidFill>
                  <a:srgbClr val="000000"/>
                </a:solidFill>
                <a:latin typeface="Sugo Display"/>
                <a:ea typeface="Sugo Display"/>
                <a:cs typeface="Sugo Display"/>
                <a:sym typeface="Sugo Display"/>
              </a:rPr>
              <a:t>PROFISSIONAL TI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91" r="0" b="-832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8727">
            <a:off x="5974438" y="3825636"/>
            <a:ext cx="6550263" cy="2215180"/>
          </a:xfrm>
          <a:custGeom>
            <a:avLst/>
            <a:gdLst/>
            <a:ahLst/>
            <a:cxnLst/>
            <a:rect r="r" b="b" t="t" l="l"/>
            <a:pathLst>
              <a:path h="2215180" w="6550263">
                <a:moveTo>
                  <a:pt x="0" y="0"/>
                </a:moveTo>
                <a:lnTo>
                  <a:pt x="6550262" y="0"/>
                </a:lnTo>
                <a:lnTo>
                  <a:pt x="6550262" y="2215180"/>
                </a:lnTo>
                <a:lnTo>
                  <a:pt x="0" y="22151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6296609" y="5988760"/>
            <a:ext cx="1014348" cy="741396"/>
          </a:xfrm>
          <a:custGeom>
            <a:avLst/>
            <a:gdLst/>
            <a:ahLst/>
            <a:cxnLst/>
            <a:rect r="r" b="b" t="t" l="l"/>
            <a:pathLst>
              <a:path h="741396" w="1014348">
                <a:moveTo>
                  <a:pt x="0" y="0"/>
                </a:moveTo>
                <a:lnTo>
                  <a:pt x="1014348" y="0"/>
                </a:lnTo>
                <a:lnTo>
                  <a:pt x="1014348" y="741397"/>
                </a:lnTo>
                <a:lnTo>
                  <a:pt x="0" y="7413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800000">
            <a:off x="11387505" y="6127259"/>
            <a:ext cx="1130537" cy="826320"/>
          </a:xfrm>
          <a:custGeom>
            <a:avLst/>
            <a:gdLst/>
            <a:ahLst/>
            <a:cxnLst/>
            <a:rect r="r" b="b" t="t" l="l"/>
            <a:pathLst>
              <a:path h="826320" w="1130537">
                <a:moveTo>
                  <a:pt x="1130537" y="0"/>
                </a:moveTo>
                <a:lnTo>
                  <a:pt x="0" y="0"/>
                </a:lnTo>
                <a:lnTo>
                  <a:pt x="0" y="826320"/>
                </a:lnTo>
                <a:lnTo>
                  <a:pt x="1130537" y="826320"/>
                </a:lnTo>
                <a:lnTo>
                  <a:pt x="113053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4952056">
            <a:off x="12418660" y="4125708"/>
            <a:ext cx="948445" cy="693227"/>
          </a:xfrm>
          <a:custGeom>
            <a:avLst/>
            <a:gdLst/>
            <a:ahLst/>
            <a:cxnLst/>
            <a:rect r="r" b="b" t="t" l="l"/>
            <a:pathLst>
              <a:path h="693227" w="948445">
                <a:moveTo>
                  <a:pt x="0" y="693227"/>
                </a:moveTo>
                <a:lnTo>
                  <a:pt x="948445" y="693227"/>
                </a:lnTo>
                <a:lnTo>
                  <a:pt x="948445" y="0"/>
                </a:lnTo>
                <a:lnTo>
                  <a:pt x="0" y="0"/>
                </a:lnTo>
                <a:lnTo>
                  <a:pt x="0" y="69322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962810">
            <a:off x="5064282" y="3681931"/>
            <a:ext cx="814553" cy="595364"/>
          </a:xfrm>
          <a:custGeom>
            <a:avLst/>
            <a:gdLst/>
            <a:ahLst/>
            <a:cxnLst/>
            <a:rect r="r" b="b" t="t" l="l"/>
            <a:pathLst>
              <a:path h="595364" w="814553">
                <a:moveTo>
                  <a:pt x="0" y="0"/>
                </a:moveTo>
                <a:lnTo>
                  <a:pt x="814553" y="0"/>
                </a:lnTo>
                <a:lnTo>
                  <a:pt x="814553" y="595365"/>
                </a:lnTo>
                <a:lnTo>
                  <a:pt x="0" y="595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076591" y="5943777"/>
            <a:ext cx="235526" cy="664303"/>
          </a:xfrm>
          <a:custGeom>
            <a:avLst/>
            <a:gdLst/>
            <a:ahLst/>
            <a:cxnLst/>
            <a:rect r="r" b="b" t="t" l="l"/>
            <a:pathLst>
              <a:path h="664303" w="235526">
                <a:moveTo>
                  <a:pt x="0" y="0"/>
                </a:moveTo>
                <a:lnTo>
                  <a:pt x="235526" y="0"/>
                </a:lnTo>
                <a:lnTo>
                  <a:pt x="235526" y="664303"/>
                </a:lnTo>
                <a:lnTo>
                  <a:pt x="0" y="6643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23828">
            <a:off x="1648560" y="4953142"/>
            <a:ext cx="3699526" cy="914792"/>
          </a:xfrm>
          <a:custGeom>
            <a:avLst/>
            <a:gdLst/>
            <a:ahLst/>
            <a:cxnLst/>
            <a:rect r="r" b="b" t="t" l="l"/>
            <a:pathLst>
              <a:path h="914792" w="3699526">
                <a:moveTo>
                  <a:pt x="0" y="0"/>
                </a:moveTo>
                <a:lnTo>
                  <a:pt x="3699525" y="0"/>
                </a:lnTo>
                <a:lnTo>
                  <a:pt x="3699525" y="914792"/>
                </a:lnTo>
                <a:lnTo>
                  <a:pt x="0" y="9147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4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743533" y="4868812"/>
            <a:ext cx="417338" cy="541726"/>
          </a:xfrm>
          <a:custGeom>
            <a:avLst/>
            <a:gdLst/>
            <a:ahLst/>
            <a:cxnLst/>
            <a:rect r="r" b="b" t="t" l="l"/>
            <a:pathLst>
              <a:path h="541726" w="417338">
                <a:moveTo>
                  <a:pt x="0" y="0"/>
                </a:moveTo>
                <a:lnTo>
                  <a:pt x="417338" y="0"/>
                </a:lnTo>
                <a:lnTo>
                  <a:pt x="417338" y="541726"/>
                </a:lnTo>
                <a:lnTo>
                  <a:pt x="0" y="5417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255220" y="1268372"/>
            <a:ext cx="3421791" cy="846115"/>
          </a:xfrm>
          <a:custGeom>
            <a:avLst/>
            <a:gdLst/>
            <a:ahLst/>
            <a:cxnLst/>
            <a:rect r="r" b="b" t="t" l="l"/>
            <a:pathLst>
              <a:path h="846115" w="3421791">
                <a:moveTo>
                  <a:pt x="0" y="0"/>
                </a:moveTo>
                <a:lnTo>
                  <a:pt x="3421791" y="0"/>
                </a:lnTo>
                <a:lnTo>
                  <a:pt x="3421791" y="846115"/>
                </a:lnTo>
                <a:lnTo>
                  <a:pt x="0" y="84611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72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3828">
            <a:off x="1638239" y="1188332"/>
            <a:ext cx="3506867" cy="867153"/>
          </a:xfrm>
          <a:custGeom>
            <a:avLst/>
            <a:gdLst/>
            <a:ahLst/>
            <a:cxnLst/>
            <a:rect r="r" b="b" t="t" l="l"/>
            <a:pathLst>
              <a:path h="867153" w="3506867">
                <a:moveTo>
                  <a:pt x="0" y="0"/>
                </a:moveTo>
                <a:lnTo>
                  <a:pt x="3506867" y="0"/>
                </a:lnTo>
                <a:lnTo>
                  <a:pt x="3506867" y="867153"/>
                </a:lnTo>
                <a:lnTo>
                  <a:pt x="0" y="8671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4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11295" y="1360519"/>
            <a:ext cx="4142538" cy="572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6"/>
              </a:lnSpc>
            </a:pPr>
            <a:r>
              <a:rPr lang="en-US" sz="4473">
                <a:solidFill>
                  <a:srgbClr val="3E550B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TEMPO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7072145" y="7219279"/>
            <a:ext cx="4335799" cy="1072125"/>
          </a:xfrm>
          <a:custGeom>
            <a:avLst/>
            <a:gdLst/>
            <a:ahLst/>
            <a:cxnLst/>
            <a:rect r="r" b="b" t="t" l="l"/>
            <a:pathLst>
              <a:path h="1072125" w="4335799">
                <a:moveTo>
                  <a:pt x="0" y="0"/>
                </a:moveTo>
                <a:lnTo>
                  <a:pt x="4335799" y="0"/>
                </a:lnTo>
                <a:lnTo>
                  <a:pt x="4335799" y="1072125"/>
                </a:lnTo>
                <a:lnTo>
                  <a:pt x="0" y="107212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60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297634" y="7570204"/>
            <a:ext cx="4028967" cy="572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6"/>
              </a:lnSpc>
            </a:pPr>
            <a:r>
              <a:rPr lang="en-US" sz="4473">
                <a:solidFill>
                  <a:srgbClr val="0E5095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FERRAMENTAS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-87036">
            <a:off x="12865477" y="5704880"/>
            <a:ext cx="4266914" cy="1055091"/>
          </a:xfrm>
          <a:custGeom>
            <a:avLst/>
            <a:gdLst/>
            <a:ahLst/>
            <a:cxnLst/>
            <a:rect r="r" b="b" t="t" l="l"/>
            <a:pathLst>
              <a:path h="1055091" w="4266914">
                <a:moveTo>
                  <a:pt x="0" y="0"/>
                </a:moveTo>
                <a:lnTo>
                  <a:pt x="4266914" y="0"/>
                </a:lnTo>
                <a:lnTo>
                  <a:pt x="4266914" y="1055092"/>
                </a:lnTo>
                <a:lnTo>
                  <a:pt x="0" y="105509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60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018131" y="6067731"/>
            <a:ext cx="4139137" cy="572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6"/>
              </a:lnSpc>
            </a:pPr>
            <a:r>
              <a:rPr lang="en-US" sz="4473">
                <a:solidFill>
                  <a:srgbClr val="0E5095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EQUIPAMENTOS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985492" y="1468240"/>
            <a:ext cx="4142538" cy="57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6"/>
              </a:lnSpc>
            </a:pPr>
            <a:r>
              <a:rPr lang="en-US" sz="4473">
                <a:solidFill>
                  <a:srgbClr val="830000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PUBLICO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1178836" y="7194565"/>
            <a:ext cx="417338" cy="541726"/>
          </a:xfrm>
          <a:custGeom>
            <a:avLst/>
            <a:gdLst/>
            <a:ahLst/>
            <a:cxnLst/>
            <a:rect r="r" b="b" t="t" l="l"/>
            <a:pathLst>
              <a:path h="541726" w="417338">
                <a:moveTo>
                  <a:pt x="0" y="0"/>
                </a:moveTo>
                <a:lnTo>
                  <a:pt x="417338" y="0"/>
                </a:lnTo>
                <a:lnTo>
                  <a:pt x="417338" y="541727"/>
                </a:lnTo>
                <a:lnTo>
                  <a:pt x="0" y="54172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086213" y="5702816"/>
            <a:ext cx="417338" cy="541726"/>
          </a:xfrm>
          <a:custGeom>
            <a:avLst/>
            <a:gdLst/>
            <a:ahLst/>
            <a:cxnLst/>
            <a:rect r="r" b="b" t="t" l="l"/>
            <a:pathLst>
              <a:path h="541726" w="417338">
                <a:moveTo>
                  <a:pt x="0" y="0"/>
                </a:moveTo>
                <a:lnTo>
                  <a:pt x="417338" y="0"/>
                </a:lnTo>
                <a:lnTo>
                  <a:pt x="417338" y="541727"/>
                </a:lnTo>
                <a:lnTo>
                  <a:pt x="0" y="54172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357077" y="1245292"/>
            <a:ext cx="417338" cy="541726"/>
          </a:xfrm>
          <a:custGeom>
            <a:avLst/>
            <a:gdLst/>
            <a:ahLst/>
            <a:cxnLst/>
            <a:rect r="r" b="b" t="t" l="l"/>
            <a:pathLst>
              <a:path h="541726" w="417338">
                <a:moveTo>
                  <a:pt x="0" y="0"/>
                </a:moveTo>
                <a:lnTo>
                  <a:pt x="417338" y="0"/>
                </a:lnTo>
                <a:lnTo>
                  <a:pt x="417338" y="541727"/>
                </a:lnTo>
                <a:lnTo>
                  <a:pt x="0" y="54172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451797" y="1157233"/>
            <a:ext cx="417338" cy="541726"/>
          </a:xfrm>
          <a:custGeom>
            <a:avLst/>
            <a:gdLst/>
            <a:ahLst/>
            <a:cxnLst/>
            <a:rect r="r" b="b" t="t" l="l"/>
            <a:pathLst>
              <a:path h="541726" w="417338">
                <a:moveTo>
                  <a:pt x="0" y="0"/>
                </a:moveTo>
                <a:lnTo>
                  <a:pt x="417338" y="0"/>
                </a:lnTo>
                <a:lnTo>
                  <a:pt x="417338" y="541726"/>
                </a:lnTo>
                <a:lnTo>
                  <a:pt x="0" y="5417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310957" y="719104"/>
            <a:ext cx="3774767" cy="933397"/>
          </a:xfrm>
          <a:custGeom>
            <a:avLst/>
            <a:gdLst/>
            <a:ahLst/>
            <a:cxnLst/>
            <a:rect r="r" b="b" t="t" l="l"/>
            <a:pathLst>
              <a:path h="933397" w="3774767">
                <a:moveTo>
                  <a:pt x="0" y="0"/>
                </a:moveTo>
                <a:lnTo>
                  <a:pt x="3774767" y="0"/>
                </a:lnTo>
                <a:lnTo>
                  <a:pt x="3774767" y="933397"/>
                </a:lnTo>
                <a:lnTo>
                  <a:pt x="0" y="9333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65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7104195" y="971955"/>
            <a:ext cx="4028967" cy="572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6"/>
              </a:lnSpc>
            </a:pPr>
            <a:r>
              <a:rPr lang="en-US" sz="4473">
                <a:solidFill>
                  <a:srgbClr val="830000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OBJETIVOS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0761498" y="719104"/>
            <a:ext cx="417338" cy="541726"/>
          </a:xfrm>
          <a:custGeom>
            <a:avLst/>
            <a:gdLst/>
            <a:ahLst/>
            <a:cxnLst/>
            <a:rect r="r" b="b" t="t" l="l"/>
            <a:pathLst>
              <a:path h="541726" w="417338">
                <a:moveTo>
                  <a:pt x="0" y="0"/>
                </a:moveTo>
                <a:lnTo>
                  <a:pt x="417338" y="0"/>
                </a:lnTo>
                <a:lnTo>
                  <a:pt x="417338" y="541727"/>
                </a:lnTo>
                <a:lnTo>
                  <a:pt x="0" y="54172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true" rot="0">
            <a:off x="9118678" y="3137083"/>
            <a:ext cx="235526" cy="664303"/>
          </a:xfrm>
          <a:custGeom>
            <a:avLst/>
            <a:gdLst/>
            <a:ahLst/>
            <a:cxnLst/>
            <a:rect r="r" b="b" t="t" l="l"/>
            <a:pathLst>
              <a:path h="664303" w="235526">
                <a:moveTo>
                  <a:pt x="0" y="664303"/>
                </a:moveTo>
                <a:lnTo>
                  <a:pt x="235526" y="664303"/>
                </a:lnTo>
                <a:lnTo>
                  <a:pt x="235526" y="0"/>
                </a:lnTo>
                <a:lnTo>
                  <a:pt x="0" y="0"/>
                </a:lnTo>
                <a:lnTo>
                  <a:pt x="0" y="66430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384100" y="3440660"/>
            <a:ext cx="262512" cy="264496"/>
          </a:xfrm>
          <a:custGeom>
            <a:avLst/>
            <a:gdLst/>
            <a:ahLst/>
            <a:cxnLst/>
            <a:rect r="r" b="b" t="t" l="l"/>
            <a:pathLst>
              <a:path h="264496" w="262512">
                <a:moveTo>
                  <a:pt x="0" y="0"/>
                </a:moveTo>
                <a:lnTo>
                  <a:pt x="262512" y="0"/>
                </a:lnTo>
                <a:lnTo>
                  <a:pt x="262512" y="264496"/>
                </a:lnTo>
                <a:lnTo>
                  <a:pt x="0" y="26449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6237083" y="4356153"/>
            <a:ext cx="5806115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5000">
                <a:solidFill>
                  <a:srgbClr val="000000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PROFISSIONAL</a:t>
            </a:r>
          </a:p>
          <a:p>
            <a:pPr algn="ctr" marL="0" indent="0" lvl="0">
              <a:lnSpc>
                <a:spcPts val="4500"/>
              </a:lnSpc>
            </a:pPr>
            <a:r>
              <a:rPr lang="en-US" sz="5000">
                <a:solidFill>
                  <a:srgbClr val="000000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DE</a:t>
            </a:r>
            <a:r>
              <a:rPr lang="en-US" sz="5000">
                <a:solidFill>
                  <a:srgbClr val="000000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 TI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27054" y="5167564"/>
            <a:ext cx="4142538" cy="572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6"/>
              </a:lnSpc>
            </a:pPr>
            <a:r>
              <a:rPr lang="en-US" sz="4473">
                <a:solidFill>
                  <a:srgbClr val="3E550B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ROTEIRO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227204" y="1746223"/>
            <a:ext cx="4150775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</a:pPr>
            <a:r>
              <a:rPr lang="en-US" b="true" sz="240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Informar, ensinar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 e </a:t>
            </a:r>
            <a:r>
              <a:rPr lang="en-US" b="true" sz="240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convencer 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sobre o uso de </a:t>
            </a:r>
            <a:r>
              <a:rPr lang="en-US" b="true" sz="240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estratégias 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de </a:t>
            </a:r>
            <a:r>
              <a:rPr lang="en-US" b="true" sz="240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SEO 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para otimização de </a:t>
            </a:r>
            <a:r>
              <a:rPr lang="en-US" b="true" sz="240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LPs.</a:t>
            </a:r>
          </a:p>
        </p:txBody>
      </p:sp>
      <p:sp>
        <p:nvSpPr>
          <p:cNvPr name="TextBox 31" id="31"/>
          <p:cNvSpPr txBox="true"/>
          <p:nvPr/>
        </p:nvSpPr>
        <p:spPr>
          <a:xfrm rot="-3254412">
            <a:off x="14188079" y="815717"/>
            <a:ext cx="58374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sz="6000">
                <a:solidFill>
                  <a:srgbClr val="830000"/>
                </a:solidFill>
                <a:latin typeface="Akshar"/>
                <a:ea typeface="Akshar"/>
                <a:cs typeface="Akshar"/>
                <a:sym typeface="Akshar"/>
              </a:rPr>
              <a:t>-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071417" y="2238430"/>
            <a:ext cx="4150775" cy="11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4"/>
              </a:lnSpc>
            </a:pPr>
            <a:r>
              <a:rPr lang="en-US" sz="2499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Misto:</a:t>
            </a:r>
            <a:r>
              <a:rPr lang="en-US" b="true" sz="2499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 Gestores </a:t>
            </a:r>
            <a:r>
              <a:rPr lang="en-US" sz="2499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(leigos) e </a:t>
            </a:r>
            <a:r>
              <a:rPr lang="en-US" b="true" sz="2499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Desenvolvedores Front-End </a:t>
            </a:r>
            <a:r>
              <a:rPr lang="en-US" sz="2499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(técnicos).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56044" y="2114099"/>
            <a:ext cx="4150775" cy="190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240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Meia hora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, sendo:</a:t>
            </a:r>
          </a:p>
          <a:p>
            <a:pPr algn="ctr">
              <a:lnSpc>
                <a:spcPts val="3000"/>
              </a:lnSpc>
            </a:pP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5 minutos (</a:t>
            </a:r>
            <a:r>
              <a:rPr lang="en-US" b="true" sz="240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introdução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)</a:t>
            </a:r>
          </a:p>
          <a:p>
            <a:pPr algn="ctr">
              <a:lnSpc>
                <a:spcPts val="3000"/>
              </a:lnSpc>
            </a:pP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15 minutos (</a:t>
            </a:r>
            <a:r>
              <a:rPr lang="en-US" b="true" sz="240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desenvolvimento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)</a:t>
            </a:r>
          </a:p>
          <a:p>
            <a:pPr algn="ctr">
              <a:lnSpc>
                <a:spcPts val="3000"/>
              </a:lnSpc>
            </a:pP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5 minutos (</a:t>
            </a:r>
            <a:r>
              <a:rPr lang="en-US" b="true" sz="240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conclusão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)</a:t>
            </a:r>
          </a:p>
          <a:p>
            <a:pPr algn="ctr">
              <a:lnSpc>
                <a:spcPts val="3000"/>
              </a:lnSpc>
            </a:pP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5 min (</a:t>
            </a:r>
            <a:r>
              <a:rPr lang="en-US" b="true" sz="240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dúvidas;</a:t>
            </a:r>
            <a:r>
              <a:rPr lang="en-US" b="true" sz="240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 </a:t>
            </a:r>
            <a:r>
              <a:rPr lang="en-US" b="true" sz="240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Q&amp;As)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84449" y="5915202"/>
            <a:ext cx="5389648" cy="267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1 - </a:t>
            </a:r>
            <a:r>
              <a:rPr lang="en-US" sz="2400" b="true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O que 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é SEO?</a:t>
            </a:r>
          </a:p>
          <a:p>
            <a:pPr algn="ctr">
              <a:lnSpc>
                <a:spcPts val="3000"/>
              </a:lnSpc>
            </a:pP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2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 - 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Para que </a:t>
            </a:r>
            <a:r>
              <a:rPr lang="en-US" sz="2400" b="true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serve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?</a:t>
            </a:r>
          </a:p>
          <a:p>
            <a:pPr algn="ctr">
              <a:lnSpc>
                <a:spcPts val="3000"/>
              </a:lnSpc>
            </a:pP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3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 - 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Métricas x Resultados: </a:t>
            </a:r>
            <a:r>
              <a:rPr lang="en-US" sz="2400" b="true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aumente 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seu </a:t>
            </a:r>
            <a:r>
              <a:rPr lang="en-US" sz="2400" b="true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faturamento hoje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 mesmo!</a:t>
            </a:r>
          </a:p>
          <a:p>
            <a:pPr algn="ctr">
              <a:lnSpc>
                <a:spcPts val="3000"/>
              </a:lnSpc>
            </a:pP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4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 - 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SEO na </a:t>
            </a:r>
            <a:r>
              <a:rPr lang="en-US" sz="2400" b="true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prática 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para </a:t>
            </a:r>
            <a:r>
              <a:rPr lang="en-US" sz="2400" b="true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programadores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.</a:t>
            </a:r>
          </a:p>
          <a:p>
            <a:pPr algn="ctr" marL="0" indent="0" lvl="0">
              <a:lnSpc>
                <a:spcPts val="3000"/>
              </a:lnSpc>
            </a:pP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5 - Pintou alguma </a:t>
            </a:r>
            <a:r>
              <a:rPr lang="en-US" b="true" sz="240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dúvida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?</a:t>
            </a:r>
          </a:p>
          <a:p>
            <a:pPr algn="ctr" marL="0" indent="0" lvl="0">
              <a:lnSpc>
                <a:spcPts val="3000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13144107" y="3553858"/>
            <a:ext cx="4150775" cy="39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4"/>
              </a:lnSpc>
            </a:pPr>
            <a:r>
              <a:rPr lang="en-US" b="true" sz="2499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Obs</a:t>
            </a:r>
            <a:r>
              <a:rPr lang="en-US" sz="2499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: adaptar linguagem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84377" y="8402417"/>
            <a:ext cx="5111334" cy="1165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4"/>
              </a:lnSpc>
            </a:pPr>
            <a:r>
              <a:rPr lang="en-US" sz="246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Arquivos</a:t>
            </a:r>
            <a:r>
              <a:rPr lang="en-US" b="true" sz="246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 </a:t>
            </a:r>
            <a:r>
              <a:rPr lang="en-US" sz="246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(</a:t>
            </a:r>
            <a:r>
              <a:rPr lang="en-US" b="true" sz="246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.pdf / .pptx</a:t>
            </a:r>
            <a:r>
              <a:rPr lang="en-US" sz="246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);</a:t>
            </a:r>
          </a:p>
          <a:p>
            <a:pPr algn="ctr" marL="0" indent="0" lvl="0">
              <a:lnSpc>
                <a:spcPts val="3074"/>
              </a:lnSpc>
            </a:pPr>
            <a:r>
              <a:rPr lang="en-US" sz="2460" strike="noStrike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Link da apresentação (</a:t>
            </a:r>
            <a:r>
              <a:rPr lang="en-US" b="true" sz="2460" strike="noStrike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canva.ia / Drive</a:t>
            </a:r>
            <a:r>
              <a:rPr lang="en-US" sz="2460" strike="noStrike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);</a:t>
            </a:r>
          </a:p>
          <a:p>
            <a:pPr algn="ctr" marL="0" indent="0" lvl="0">
              <a:lnSpc>
                <a:spcPts val="3074"/>
              </a:lnSpc>
            </a:pPr>
            <a:r>
              <a:rPr lang="en-US" b="true" sz="2460" strike="noStrike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HD</a:t>
            </a:r>
            <a:r>
              <a:rPr lang="en-US" sz="2460" strike="noStrike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 externo / </a:t>
            </a:r>
            <a:r>
              <a:rPr lang="en-US" b="true" sz="2460" strike="noStrike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Pendrive</a:t>
            </a:r>
            <a:r>
              <a:rPr lang="en-US" sz="2460" strike="noStrike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 com arquivos;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144107" y="6894451"/>
            <a:ext cx="4150775" cy="1527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400" b="true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Lousa digital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 interativa, laser e caneta, microfone;</a:t>
            </a:r>
          </a:p>
          <a:p>
            <a:pPr algn="ctr" marL="0" indent="0" lvl="0">
              <a:lnSpc>
                <a:spcPts val="3000"/>
              </a:lnSpc>
            </a:pPr>
            <a:r>
              <a:rPr lang="en-US" b="true" sz="240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Quadro branco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 (lousa); </a:t>
            </a:r>
            <a:r>
              <a:rPr lang="en-US" b="true" sz="240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Material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 </a:t>
            </a:r>
            <a:r>
              <a:rPr lang="en-US" b="true" sz="2400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impresso </a:t>
            </a:r>
            <a:r>
              <a:rPr lang="en-US" sz="2400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(se necessário) 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652753" y="8274995"/>
            <a:ext cx="262512" cy="264496"/>
          </a:xfrm>
          <a:custGeom>
            <a:avLst/>
            <a:gdLst/>
            <a:ahLst/>
            <a:cxnLst/>
            <a:rect r="r" b="b" t="t" l="l"/>
            <a:pathLst>
              <a:path h="264496" w="262512">
                <a:moveTo>
                  <a:pt x="0" y="0"/>
                </a:moveTo>
                <a:lnTo>
                  <a:pt x="262513" y="0"/>
                </a:lnTo>
                <a:lnTo>
                  <a:pt x="262513" y="264496"/>
                </a:lnTo>
                <a:lnTo>
                  <a:pt x="0" y="26449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418816" y="8403211"/>
            <a:ext cx="4150775" cy="39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4"/>
              </a:lnSpc>
            </a:pPr>
            <a:r>
              <a:rPr lang="en-US" b="true" sz="2499">
                <a:solidFill>
                  <a:srgbClr val="000000"/>
                </a:solidFill>
                <a:latin typeface="Akshar Bold"/>
                <a:ea typeface="Akshar Bold"/>
                <a:cs typeface="Akshar Bold"/>
                <a:sym typeface="Akshar Bold"/>
              </a:rPr>
              <a:t>Simular </a:t>
            </a:r>
            <a:r>
              <a:rPr lang="en-US" sz="2499">
                <a:solidFill>
                  <a:srgbClr val="000000"/>
                </a:solidFill>
                <a:latin typeface="Akshar"/>
                <a:ea typeface="Akshar"/>
                <a:cs typeface="Akshar"/>
                <a:sym typeface="Akshar"/>
              </a:rPr>
              <a:t>a apresentação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DAGowUfi58M</dc:identifier>
  <dcterms:modified xsi:type="dcterms:W3CDTF">2011-08-01T06:04:30Z</dcterms:modified>
  <cp:revision>1</cp:revision>
  <dc:title>Mapa Mental - Profissional de TI</dc:title>
</cp:coreProperties>
</file>