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54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6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2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0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45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3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2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20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1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6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97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79A11B-5B69-4D76-98DF-D054B7376CEA}" type="datetimeFigureOut">
              <a:rPr lang="pt-BR" smtClean="0"/>
              <a:t>05/02/2025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53647CF-5D42-4889-9D39-2673C6D12F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9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267D8-DA00-983E-39F6-6095515B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5562"/>
            <a:ext cx="8991600" cy="1645920"/>
          </a:xfrm>
        </p:spPr>
        <p:txBody>
          <a:bodyPr/>
          <a:lstStyle/>
          <a:p>
            <a:r>
              <a:rPr lang="pt-BR" dirty="0"/>
              <a:t>MBA – Big Data &amp; Data </a:t>
            </a:r>
            <a:r>
              <a:rPr lang="pt-BR" dirty="0" err="1"/>
              <a:t>Engineer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9F86EA-846D-21DA-9000-43FC8245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188" y="4972491"/>
            <a:ext cx="6801612" cy="1239894"/>
          </a:xfrm>
        </p:spPr>
        <p:txBody>
          <a:bodyPr>
            <a:normAutofit lnSpcReduction="10000"/>
          </a:bodyPr>
          <a:lstStyle/>
          <a:p>
            <a:pPr algn="r"/>
            <a:r>
              <a:rPr lang="pt-BR" dirty="0"/>
              <a:t>Christopher Danny </a:t>
            </a:r>
            <a:r>
              <a:rPr lang="pt-BR" dirty="0" err="1"/>
              <a:t>Ordonez</a:t>
            </a:r>
            <a:r>
              <a:rPr lang="pt-BR" dirty="0"/>
              <a:t> Faria</a:t>
            </a:r>
          </a:p>
          <a:p>
            <a:pPr algn="r"/>
            <a:r>
              <a:rPr lang="pt-BR" dirty="0"/>
              <a:t>Gustavo Ferraz </a:t>
            </a:r>
            <a:r>
              <a:rPr lang="pt-BR" dirty="0" err="1"/>
              <a:t>Rivani</a:t>
            </a:r>
            <a:r>
              <a:rPr lang="pt-BR" dirty="0"/>
              <a:t> de Oliveira</a:t>
            </a:r>
          </a:p>
          <a:p>
            <a:pPr algn="r"/>
            <a:r>
              <a:rPr lang="pt-BR" dirty="0"/>
              <a:t>Matheus Freitas Matos</a:t>
            </a:r>
          </a:p>
        </p:txBody>
      </p:sp>
    </p:spTree>
    <p:extLst>
      <p:ext uri="{BB962C8B-B14F-4D97-AF65-F5344CB8AC3E}">
        <p14:creationId xmlns:p14="http://schemas.microsoft.com/office/powerpoint/2010/main" val="386422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92844-5E86-C7A4-CD27-E4D06BF0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0F13EE-5D9C-17CC-1C8A-801BF10EC7F6}"/>
              </a:ext>
            </a:extLst>
          </p:cNvPr>
          <p:cNvSpPr txBox="1"/>
          <p:nvPr/>
        </p:nvSpPr>
        <p:spPr>
          <a:xfrm>
            <a:off x="1009796" y="2921000"/>
            <a:ext cx="9937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Análise de Linhas de Ônibus de São Paulo: Eficiência e Impactos no Tempo de Viagem</a:t>
            </a:r>
          </a:p>
          <a:p>
            <a:pPr algn="ctr"/>
            <a:endParaRPr lang="pt-BR" dirty="0"/>
          </a:p>
          <a:p>
            <a:pPr algn="just"/>
            <a:r>
              <a:rPr lang="pt-BR" dirty="0"/>
              <a:t>Este trabalho tem como objetivo analisar o impacto das paradas de ônibus e do ponto final na duração total das viagens em São Paulo. A partir de dados de localizações e número de passageiros, buscamos responder questões como: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Média das Paradas</a:t>
            </a:r>
            <a:r>
              <a:rPr lang="pt-BR" dirty="0"/>
              <a:t>: Como o número e a distribuição das paradas influenciam o tempo total da viagem.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b="1" dirty="0"/>
              <a:t>Avaliação de Horários: </a:t>
            </a:r>
            <a:r>
              <a:rPr lang="pt-BR" dirty="0"/>
              <a:t>Avaliação de média de horário para alocação de veículos conforme previsão.</a:t>
            </a:r>
          </a:p>
        </p:txBody>
      </p:sp>
    </p:spTree>
    <p:extLst>
      <p:ext uri="{BB962C8B-B14F-4D97-AF65-F5344CB8AC3E}">
        <p14:creationId xmlns:p14="http://schemas.microsoft.com/office/powerpoint/2010/main" val="163976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5A3F9-B163-6485-BD37-23A84D8D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Utilizadas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AD42D1E-7026-16CE-8531-7830145CC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457" y="2211640"/>
            <a:ext cx="4273671" cy="222517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735840-DE35-09B5-F124-860F90BFE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00" y="4257400"/>
            <a:ext cx="3792072" cy="17769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443992-0020-5D8F-F96D-DFB85F6D5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72" y="2368442"/>
            <a:ext cx="3184548" cy="16739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72A19E-4CD3-3CD5-F5F1-0B08C606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709" y="4299276"/>
            <a:ext cx="1788517" cy="184488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1D3269-F498-F423-16DB-11EC5165E2BB}"/>
              </a:ext>
            </a:extLst>
          </p:cNvPr>
          <p:cNvSpPr txBox="1"/>
          <p:nvPr/>
        </p:nvSpPr>
        <p:spPr>
          <a:xfrm>
            <a:off x="5292227" y="5221720"/>
            <a:ext cx="97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SPTrans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9C577F-F8DE-B28E-A191-8CC5A57F37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55" y="4611400"/>
            <a:ext cx="2798843" cy="106895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CD06586-403F-10D9-3CAE-764C989B7E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467" y="2638534"/>
            <a:ext cx="874643" cy="87464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74B49B-F24C-04EF-E25D-D72470A9108A}"/>
              </a:ext>
            </a:extLst>
          </p:cNvPr>
          <p:cNvSpPr txBox="1"/>
          <p:nvPr/>
        </p:nvSpPr>
        <p:spPr>
          <a:xfrm>
            <a:off x="4998291" y="3655929"/>
            <a:ext cx="105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FAST API</a:t>
            </a:r>
          </a:p>
        </p:txBody>
      </p:sp>
    </p:spTree>
    <p:extLst>
      <p:ext uri="{BB962C8B-B14F-4D97-AF65-F5344CB8AC3E}">
        <p14:creationId xmlns:p14="http://schemas.microsoft.com/office/powerpoint/2010/main" val="235701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C8FBF9-5AF9-1E99-E9CE-C6142C3E3D0A}"/>
              </a:ext>
            </a:extLst>
          </p:cNvPr>
          <p:cNvSpPr txBox="1"/>
          <p:nvPr/>
        </p:nvSpPr>
        <p:spPr>
          <a:xfrm>
            <a:off x="368300" y="533400"/>
            <a:ext cx="5351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Desenho Técnico</a:t>
            </a:r>
          </a:p>
          <a:p>
            <a:r>
              <a:rPr lang="pt-BR" sz="3200" dirty="0"/>
              <a:t>Representação da Solução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4EC24007-408E-705E-1663-388A3B3BC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49" y="0"/>
            <a:ext cx="5720051" cy="6551474"/>
          </a:xfr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7E668C25-E8F9-9670-8D4B-F156CB44E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0328" y="5300868"/>
            <a:ext cx="463824" cy="46382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4A00DC4-98CE-6A0F-6B3C-84117410D0F7}"/>
              </a:ext>
            </a:extLst>
          </p:cNvPr>
          <p:cNvSpPr txBox="1"/>
          <p:nvPr/>
        </p:nvSpPr>
        <p:spPr>
          <a:xfrm>
            <a:off x="10426595" y="569641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FastAPI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D78DB77-A767-BABB-1635-7A634FEDCDD2}"/>
              </a:ext>
            </a:extLst>
          </p:cNvPr>
          <p:cNvCxnSpPr>
            <a:cxnSpLocks/>
          </p:cNvCxnSpPr>
          <p:nvPr/>
        </p:nvCxnSpPr>
        <p:spPr>
          <a:xfrm flipH="1">
            <a:off x="9334849" y="5532781"/>
            <a:ext cx="1127411" cy="58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1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19BF-A9F3-811B-3450-090C0489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dirty="0"/>
              <a:t>input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60C2D9B-60CF-DAA7-680A-D6E352EDD78F}"/>
              </a:ext>
            </a:extLst>
          </p:cNvPr>
          <p:cNvGraphicFramePr>
            <a:graphicFrameLocks noGrp="1"/>
          </p:cNvGraphicFramePr>
          <p:nvPr/>
        </p:nvGraphicFramePr>
        <p:xfrm>
          <a:off x="2230438" y="2509838"/>
          <a:ext cx="7731125" cy="1837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381">
                  <a:extLst>
                    <a:ext uri="{9D8B030D-6E8A-4147-A177-3AD203B41FA5}">
                      <a16:colId xmlns:a16="http://schemas.microsoft.com/office/drawing/2014/main" val="3696652798"/>
                    </a:ext>
                  </a:extLst>
                </a:gridCol>
                <a:gridCol w="539381">
                  <a:extLst>
                    <a:ext uri="{9D8B030D-6E8A-4147-A177-3AD203B41FA5}">
                      <a16:colId xmlns:a16="http://schemas.microsoft.com/office/drawing/2014/main" val="3636926899"/>
                    </a:ext>
                  </a:extLst>
                </a:gridCol>
                <a:gridCol w="6652363">
                  <a:extLst>
                    <a:ext uri="{9D8B030D-6E8A-4147-A177-3AD203B41FA5}">
                      <a16:colId xmlns:a16="http://schemas.microsoft.com/office/drawing/2014/main" val="1655510784"/>
                    </a:ext>
                  </a:extLst>
                </a:gridCol>
              </a:tblGrid>
              <a:tr h="1685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Linhas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76707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Tipo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Descritivo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1151275987"/>
                  </a:ext>
                </a:extLst>
              </a:tr>
              <a:tr h="176984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Inteiro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Código identificador da linha. Este é um código identificador único de cada linha do sistema (por sentido de operação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1103412129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lc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booleano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Indica se uma linha opera no modo circular (sem um terminal secundário)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4224348413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lt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Informa a primeira parte do letreiro numérico da linha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3570751744"/>
                  </a:ext>
                </a:extLst>
              </a:tr>
              <a:tr h="320257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inteiro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Informa a segunda parte do letreiro numérico da linha, que indica se a linha opera nos modos: BASE (10), ATENDIMENTO (21, 23, 32, 41)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3992745531"/>
                  </a:ext>
                </a:extLst>
              </a:tr>
              <a:tr h="328685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inteiro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Informa o sentido ao qual a linha atende, onde 1 significa Terminal Principal para Terminal Secundário e 2 para Terminal Secundário para Terminal Principal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1621301932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Informa o letreiro descritivo da linha no sentido Terminal Principal para Terminal Secundário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89863592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Informa o letreiro descritivo da linha no sentido Terminal Secundário para Terminal Principal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ctr"/>
                </a:tc>
                <a:extLst>
                  <a:ext uri="{0D108BD9-81ED-4DB2-BD59-A6C34878D82A}">
                    <a16:rowId xmlns:a16="http://schemas.microsoft.com/office/drawing/2014/main" val="99990475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BBC7AA1-9BBB-0DD4-EE9F-B10FB1635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88152"/>
              </p:ext>
            </p:extLst>
          </p:nvPr>
        </p:nvGraphicFramePr>
        <p:xfrm>
          <a:off x="2229739" y="4703526"/>
          <a:ext cx="7731125" cy="11798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577">
                  <a:extLst>
                    <a:ext uri="{9D8B030D-6E8A-4147-A177-3AD203B41FA5}">
                      <a16:colId xmlns:a16="http://schemas.microsoft.com/office/drawing/2014/main" val="3653022242"/>
                    </a:ext>
                  </a:extLst>
                </a:gridCol>
                <a:gridCol w="539577">
                  <a:extLst>
                    <a:ext uri="{9D8B030D-6E8A-4147-A177-3AD203B41FA5}">
                      <a16:colId xmlns:a16="http://schemas.microsoft.com/office/drawing/2014/main" val="1773868040"/>
                    </a:ext>
                  </a:extLst>
                </a:gridCol>
                <a:gridCol w="6651971">
                  <a:extLst>
                    <a:ext uri="{9D8B030D-6E8A-4147-A177-3AD203B41FA5}">
                      <a16:colId xmlns:a16="http://schemas.microsoft.com/office/drawing/2014/main" val="4031873096"/>
                    </a:ext>
                  </a:extLst>
                </a:gridCol>
              </a:tblGrid>
              <a:tr h="1685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BuscarParadasPorLinha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15135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Tipo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Descritivo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3575798532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Inteiro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Código identificador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2347489060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Nome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3925476291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ed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Endereço de localização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418443264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double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Informação de latitude da localização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922950557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double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Informação de longitude da localização da parada</a:t>
                      </a:r>
                      <a:endParaRPr lang="pt-BR" sz="10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399792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36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19BF-A9F3-811B-3450-090C0489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dirty="0"/>
              <a:t>input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9924FCD-950D-07E5-2B39-169972C4D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01730"/>
              </p:ext>
            </p:extLst>
          </p:nvPr>
        </p:nvGraphicFramePr>
        <p:xfrm>
          <a:off x="2229739" y="2871920"/>
          <a:ext cx="7731125" cy="2528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9577">
                  <a:extLst>
                    <a:ext uri="{9D8B030D-6E8A-4147-A177-3AD203B41FA5}">
                      <a16:colId xmlns:a16="http://schemas.microsoft.com/office/drawing/2014/main" val="1856478816"/>
                    </a:ext>
                  </a:extLst>
                </a:gridCol>
                <a:gridCol w="539577">
                  <a:extLst>
                    <a:ext uri="{9D8B030D-6E8A-4147-A177-3AD203B41FA5}">
                      <a16:colId xmlns:a16="http://schemas.microsoft.com/office/drawing/2014/main" val="2411988250"/>
                    </a:ext>
                  </a:extLst>
                </a:gridCol>
                <a:gridCol w="6651971">
                  <a:extLst>
                    <a:ext uri="{9D8B030D-6E8A-4147-A177-3AD203B41FA5}">
                      <a16:colId xmlns:a16="http://schemas.microsoft.com/office/drawing/2014/main" val="326958873"/>
                    </a:ext>
                  </a:extLst>
                </a:gridCol>
              </a:tblGrid>
              <a:tr h="16855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Previsão de chegada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853379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Tipo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Descritivo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3369721497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hr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Horário de referência da geração das informações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1584812690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Objeto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Representa uma relação de pontos de parada 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2526308449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Inteiro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Código identificador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2709645440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texto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Nome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193106840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double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Informação de latitude da localização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52463429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double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Informação de longitude da localização da parada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2981306302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vs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Objeto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Relação de veículos localizados onde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3506012860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Inteiro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Prefixo do veículo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884249677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string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Horário previsto para chegada do veículo no ponto de parada relacionado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3609111288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bool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Indica se o veículo é (true) ou não (false) acessível para pessoas com deficiência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2124850085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string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Indica o horário universal (UTC) em que a localização foi capturada. Essa informação está no padrão 8601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1752440927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py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double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Informação de latitude da localização do veículo</a:t>
                      </a:r>
                      <a:endParaRPr lang="pt-BR" sz="10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1546411614"/>
                  </a:ext>
                </a:extLst>
              </a:tr>
              <a:tr h="16855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px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>
                          <a:effectLst/>
                        </a:rPr>
                        <a:t>double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8" marR="8428" marT="842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dirty="0">
                          <a:effectLst/>
                        </a:rPr>
                        <a:t>Informação de longitude da localização do veículo</a:t>
                      </a:r>
                      <a:endParaRPr lang="pt-BR" sz="10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8" marR="8428" marT="8428" marB="0" anchor="b"/>
                </a:tc>
                <a:extLst>
                  <a:ext uri="{0D108BD9-81ED-4DB2-BD59-A6C34878D82A}">
                    <a16:rowId xmlns:a16="http://schemas.microsoft.com/office/drawing/2014/main" val="2250614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42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19BF-A9F3-811B-3450-090C0489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Dicionário de Dados</a:t>
            </a:r>
            <a:br>
              <a:rPr lang="pt-BR" dirty="0"/>
            </a:br>
            <a:r>
              <a:rPr lang="pt-BR" dirty="0"/>
              <a:t>Output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B1F944D-DC18-33A6-7C05-C7664E649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04913"/>
              </p:ext>
            </p:extLst>
          </p:nvPr>
        </p:nvGraphicFramePr>
        <p:xfrm>
          <a:off x="3192670" y="2841697"/>
          <a:ext cx="54356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84">
                  <a:extLst>
                    <a:ext uri="{9D8B030D-6E8A-4147-A177-3AD203B41FA5}">
                      <a16:colId xmlns:a16="http://schemas.microsoft.com/office/drawing/2014/main" val="2275258881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743172611"/>
                    </a:ext>
                  </a:extLst>
                </a:gridCol>
                <a:gridCol w="3223215">
                  <a:extLst>
                    <a:ext uri="{9D8B030D-6E8A-4147-A177-3AD203B41FA5}">
                      <a16:colId xmlns:a16="http://schemas.microsoft.com/office/drawing/2014/main" val="2285751425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 err="1">
                          <a:effectLst/>
                        </a:rPr>
                        <a:t>Medias_Linhas_Veiculos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226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79954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Número da Linha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245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Hora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horário de captura da inforamação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584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Media_onibus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float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Média de ônibus por linha e horário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250359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DFF8FB1-CAA7-9D79-FE0F-D2AC8F877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860299"/>
              </p:ext>
            </p:extLst>
          </p:nvPr>
        </p:nvGraphicFramePr>
        <p:xfrm>
          <a:off x="3192670" y="4582768"/>
          <a:ext cx="54356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7584">
                  <a:extLst>
                    <a:ext uri="{9D8B030D-6E8A-4147-A177-3AD203B41FA5}">
                      <a16:colId xmlns:a16="http://schemas.microsoft.com/office/drawing/2014/main" val="82314115"/>
                    </a:ext>
                  </a:extLst>
                </a:gridCol>
                <a:gridCol w="1134801">
                  <a:extLst>
                    <a:ext uri="{9D8B030D-6E8A-4147-A177-3AD203B41FA5}">
                      <a16:colId xmlns:a16="http://schemas.microsoft.com/office/drawing/2014/main" val="251679391"/>
                    </a:ext>
                  </a:extLst>
                </a:gridCol>
                <a:gridCol w="3223215">
                  <a:extLst>
                    <a:ext uri="{9D8B030D-6E8A-4147-A177-3AD203B41FA5}">
                      <a16:colId xmlns:a16="http://schemas.microsoft.com/office/drawing/2014/main" val="301618165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medias_linhas_veiculos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488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Dado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Tipo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Descritivo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87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Linha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Inteiro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Número da linha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3495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media_diferenca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Float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média de um horário para outro em números inteiro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07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media_minutos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Texto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média de um horário para o outro em minutos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372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81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9111-B068-57F3-8B2C-1A11690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CAE95-0DDF-436D-F689-E3E91054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203748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1473</TotalTime>
  <Words>533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Pacote</vt:lpstr>
      <vt:lpstr>MBA – Big Data &amp; Data Engineer</vt:lpstr>
      <vt:lpstr>Proposta</vt:lpstr>
      <vt:lpstr>Ferramentas Utilizadas</vt:lpstr>
      <vt:lpstr>Apresentação do PowerPoint</vt:lpstr>
      <vt:lpstr>Dicionário de Dados input</vt:lpstr>
      <vt:lpstr>Dicionário de Dados input</vt:lpstr>
      <vt:lpstr>Dicionário de Dados Output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FREITAS MATOS</dc:creator>
  <cp:lastModifiedBy>MATHEUS FREITAS MATOS</cp:lastModifiedBy>
  <cp:revision>6</cp:revision>
  <dcterms:created xsi:type="dcterms:W3CDTF">2025-02-03T01:50:54Z</dcterms:created>
  <dcterms:modified xsi:type="dcterms:W3CDTF">2025-02-05T20:22:20Z</dcterms:modified>
</cp:coreProperties>
</file>