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5"/>
  </p:notesMasterIdLst>
  <p:sldIdLst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36433" marR="0" lvl="1" indent="-303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72866" marR="0" lvl="2" indent="-606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9298" marR="0" lvl="3" indent="-9097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45731" marR="0" lvl="4" indent="-12131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82164" marR="0" lvl="5" indent="-2463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18597" marR="0" lvl="6" indent="-5496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755029" marR="0" lvl="7" indent="-8528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291462" marR="0" lvl="8" indent="-11562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4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2325" marR="0" lvl="1" indent="-8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04649" marR="0" lvl="2" indent="-45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974" marR="0" lvl="3" indent="-47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609298" marR="0" lvl="4" indent="-90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11623" marR="0" lvl="5" indent="-50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13947" marR="0" lvl="6" indent="-9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816272" marR="0" lvl="7" indent="-957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218597" marR="0" lvl="8" indent="-54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017616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40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512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40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9211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istamodelosdenegocios.com.br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analistamodelosdenegocios.com.br/" TargetMode="Externa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/>
        </p:nvSpPr>
        <p:spPr>
          <a:xfrm>
            <a:off x="791628" y="6297125"/>
            <a:ext cx="3571569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1108" b="1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</a:t>
            </a:r>
            <a:r>
              <a:rPr lang="en-US" sz="1108" b="1" i="0" strike="noStrike" cap="none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108" b="1" dirty="0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lang="en-US" sz="1108" b="1" dirty="0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/>
            </a:endParaRPr>
          </a:p>
        </p:txBody>
      </p:sp>
      <p:sp>
        <p:nvSpPr>
          <p:cNvPr id="4" name="Shape 46"/>
          <p:cNvSpPr txBox="1"/>
          <p:nvPr userDrawn="1"/>
        </p:nvSpPr>
        <p:spPr>
          <a:xfrm>
            <a:off x="8077487" y="6297125"/>
            <a:ext cx="3316062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1108" b="1" u="sng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2" tooltip="Visite o site do Analista"/>
              </a:rPr>
              <a:t>analistamodelosdenegocios.com.br</a:t>
            </a:r>
            <a:endParaRPr lang="en-US" sz="1108" b="1" u="sng" dirty="0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778936" y="813508"/>
            <a:ext cx="10604498" cy="465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67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2"/>
          </p:nvPr>
        </p:nvSpPr>
        <p:spPr>
          <a:xfrm>
            <a:off x="791634" y="1278801"/>
            <a:ext cx="10604498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791633" y="656089"/>
            <a:ext cx="121919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5" name="Shape 15"/>
          <p:cNvSpPr txBox="1"/>
          <p:nvPr/>
        </p:nvSpPr>
        <p:spPr>
          <a:xfrm>
            <a:off x="791634" y="6297122"/>
            <a:ext cx="2378074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10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JAFAR DESIGNS </a:t>
            </a:r>
            <a:r>
              <a:rPr lang="en-US" sz="10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STUDIO</a:t>
            </a:r>
          </a:p>
        </p:txBody>
      </p:sp>
      <p:sp>
        <p:nvSpPr>
          <p:cNvPr id="16" name="Shape 16"/>
          <p:cNvSpPr txBox="1"/>
          <p:nvPr/>
        </p:nvSpPr>
        <p:spPr>
          <a:xfrm>
            <a:off x="8908408" y="6297122"/>
            <a:ext cx="1547243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10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10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17" name="Shape 17"/>
          <p:cNvSpPr txBox="1"/>
          <p:nvPr/>
        </p:nvSpPr>
        <p:spPr>
          <a:xfrm>
            <a:off x="10585895" y="6297122"/>
            <a:ext cx="275989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10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Lato"/>
                <a:buNone/>
              </a:pPr>
              <a:t>‹nº›</a:t>
            </a:fld>
            <a:endParaRPr lang="en-US" sz="10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Shape 18"/>
          <p:cNvSpPr/>
          <p:nvPr/>
        </p:nvSpPr>
        <p:spPr>
          <a:xfrm>
            <a:off x="11209903" y="6292357"/>
            <a:ext cx="188345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121908" tIns="60954" rIns="121908" bIns="60954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1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Shape 19"/>
          <p:cNvSpPr/>
          <p:nvPr/>
        </p:nvSpPr>
        <p:spPr>
          <a:xfrm>
            <a:off x="10992127" y="6292357"/>
            <a:ext cx="188345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121908" tIns="60954" rIns="121908" bIns="60954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1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Background Layou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112523" tIns="56246" rIns="112523" bIns="56246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9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at Right S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874938" y="809772"/>
            <a:ext cx="4525428" cy="818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67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6887637" y="1742350"/>
            <a:ext cx="4525428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6887634" y="656089"/>
            <a:ext cx="121919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6" name="Shape 26"/>
          <p:cNvSpPr txBox="1"/>
          <p:nvPr/>
        </p:nvSpPr>
        <p:spPr>
          <a:xfrm>
            <a:off x="8908408" y="6297122"/>
            <a:ext cx="1547243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10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10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10585895" y="6297122"/>
            <a:ext cx="275989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10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Lato"/>
                <a:buNone/>
              </a:pPr>
              <a:t>‹nº›</a:t>
            </a:fld>
            <a:endParaRPr lang="en-US" sz="10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Shape 28"/>
          <p:cNvSpPr/>
          <p:nvPr/>
        </p:nvSpPr>
        <p:spPr>
          <a:xfrm>
            <a:off x="11209903" y="6292357"/>
            <a:ext cx="188345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121908" tIns="60954" rIns="121908" bIns="60954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1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Shape 29"/>
          <p:cNvSpPr/>
          <p:nvPr/>
        </p:nvSpPr>
        <p:spPr>
          <a:xfrm>
            <a:off x="10992127" y="6292357"/>
            <a:ext cx="188345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121908" tIns="60954" rIns="121908" bIns="60954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1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without Footer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78936" y="813508"/>
            <a:ext cx="10604498" cy="46529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67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791634" y="1278801"/>
            <a:ext cx="10604498" cy="1884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33" name="Shape 33"/>
          <p:cNvCxnSpPr/>
          <p:nvPr/>
        </p:nvCxnSpPr>
        <p:spPr>
          <a:xfrm>
            <a:off x="791633" y="656089"/>
            <a:ext cx="1219198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/>
        </p:nvSpPr>
        <p:spPr>
          <a:xfrm>
            <a:off x="10585895" y="6297122"/>
            <a:ext cx="275989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Font typeface="Lato"/>
              <a:buNone/>
            </a:pPr>
            <a:fld id="{00000000-1234-1234-1234-123412341234}" type="slidenum">
              <a:rPr lang="en-US" sz="1067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4"/>
                </a:buClr>
                <a:buSzPct val="25000"/>
                <a:buFont typeface="Lato"/>
                <a:buNone/>
              </a:pPr>
              <a:t>‹nº›</a:t>
            </a:fld>
            <a:endParaRPr lang="en-US" sz="1067" b="0" i="0" u="none" strike="noStrike" cap="none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791634" y="6297122"/>
            <a:ext cx="2378074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10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JAFAR DESIGNS </a:t>
            </a:r>
            <a:r>
              <a:rPr lang="en-US" sz="10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STUDIO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8908408" y="6297122"/>
            <a:ext cx="1547243" cy="1334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1067" b="1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lang="en-US" sz="1067" b="1" i="0" u="none" strike="noStrike" cap="none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PROPOSAL</a:t>
            </a:r>
          </a:p>
        </p:txBody>
      </p:sp>
      <p:sp>
        <p:nvSpPr>
          <p:cNvPr id="38" name="Shape 38"/>
          <p:cNvSpPr/>
          <p:nvPr/>
        </p:nvSpPr>
        <p:spPr>
          <a:xfrm>
            <a:off x="11209903" y="6292357"/>
            <a:ext cx="188345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45089" y="34672"/>
                </a:moveTo>
                <a:cubicBezTo>
                  <a:pt x="68323" y="60000"/>
                  <a:pt x="68323" y="60000"/>
                  <a:pt x="68323" y="60000"/>
                </a:cubicBezTo>
                <a:cubicBezTo>
                  <a:pt x="45089" y="85327"/>
                  <a:pt x="45089" y="85327"/>
                  <a:pt x="45089" y="85327"/>
                </a:cubicBezTo>
                <a:cubicBezTo>
                  <a:pt x="43097" y="87319"/>
                  <a:pt x="43097" y="90587"/>
                  <a:pt x="45089" y="92578"/>
                </a:cubicBezTo>
                <a:cubicBezTo>
                  <a:pt x="47080" y="94570"/>
                  <a:pt x="50297" y="94570"/>
                  <a:pt x="52238" y="92578"/>
                </a:cubicBezTo>
                <a:cubicBezTo>
                  <a:pt x="80629" y="63625"/>
                  <a:pt x="80629" y="63625"/>
                  <a:pt x="80629" y="63625"/>
                </a:cubicBezTo>
                <a:cubicBezTo>
                  <a:pt x="82621" y="61634"/>
                  <a:pt x="82621" y="58365"/>
                  <a:pt x="80629" y="56374"/>
                </a:cubicBezTo>
                <a:cubicBezTo>
                  <a:pt x="52238" y="27421"/>
                  <a:pt x="52238" y="27421"/>
                  <a:pt x="52238" y="27421"/>
                </a:cubicBezTo>
                <a:cubicBezTo>
                  <a:pt x="50297" y="25429"/>
                  <a:pt x="47080" y="25429"/>
                  <a:pt x="45089" y="27421"/>
                </a:cubicBezTo>
                <a:cubicBezTo>
                  <a:pt x="43097" y="29412"/>
                  <a:pt x="43097" y="32680"/>
                  <a:pt x="45089" y="34672"/>
                </a:cubicBezTo>
                <a:close/>
                <a:moveTo>
                  <a:pt x="0" y="60000"/>
                </a:move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lose/>
                <a:moveTo>
                  <a:pt x="112238" y="60000"/>
                </a:move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121908" tIns="60954" rIns="121908" bIns="60954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1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0992127" y="6292357"/>
            <a:ext cx="188345" cy="15544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74910" y="85327"/>
                </a:moveTo>
                <a:cubicBezTo>
                  <a:pt x="51676" y="60000"/>
                  <a:pt x="51676" y="60000"/>
                  <a:pt x="51676" y="60000"/>
                </a:cubicBezTo>
                <a:cubicBezTo>
                  <a:pt x="74910" y="34672"/>
                  <a:pt x="74910" y="34672"/>
                  <a:pt x="74910" y="34672"/>
                </a:cubicBezTo>
                <a:cubicBezTo>
                  <a:pt x="76902" y="32680"/>
                  <a:pt x="76902" y="29412"/>
                  <a:pt x="74910" y="27421"/>
                </a:cubicBezTo>
                <a:cubicBezTo>
                  <a:pt x="72919" y="25429"/>
                  <a:pt x="69702" y="25429"/>
                  <a:pt x="67761" y="27421"/>
                </a:cubicBezTo>
                <a:cubicBezTo>
                  <a:pt x="39370" y="56374"/>
                  <a:pt x="39370" y="56374"/>
                  <a:pt x="39370" y="56374"/>
                </a:cubicBezTo>
                <a:cubicBezTo>
                  <a:pt x="37378" y="58365"/>
                  <a:pt x="37378" y="61634"/>
                  <a:pt x="39370" y="63625"/>
                </a:cubicBezTo>
                <a:cubicBezTo>
                  <a:pt x="67761" y="92578"/>
                  <a:pt x="67761" y="92578"/>
                  <a:pt x="67761" y="92578"/>
                </a:cubicBezTo>
                <a:cubicBezTo>
                  <a:pt x="69702" y="94570"/>
                  <a:pt x="72919" y="94570"/>
                  <a:pt x="74910" y="92578"/>
                </a:cubicBezTo>
                <a:cubicBezTo>
                  <a:pt x="76902" y="90587"/>
                  <a:pt x="76902" y="87319"/>
                  <a:pt x="74910" y="85327"/>
                </a:cubicBezTo>
                <a:close/>
                <a:moveTo>
                  <a:pt x="120000" y="60000"/>
                </a:moveTo>
                <a:cubicBezTo>
                  <a:pt x="120000" y="26859"/>
                  <a:pt x="93140" y="0"/>
                  <a:pt x="60000" y="0"/>
                </a:cubicBezTo>
                <a:cubicBezTo>
                  <a:pt x="26859" y="0"/>
                  <a:pt x="0" y="26859"/>
                  <a:pt x="0" y="60000"/>
                </a:cubicBezTo>
                <a:cubicBezTo>
                  <a:pt x="0" y="93140"/>
                  <a:pt x="26859" y="120000"/>
                  <a:pt x="60000" y="120000"/>
                </a:cubicBezTo>
                <a:cubicBezTo>
                  <a:pt x="93140" y="120000"/>
                  <a:pt x="120000" y="93140"/>
                  <a:pt x="120000" y="60000"/>
                </a:cubicBezTo>
                <a:close/>
                <a:moveTo>
                  <a:pt x="7761" y="60000"/>
                </a:moveTo>
                <a:cubicBezTo>
                  <a:pt x="7761" y="31148"/>
                  <a:pt x="31148" y="7761"/>
                  <a:pt x="60000" y="7761"/>
                </a:cubicBezTo>
                <a:cubicBezTo>
                  <a:pt x="88851" y="7761"/>
                  <a:pt x="112238" y="31148"/>
                  <a:pt x="112238" y="60000"/>
                </a:cubicBezTo>
                <a:cubicBezTo>
                  <a:pt x="112238" y="88851"/>
                  <a:pt x="88851" y="112238"/>
                  <a:pt x="60000" y="112238"/>
                </a:cubicBezTo>
                <a:cubicBezTo>
                  <a:pt x="31148" y="112238"/>
                  <a:pt x="7761" y="88851"/>
                  <a:pt x="7761" y="6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121908" tIns="60954" rIns="121908" bIns="60954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11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78935" y="813508"/>
            <a:ext cx="10604677" cy="4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67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791633" y="1278800"/>
            <a:ext cx="10604677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at Right S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74939" y="809772"/>
            <a:ext cx="4525291" cy="81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67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6887637" y="1742350"/>
            <a:ext cx="4525292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52" name="Shape 52"/>
          <p:cNvCxnSpPr/>
          <p:nvPr/>
        </p:nvCxnSpPr>
        <p:spPr>
          <a:xfrm>
            <a:off x="6887634" y="656089"/>
            <a:ext cx="12192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3" name="Shape 53"/>
          <p:cNvSpPr txBox="1"/>
          <p:nvPr/>
        </p:nvSpPr>
        <p:spPr>
          <a:xfrm>
            <a:off x="791628" y="6297125"/>
            <a:ext cx="3571569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1108" b="1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O ANALISTA DE </a:t>
            </a:r>
            <a:r>
              <a:rPr lang="en-US" sz="1108" b="1" i="0" strike="noStrike" cap="none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108" b="1" dirty="0">
                <a:solidFill>
                  <a:srgbClr val="00AAF0"/>
                </a:solidFill>
                <a:latin typeface="Raleway"/>
                <a:ea typeface="Raleway"/>
                <a:cs typeface="Raleway"/>
                <a:sym typeface="Raleway"/>
              </a:rPr>
              <a:t>MODELOS DE NEGÓCIOS</a:t>
            </a:r>
            <a:endParaRPr lang="en-US" sz="1108" b="1" dirty="0">
              <a:solidFill>
                <a:srgbClr val="00AAF0"/>
              </a:solidFill>
              <a:latin typeface="Raleway"/>
              <a:ea typeface="Raleway"/>
              <a:cs typeface="Raleway"/>
              <a:sym typeface="Raleway"/>
              <a:hlinkClick r:id="rId2"/>
            </a:endParaRPr>
          </a:p>
        </p:txBody>
      </p:sp>
      <p:sp>
        <p:nvSpPr>
          <p:cNvPr id="7" name="Shape 46"/>
          <p:cNvSpPr txBox="1"/>
          <p:nvPr userDrawn="1"/>
        </p:nvSpPr>
        <p:spPr>
          <a:xfrm>
            <a:off x="8077487" y="6297125"/>
            <a:ext cx="3316062" cy="133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Lato"/>
              <a:buNone/>
            </a:pPr>
            <a:r>
              <a:rPr lang="en-US" sz="1108" b="1" u="sng" dirty="0">
                <a:solidFill>
                  <a:srgbClr val="4B5050"/>
                </a:solidFill>
                <a:latin typeface="Raleway"/>
                <a:ea typeface="Raleway"/>
                <a:cs typeface="Raleway"/>
                <a:sym typeface="Raleway"/>
                <a:hlinkClick r:id="rId2" tooltip="Visite o site do Analista"/>
              </a:rPr>
              <a:t>analistamodelosdenegocios.com.br</a:t>
            </a:r>
            <a:endParaRPr lang="en-US" sz="1108" b="1" u="sng" dirty="0">
              <a:solidFill>
                <a:srgbClr val="4B5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 without Footer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778935" y="813508"/>
            <a:ext cx="10604677" cy="4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3067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791633" y="1278800"/>
            <a:ext cx="10604677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844083" marR="0" lvl="1" indent="93787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06804" marR="0" lvl="2" indent="31262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69526" marR="0" lvl="3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532248" marR="0" lvl="4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094970" marR="0" lvl="5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657691" marR="0" lvl="6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220413" marR="0" lvl="7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783135" marR="0" lvl="8" indent="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Shape 78"/>
          <p:cNvGrpSpPr/>
          <p:nvPr/>
        </p:nvGrpSpPr>
        <p:grpSpPr>
          <a:xfrm>
            <a:off x="824493" y="836542"/>
            <a:ext cx="10604073" cy="5890459"/>
            <a:chOff x="669900" y="1322628"/>
            <a:chExt cx="8615809" cy="4785998"/>
          </a:xfrm>
        </p:grpSpPr>
        <p:grpSp>
          <p:nvGrpSpPr>
            <p:cNvPr id="79" name="Shape 79"/>
            <p:cNvGrpSpPr/>
            <p:nvPr/>
          </p:nvGrpSpPr>
          <p:grpSpPr>
            <a:xfrm>
              <a:off x="669900" y="1322628"/>
              <a:ext cx="8615809" cy="4785998"/>
              <a:chOff x="593724" y="1322625"/>
              <a:chExt cx="7953300" cy="3646475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593724" y="1322625"/>
                <a:ext cx="7953300" cy="3636300"/>
              </a:xfrm>
              <a:prstGeom prst="rect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55354" tIns="55354" rIns="55354" bIns="55354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 sz="2462">
                  <a:solidFill>
                    <a:schemeClr val="tx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81" name="Shape 81"/>
              <p:cNvCxnSpPr/>
              <p:nvPr/>
            </p:nvCxnSpPr>
            <p:spPr>
              <a:xfrm>
                <a:off x="613410" y="4053218"/>
                <a:ext cx="7919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2" name="Shape 82"/>
              <p:cNvCxnSpPr/>
              <p:nvPr/>
            </p:nvCxnSpPr>
            <p:spPr>
              <a:xfrm>
                <a:off x="6949327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3" name="Shape 83"/>
              <p:cNvCxnSpPr/>
              <p:nvPr/>
            </p:nvCxnSpPr>
            <p:spPr>
              <a:xfrm>
                <a:off x="2196686" y="1324132"/>
                <a:ext cx="0" cy="2719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4" name="Shape 84"/>
              <p:cNvCxnSpPr/>
              <p:nvPr/>
            </p:nvCxnSpPr>
            <p:spPr>
              <a:xfrm>
                <a:off x="3777150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5" name="Shape 85"/>
              <p:cNvCxnSpPr/>
              <p:nvPr/>
            </p:nvCxnSpPr>
            <p:spPr>
              <a:xfrm>
                <a:off x="5363239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6" name="Shape 86"/>
              <p:cNvCxnSpPr/>
              <p:nvPr/>
            </p:nvCxnSpPr>
            <p:spPr>
              <a:xfrm>
                <a:off x="2199498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7" name="Shape 87"/>
              <p:cNvCxnSpPr/>
              <p:nvPr/>
            </p:nvCxnSpPr>
            <p:spPr>
              <a:xfrm>
                <a:off x="5350584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8" name="Shape 88"/>
              <p:cNvCxnSpPr/>
              <p:nvPr/>
            </p:nvCxnSpPr>
            <p:spPr>
              <a:xfrm rot="10800000">
                <a:off x="4573006" y="4055000"/>
                <a:ext cx="0" cy="914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89" name="Shape 89"/>
            <p:cNvSpPr/>
            <p:nvPr/>
          </p:nvSpPr>
          <p:spPr>
            <a:xfrm>
              <a:off x="7570432" y="1405147"/>
              <a:ext cx="1345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Segmentos de Clientes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x="5866449" y="1409577"/>
              <a:ext cx="1168199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Relacionamento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4159581" y="1405147"/>
              <a:ext cx="11307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Propostas de Valor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2435206" y="1405147"/>
              <a:ext cx="10434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Atividades Chave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710836" y="1381331"/>
              <a:ext cx="1345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Parcerias-Chave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5034715" y="4988176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Fontes de Receitas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704875" y="4988176"/>
              <a:ext cx="1168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Estrutura de Custos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2435952" y="3212457"/>
              <a:ext cx="9909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Recursos Chave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5859165" y="3212457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Canais</a:t>
              </a:r>
            </a:p>
          </p:txBody>
        </p:sp>
      </p:grpSp>
      <p:sp>
        <p:nvSpPr>
          <p:cNvPr id="98" name="Shape 98"/>
          <p:cNvSpPr/>
          <p:nvPr/>
        </p:nvSpPr>
        <p:spPr>
          <a:xfrm>
            <a:off x="9613615" y="3339649"/>
            <a:ext cx="1513108" cy="867692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3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Cliente 2</a:t>
            </a:r>
          </a:p>
        </p:txBody>
      </p:sp>
      <p:sp>
        <p:nvSpPr>
          <p:cNvPr id="99" name="Shape 99"/>
          <p:cNvSpPr/>
          <p:nvPr/>
        </p:nvSpPr>
        <p:spPr>
          <a:xfrm>
            <a:off x="9599553" y="1806075"/>
            <a:ext cx="1513108" cy="867692"/>
          </a:xfrm>
          <a:prstGeom prst="rect">
            <a:avLst/>
          </a:prstGeom>
          <a:solidFill>
            <a:srgbClr val="D7FB01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3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Cliente 1</a:t>
            </a:r>
          </a:p>
        </p:txBody>
      </p:sp>
      <p:sp>
        <p:nvSpPr>
          <p:cNvPr id="100" name="Shape 100"/>
          <p:cNvSpPr/>
          <p:nvPr/>
        </p:nvSpPr>
        <p:spPr>
          <a:xfrm>
            <a:off x="5339461" y="2526291"/>
            <a:ext cx="1513108" cy="86769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3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Cliente 1</a:t>
            </a:r>
          </a:p>
        </p:txBody>
      </p:sp>
      <p:sp>
        <p:nvSpPr>
          <p:cNvPr id="101" name="Shape 101"/>
          <p:cNvSpPr/>
          <p:nvPr/>
        </p:nvSpPr>
        <p:spPr>
          <a:xfrm>
            <a:off x="7402723" y="3464136"/>
            <a:ext cx="1513106" cy="8676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3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Canal 1</a:t>
            </a:r>
          </a:p>
        </p:txBody>
      </p:sp>
      <p:sp>
        <p:nvSpPr>
          <p:cNvPr id="102" name="Shape 102"/>
          <p:cNvSpPr/>
          <p:nvPr/>
        </p:nvSpPr>
        <p:spPr>
          <a:xfrm>
            <a:off x="7496508" y="1588444"/>
            <a:ext cx="1513106" cy="8676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3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Relacionamento</a:t>
            </a:r>
          </a:p>
        </p:txBody>
      </p:sp>
      <p:sp>
        <p:nvSpPr>
          <p:cNvPr id="103" name="Shape 103"/>
          <p:cNvSpPr/>
          <p:nvPr/>
        </p:nvSpPr>
        <p:spPr>
          <a:xfrm>
            <a:off x="8246784" y="5527398"/>
            <a:ext cx="1513108" cy="8676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3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Fonte de Receita</a:t>
            </a:r>
          </a:p>
        </p:txBody>
      </p:sp>
      <p:sp>
        <p:nvSpPr>
          <p:cNvPr id="104" name="Shape 104"/>
          <p:cNvSpPr/>
          <p:nvPr/>
        </p:nvSpPr>
        <p:spPr>
          <a:xfrm>
            <a:off x="2338353" y="5527398"/>
            <a:ext cx="1513108" cy="8676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3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Custo 1</a:t>
            </a:r>
          </a:p>
        </p:txBody>
      </p:sp>
      <p:sp>
        <p:nvSpPr>
          <p:cNvPr id="105" name="Shape 105"/>
          <p:cNvSpPr/>
          <p:nvPr/>
        </p:nvSpPr>
        <p:spPr>
          <a:xfrm>
            <a:off x="4214045" y="5527398"/>
            <a:ext cx="1513108" cy="8676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3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Custo 2</a:t>
            </a:r>
          </a:p>
        </p:txBody>
      </p:sp>
      <p:sp>
        <p:nvSpPr>
          <p:cNvPr id="106" name="Shape 106"/>
          <p:cNvSpPr/>
          <p:nvPr/>
        </p:nvSpPr>
        <p:spPr>
          <a:xfrm>
            <a:off x="3088631" y="3557921"/>
            <a:ext cx="1513106" cy="8676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3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Recurso 1</a:t>
            </a:r>
          </a:p>
        </p:txBody>
      </p:sp>
      <p:sp>
        <p:nvSpPr>
          <p:cNvPr id="107" name="Shape 107"/>
          <p:cNvSpPr/>
          <p:nvPr/>
        </p:nvSpPr>
        <p:spPr>
          <a:xfrm>
            <a:off x="3276200" y="2057367"/>
            <a:ext cx="1513106" cy="8676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3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Atividade 2</a:t>
            </a:r>
          </a:p>
        </p:txBody>
      </p:sp>
      <p:sp>
        <p:nvSpPr>
          <p:cNvPr id="108" name="Shape 108"/>
          <p:cNvSpPr/>
          <p:nvPr/>
        </p:nvSpPr>
        <p:spPr>
          <a:xfrm>
            <a:off x="1119153" y="2620075"/>
            <a:ext cx="1513108" cy="867691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3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Parceria</a:t>
            </a:r>
          </a:p>
        </p:txBody>
      </p:sp>
      <p:sp>
        <p:nvSpPr>
          <p:cNvPr id="109" name="Shape 109"/>
          <p:cNvSpPr/>
          <p:nvPr/>
        </p:nvSpPr>
        <p:spPr>
          <a:xfrm>
            <a:off x="7590293" y="4214413"/>
            <a:ext cx="1513106" cy="8676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3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Canal 2</a:t>
            </a:r>
          </a:p>
        </p:txBody>
      </p:sp>
      <p:sp>
        <p:nvSpPr>
          <p:cNvPr id="110" name="Shape 110"/>
          <p:cNvSpPr/>
          <p:nvPr/>
        </p:nvSpPr>
        <p:spPr>
          <a:xfrm>
            <a:off x="3369985" y="4214413"/>
            <a:ext cx="1513106" cy="8676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3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Recurso 2</a:t>
            </a:r>
          </a:p>
        </p:txBody>
      </p:sp>
      <p:sp>
        <p:nvSpPr>
          <p:cNvPr id="111" name="Shape 111"/>
          <p:cNvSpPr/>
          <p:nvPr/>
        </p:nvSpPr>
        <p:spPr>
          <a:xfrm>
            <a:off x="3088631" y="1307090"/>
            <a:ext cx="1513106" cy="867692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110708" tIns="110708" rIns="110708" bIns="110708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231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rPr>
              <a:t>Atividade  1</a:t>
            </a:r>
          </a:p>
        </p:txBody>
      </p:sp>
      <p:pic>
        <p:nvPicPr>
          <p:cNvPr id="42" name="Imagem 1">
            <a:extLst>
              <a:ext uri="{FF2B5EF4-FFF2-40B4-BE49-F238E27FC236}">
                <a16:creationId xmlns:a16="http://schemas.microsoft.com/office/drawing/2014/main" id="{61B6B7B7-FAF3-25D7-2692-FB9FA57DAF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4566" y="143052"/>
            <a:ext cx="2040209" cy="548816"/>
          </a:xfrm>
          <a:prstGeom prst="rect">
            <a:avLst/>
          </a:prstGeom>
        </p:spPr>
      </p:pic>
      <p:sp>
        <p:nvSpPr>
          <p:cNvPr id="44" name="TextBox 15">
            <a:extLst>
              <a:ext uri="{FF2B5EF4-FFF2-40B4-BE49-F238E27FC236}">
                <a16:creationId xmlns:a16="http://schemas.microsoft.com/office/drawing/2014/main" id="{B9B11F04-B7B4-2552-C0C7-6E9693F45BD8}"/>
              </a:ext>
            </a:extLst>
          </p:cNvPr>
          <p:cNvSpPr txBox="1"/>
          <p:nvPr/>
        </p:nvSpPr>
        <p:spPr>
          <a:xfrm>
            <a:off x="609242" y="97251"/>
            <a:ext cx="927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TDS - ANÁLISE E DESENVOLVIMENTO DE SISTEMAS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 AND BUSINESS MODEL – Template CANVAS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F0B73B78-3361-AB79-7C2F-056FD6F90239}"/>
              </a:ext>
            </a:extLst>
          </p:cNvPr>
          <p:cNvSpPr/>
          <p:nvPr/>
        </p:nvSpPr>
        <p:spPr>
          <a:xfrm>
            <a:off x="11055829" y="904540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DC01CEC-E6B8-BC71-36B5-94F147B5C61E}"/>
              </a:ext>
            </a:extLst>
          </p:cNvPr>
          <p:cNvSpPr/>
          <p:nvPr/>
        </p:nvSpPr>
        <p:spPr>
          <a:xfrm>
            <a:off x="8915829" y="909851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8C00778-1458-9659-D66B-3765BFF9F6B9}"/>
              </a:ext>
            </a:extLst>
          </p:cNvPr>
          <p:cNvSpPr/>
          <p:nvPr/>
        </p:nvSpPr>
        <p:spPr>
          <a:xfrm>
            <a:off x="6830213" y="915308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3CFE07D-B773-3FAD-A379-05AB4D757AAE}"/>
              </a:ext>
            </a:extLst>
          </p:cNvPr>
          <p:cNvSpPr/>
          <p:nvPr/>
        </p:nvSpPr>
        <p:spPr>
          <a:xfrm>
            <a:off x="5751458" y="5312329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3594E5-0D18-708A-B1F9-2263406FA8D5}"/>
              </a:ext>
            </a:extLst>
          </p:cNvPr>
          <p:cNvSpPr/>
          <p:nvPr/>
        </p:nvSpPr>
        <p:spPr>
          <a:xfrm>
            <a:off x="11055829" y="5315497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5ACA2D1-99FE-DB70-8941-FAB46AAE2AE9}"/>
              </a:ext>
            </a:extLst>
          </p:cNvPr>
          <p:cNvSpPr/>
          <p:nvPr/>
        </p:nvSpPr>
        <p:spPr>
          <a:xfrm>
            <a:off x="8916781" y="3136534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AAED7CE-3F10-6B35-66C3-C49E4A7F5430}"/>
              </a:ext>
            </a:extLst>
          </p:cNvPr>
          <p:cNvSpPr/>
          <p:nvPr/>
        </p:nvSpPr>
        <p:spPr>
          <a:xfrm>
            <a:off x="4684858" y="3168674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E400B3D-C851-86CF-FA95-CCDBA2669011}"/>
              </a:ext>
            </a:extLst>
          </p:cNvPr>
          <p:cNvSpPr/>
          <p:nvPr/>
        </p:nvSpPr>
        <p:spPr>
          <a:xfrm>
            <a:off x="4693889" y="915308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A32D260-B609-6790-5D5A-A0140F7C0E8F}"/>
              </a:ext>
            </a:extLst>
          </p:cNvPr>
          <p:cNvSpPr/>
          <p:nvPr/>
        </p:nvSpPr>
        <p:spPr>
          <a:xfrm>
            <a:off x="2579170" y="915308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Shape 78"/>
          <p:cNvGrpSpPr/>
          <p:nvPr/>
        </p:nvGrpSpPr>
        <p:grpSpPr>
          <a:xfrm>
            <a:off x="824493" y="836542"/>
            <a:ext cx="10604073" cy="5890459"/>
            <a:chOff x="669900" y="1322628"/>
            <a:chExt cx="8615809" cy="4785998"/>
          </a:xfrm>
        </p:grpSpPr>
        <p:grpSp>
          <p:nvGrpSpPr>
            <p:cNvPr id="79" name="Shape 79"/>
            <p:cNvGrpSpPr/>
            <p:nvPr/>
          </p:nvGrpSpPr>
          <p:grpSpPr>
            <a:xfrm>
              <a:off x="669900" y="1322628"/>
              <a:ext cx="8615809" cy="4785998"/>
              <a:chOff x="593724" y="1322625"/>
              <a:chExt cx="7953300" cy="3646475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593724" y="1322625"/>
                <a:ext cx="7953300" cy="3636300"/>
              </a:xfrm>
              <a:prstGeom prst="rect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55354" tIns="55354" rIns="55354" bIns="55354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 sz="2462">
                  <a:solidFill>
                    <a:schemeClr val="tx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81" name="Shape 81"/>
              <p:cNvCxnSpPr/>
              <p:nvPr/>
            </p:nvCxnSpPr>
            <p:spPr>
              <a:xfrm>
                <a:off x="613410" y="4053218"/>
                <a:ext cx="7919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2" name="Shape 82"/>
              <p:cNvCxnSpPr/>
              <p:nvPr/>
            </p:nvCxnSpPr>
            <p:spPr>
              <a:xfrm>
                <a:off x="6949327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3" name="Shape 83"/>
              <p:cNvCxnSpPr/>
              <p:nvPr/>
            </p:nvCxnSpPr>
            <p:spPr>
              <a:xfrm>
                <a:off x="2196686" y="1324132"/>
                <a:ext cx="0" cy="2719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4" name="Shape 84"/>
              <p:cNvCxnSpPr/>
              <p:nvPr/>
            </p:nvCxnSpPr>
            <p:spPr>
              <a:xfrm>
                <a:off x="3777150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5" name="Shape 85"/>
              <p:cNvCxnSpPr/>
              <p:nvPr/>
            </p:nvCxnSpPr>
            <p:spPr>
              <a:xfrm>
                <a:off x="5363239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6" name="Shape 86"/>
              <p:cNvCxnSpPr/>
              <p:nvPr/>
            </p:nvCxnSpPr>
            <p:spPr>
              <a:xfrm>
                <a:off x="2199498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7" name="Shape 87"/>
              <p:cNvCxnSpPr/>
              <p:nvPr/>
            </p:nvCxnSpPr>
            <p:spPr>
              <a:xfrm>
                <a:off x="5350584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8" name="Shape 88"/>
              <p:cNvCxnSpPr/>
              <p:nvPr/>
            </p:nvCxnSpPr>
            <p:spPr>
              <a:xfrm rot="10800000">
                <a:off x="4573006" y="4055000"/>
                <a:ext cx="0" cy="914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89" name="Shape 89"/>
            <p:cNvSpPr/>
            <p:nvPr/>
          </p:nvSpPr>
          <p:spPr>
            <a:xfrm>
              <a:off x="7570432" y="1405147"/>
              <a:ext cx="1345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Segmentos de Clientes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x="5866449" y="1409577"/>
              <a:ext cx="1168199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Relacionamento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4159581" y="1405147"/>
              <a:ext cx="11307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Propostas de Valor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2435206" y="1405147"/>
              <a:ext cx="10434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Atividades Chave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710836" y="1381331"/>
              <a:ext cx="1345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 dirty="0" err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Parcerias-Chave</a:t>
              </a:r>
              <a:endParaRPr lang="en-US" sz="1108" i="1" dirty="0">
                <a:solidFill>
                  <a:schemeClr val="tx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4" name="Shape 94"/>
            <p:cNvSpPr/>
            <p:nvPr/>
          </p:nvSpPr>
          <p:spPr>
            <a:xfrm>
              <a:off x="5034715" y="4988176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Fontes de Receitas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704875" y="4988176"/>
              <a:ext cx="1168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Estrutura de Custos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2435952" y="3212457"/>
              <a:ext cx="9909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Recursos Chave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5859165" y="3212457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55354" tIns="55354" rIns="55354" bIns="55354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1108" i="1">
                  <a:solidFill>
                    <a:schemeClr val="tx1"/>
                  </a:solidFill>
                  <a:latin typeface="Raleway"/>
                  <a:ea typeface="Raleway"/>
                  <a:cs typeface="Raleway"/>
                  <a:sym typeface="Raleway"/>
                </a:rPr>
                <a:t>Canais</a:t>
              </a:r>
            </a:p>
          </p:txBody>
        </p:sp>
      </p:grpSp>
      <p:pic>
        <p:nvPicPr>
          <p:cNvPr id="42" name="Imagem 1">
            <a:extLst>
              <a:ext uri="{FF2B5EF4-FFF2-40B4-BE49-F238E27FC236}">
                <a16:creationId xmlns:a16="http://schemas.microsoft.com/office/drawing/2014/main" id="{61B6B7B7-FAF3-25D7-2692-FB9FA57DAF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4566" y="143052"/>
            <a:ext cx="2040209" cy="548816"/>
          </a:xfrm>
          <a:prstGeom prst="rect">
            <a:avLst/>
          </a:prstGeom>
        </p:spPr>
      </p:pic>
      <p:sp>
        <p:nvSpPr>
          <p:cNvPr id="44" name="TextBox 15">
            <a:extLst>
              <a:ext uri="{FF2B5EF4-FFF2-40B4-BE49-F238E27FC236}">
                <a16:creationId xmlns:a16="http://schemas.microsoft.com/office/drawing/2014/main" id="{B9B11F04-B7B4-2552-C0C7-6E9693F45BD8}"/>
              </a:ext>
            </a:extLst>
          </p:cNvPr>
          <p:cNvSpPr txBox="1"/>
          <p:nvPr/>
        </p:nvSpPr>
        <p:spPr>
          <a:xfrm>
            <a:off x="609242" y="97251"/>
            <a:ext cx="927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TDS - ANÁLISE E DESENVOLVIMENTO DE SISTEMAS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SOFTWARE ENGINEERING AND BUSINESS MODEL – Template CANVAS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F0B73B78-3361-AB79-7C2F-056FD6F90239}"/>
              </a:ext>
            </a:extLst>
          </p:cNvPr>
          <p:cNvSpPr/>
          <p:nvPr/>
        </p:nvSpPr>
        <p:spPr>
          <a:xfrm>
            <a:off x="11055829" y="904540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DC01CEC-E6B8-BC71-36B5-94F147B5C61E}"/>
              </a:ext>
            </a:extLst>
          </p:cNvPr>
          <p:cNvSpPr/>
          <p:nvPr/>
        </p:nvSpPr>
        <p:spPr>
          <a:xfrm>
            <a:off x="8915829" y="909851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8C00778-1458-9659-D66B-3765BFF9F6B9}"/>
              </a:ext>
            </a:extLst>
          </p:cNvPr>
          <p:cNvSpPr/>
          <p:nvPr/>
        </p:nvSpPr>
        <p:spPr>
          <a:xfrm>
            <a:off x="6830213" y="915308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3CFE07D-B773-3FAD-A379-05AB4D757AAE}"/>
              </a:ext>
            </a:extLst>
          </p:cNvPr>
          <p:cNvSpPr/>
          <p:nvPr/>
        </p:nvSpPr>
        <p:spPr>
          <a:xfrm>
            <a:off x="5751458" y="5312329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3594E5-0D18-708A-B1F9-2263406FA8D5}"/>
              </a:ext>
            </a:extLst>
          </p:cNvPr>
          <p:cNvSpPr/>
          <p:nvPr/>
        </p:nvSpPr>
        <p:spPr>
          <a:xfrm>
            <a:off x="11055829" y="5315497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5ACA2D1-99FE-DB70-8941-FAB46AAE2AE9}"/>
              </a:ext>
            </a:extLst>
          </p:cNvPr>
          <p:cNvSpPr/>
          <p:nvPr/>
        </p:nvSpPr>
        <p:spPr>
          <a:xfrm>
            <a:off x="8916781" y="3136534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AAED7CE-3F10-6B35-66C3-C49E4A7F5430}"/>
              </a:ext>
            </a:extLst>
          </p:cNvPr>
          <p:cNvSpPr/>
          <p:nvPr/>
        </p:nvSpPr>
        <p:spPr>
          <a:xfrm>
            <a:off x="4684858" y="3168674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E400B3D-C851-86CF-FA95-CCDBA2669011}"/>
              </a:ext>
            </a:extLst>
          </p:cNvPr>
          <p:cNvSpPr/>
          <p:nvPr/>
        </p:nvSpPr>
        <p:spPr>
          <a:xfrm>
            <a:off x="4693889" y="915308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A32D260-B609-6790-5D5A-A0140F7C0E8F}"/>
              </a:ext>
            </a:extLst>
          </p:cNvPr>
          <p:cNvSpPr/>
          <p:nvPr/>
        </p:nvSpPr>
        <p:spPr>
          <a:xfrm>
            <a:off x="2579170" y="915308"/>
            <a:ext cx="289994" cy="2543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4198703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18-Light Business Proposal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00AAF0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00AAF0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1A9EF"/>
      </a:hlink>
      <a:folHlink>
        <a:srgbClr val="01A9E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113</Words>
  <Application>Microsoft Office PowerPoint</Application>
  <PresentationFormat>Widescreen</PresentationFormat>
  <Paragraphs>54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Helvetica Neue Light</vt:lpstr>
      <vt:lpstr>Lato</vt:lpstr>
      <vt:lpstr>Raleway</vt:lpstr>
      <vt:lpstr>Office Theme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CARLOS ALBERTO DE FREITAS</cp:lastModifiedBy>
  <cp:revision>9</cp:revision>
  <cp:lastPrinted>2024-05-08T01:24:35Z</cp:lastPrinted>
  <dcterms:modified xsi:type="dcterms:W3CDTF">2024-05-08T01:32:54Z</dcterms:modified>
</cp:coreProperties>
</file>