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2" r:id="rId4"/>
    <p:sldId id="265" r:id="rId5"/>
    <p:sldId id="268"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35"/>
    <p:restoredTop sz="94375"/>
  </p:normalViewPr>
  <p:slideViewPr>
    <p:cSldViewPr snapToGrid="0" snapToObjects="1">
      <p:cViewPr varScale="1">
        <p:scale>
          <a:sx n="91" d="100"/>
          <a:sy n="91" d="100"/>
        </p:scale>
        <p:origin x="1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estilo do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26944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81754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estilo do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66086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ema do Office">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a:solidFill>
                  <a:srgbClr val="000000"/>
                </a:solidFill>
                <a:uFillTx/>
              </a:defRPr>
            </a:pPr>
            <a:r>
              <a:rPr sz="2400" b="1">
                <a:solidFill>
                  <a:srgbClr val="4B1885"/>
                </a:solidFill>
                <a:uFill>
                  <a:solidFill>
                    <a:srgbClr val="4B1885"/>
                  </a:solidFill>
                </a:uFill>
              </a:rPr>
              <a:t>Texto do Título</a:t>
            </a:r>
          </a:p>
        </p:txBody>
      </p:sp>
      <p:sp>
        <p:nvSpPr>
          <p:cNvPr id="8" name="Shape 8"/>
          <p:cNvSpPr>
            <a:spLocks noGrp="1"/>
          </p:cNvSpPr>
          <p:nvPr>
            <p:ph type="body" idx="1"/>
          </p:nvPr>
        </p:nvSpPr>
        <p:spPr>
          <a:prstGeom prst="rect">
            <a:avLst/>
          </a:prstGeom>
        </p:spPr>
        <p:txBody>
          <a:bodyPr/>
          <a:lstStyle>
            <a:lvl2pPr>
              <a:buChar char="–"/>
            </a:lvl2pPr>
            <a:lvl4pPr>
              <a:spcBef>
                <a:spcPts val="500"/>
              </a:spcBef>
              <a:buChar char="–"/>
            </a:lvl4pPr>
            <a:lvl5pPr>
              <a:spcBef>
                <a:spcPts val="500"/>
              </a:spcBef>
              <a:buChar char="»"/>
            </a:lvl5pPr>
          </a:lstStyle>
          <a:p>
            <a:pPr lvl="0">
              <a:defRPr sz="1800">
                <a:solidFill>
                  <a:srgbClr val="000000"/>
                </a:solidFill>
                <a:uFillTx/>
              </a:defRPr>
            </a:pPr>
            <a:r>
              <a:rPr sz="2400">
                <a:solidFill>
                  <a:srgbClr val="4B1885"/>
                </a:solidFill>
                <a:uFill>
                  <a:solidFill>
                    <a:srgbClr val="4B1885"/>
                  </a:solidFill>
                </a:uFill>
              </a:rPr>
              <a:t>Nível de Corpo Um</a:t>
            </a:r>
          </a:p>
          <a:p>
            <a:pPr lvl="1">
              <a:defRPr sz="1800">
                <a:solidFill>
                  <a:srgbClr val="000000"/>
                </a:solidFill>
                <a:uFillTx/>
              </a:defRPr>
            </a:pPr>
            <a:r>
              <a:rPr sz="2400">
                <a:solidFill>
                  <a:srgbClr val="4B1885"/>
                </a:solidFill>
                <a:uFill>
                  <a:solidFill>
                    <a:srgbClr val="4B1885"/>
                  </a:solidFill>
                </a:uFill>
              </a:rPr>
              <a:t>Nível de Corpo Dois</a:t>
            </a:r>
          </a:p>
          <a:p>
            <a:pPr lvl="2">
              <a:defRPr sz="1800">
                <a:solidFill>
                  <a:srgbClr val="000000"/>
                </a:solidFill>
                <a:uFillTx/>
              </a:defRPr>
            </a:pPr>
            <a:r>
              <a:rPr sz="2400">
                <a:solidFill>
                  <a:srgbClr val="4B1885"/>
                </a:solidFill>
                <a:uFill>
                  <a:solidFill>
                    <a:srgbClr val="4B1885"/>
                  </a:solidFill>
                </a:uFill>
              </a:rPr>
              <a:t>Nível de Corpo Três</a:t>
            </a:r>
          </a:p>
          <a:p>
            <a:pPr lvl="3">
              <a:defRPr sz="1800">
                <a:solidFill>
                  <a:srgbClr val="000000"/>
                </a:solidFill>
                <a:uFillTx/>
              </a:defRPr>
            </a:pPr>
            <a:r>
              <a:rPr sz="2400">
                <a:solidFill>
                  <a:srgbClr val="4B1885"/>
                </a:solidFill>
                <a:uFill>
                  <a:solidFill>
                    <a:srgbClr val="4B1885"/>
                  </a:solidFill>
                </a:uFill>
              </a:rPr>
              <a:t>Nível de Corpo Quatro</a:t>
            </a:r>
          </a:p>
          <a:p>
            <a:pPr lvl="4">
              <a:defRPr sz="1800">
                <a:solidFill>
                  <a:srgbClr val="000000"/>
                </a:solidFill>
                <a:uFillTx/>
              </a:defRPr>
            </a:pPr>
            <a:r>
              <a:rPr sz="2400">
                <a:solidFill>
                  <a:srgbClr val="4B1885"/>
                </a:solidFill>
                <a:uFill>
                  <a:solidFill>
                    <a:srgbClr val="4B1885"/>
                  </a:solidFill>
                </a:uFill>
              </a:rPr>
              <a:t>Nível de Corpo Cinco</a:t>
            </a:r>
          </a:p>
        </p:txBody>
      </p:sp>
    </p:spTree>
    <p:extLst>
      <p:ext uri="{BB962C8B-B14F-4D97-AF65-F5344CB8AC3E}">
        <p14:creationId xmlns:p14="http://schemas.microsoft.com/office/powerpoint/2010/main" val="17369477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estilo do título mestre</a:t>
            </a:r>
          </a:p>
        </p:txBody>
      </p:sp>
      <p:sp>
        <p:nvSpPr>
          <p:cNvPr id="3" name="Espaço Reservado para Conteúdo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31067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estilo do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p:cNvSpPr>
            <a:spLocks noGrp="1"/>
          </p:cNvSpPr>
          <p:nvPr>
            <p:ph type="dt" sz="half" idx="10"/>
          </p:nvPr>
        </p:nvSpPr>
        <p:spPr/>
        <p:txBody>
          <a:body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90243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estilo do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9719C49-B039-0349-9596-2ADBF302DD56}" type="datetimeFigureOut">
              <a:rPr lang="pt-BR" smtClean="0"/>
              <a:t>22/03/2022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63858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estilo do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9719C49-B039-0349-9596-2ADBF302DD56}" type="datetimeFigureOut">
              <a:rPr lang="pt-BR" smtClean="0"/>
              <a:t>22/03/2022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41436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estilo do título mestre</a:t>
            </a:r>
          </a:p>
        </p:txBody>
      </p:sp>
      <p:sp>
        <p:nvSpPr>
          <p:cNvPr id="3" name="Espaço Reservado para Data 2"/>
          <p:cNvSpPr>
            <a:spLocks noGrp="1"/>
          </p:cNvSpPr>
          <p:nvPr>
            <p:ph type="dt" sz="half" idx="10"/>
          </p:nvPr>
        </p:nvSpPr>
        <p:spPr/>
        <p:txBody>
          <a:bodyPr/>
          <a:lstStyle/>
          <a:p>
            <a:fld id="{99719C49-B039-0349-9596-2ADBF302DD56}" type="datetimeFigureOut">
              <a:rPr lang="pt-BR" smtClean="0"/>
              <a:t>22/03/2022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20277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9719C49-B039-0349-9596-2ADBF302DD56}" type="datetimeFigureOut">
              <a:rPr lang="pt-BR" smtClean="0"/>
              <a:t>22/03/2022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92348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estilo do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p:cNvSpPr>
            <a:spLocks noGrp="1"/>
          </p:cNvSpPr>
          <p:nvPr>
            <p:ph type="dt" sz="half" idx="10"/>
          </p:nvPr>
        </p:nvSpPr>
        <p:spPr/>
        <p:txBody>
          <a:bodyPr/>
          <a:lstStyle/>
          <a:p>
            <a:fld id="{99719C49-B039-0349-9596-2ADBF302DD56}" type="datetimeFigureOut">
              <a:rPr lang="pt-BR" smtClean="0"/>
              <a:t>22/03/2022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8868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estilo do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p:cNvSpPr>
            <a:spLocks noGrp="1"/>
          </p:cNvSpPr>
          <p:nvPr>
            <p:ph type="dt" sz="half" idx="10"/>
          </p:nvPr>
        </p:nvSpPr>
        <p:spPr/>
        <p:txBody>
          <a:bodyPr/>
          <a:lstStyle/>
          <a:p>
            <a:fld id="{99719C49-B039-0349-9596-2ADBF302DD56}" type="datetimeFigureOut">
              <a:rPr lang="pt-BR" smtClean="0"/>
              <a:t>22/03/2022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E7D672E-BF90-1F49-88AE-CD7FFC8FBDE4}" type="slidenum">
              <a:rPr lang="pt-BR" smtClean="0"/>
              <a:t>‹#›</a:t>
            </a:fld>
            <a:endParaRPr lang="pt-BR"/>
          </a:p>
        </p:txBody>
      </p:sp>
    </p:spTree>
    <p:extLst>
      <p:ext uri="{BB962C8B-B14F-4D97-AF65-F5344CB8AC3E}">
        <p14:creationId xmlns:p14="http://schemas.microsoft.com/office/powerpoint/2010/main" val="10313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estilo do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19C49-B039-0349-9596-2ADBF302DD56}" type="datetimeFigureOut">
              <a:rPr lang="pt-BR" smtClean="0"/>
              <a:t>22/03/2022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D672E-BF90-1F49-88AE-CD7FFC8FBDE4}" type="slidenum">
              <a:rPr lang="pt-BR" smtClean="0"/>
              <a:t>‹#›</a:t>
            </a:fld>
            <a:endParaRPr lang="pt-BR"/>
          </a:p>
        </p:txBody>
      </p:sp>
    </p:spTree>
    <p:extLst>
      <p:ext uri="{BB962C8B-B14F-4D97-AF65-F5344CB8AC3E}">
        <p14:creationId xmlns:p14="http://schemas.microsoft.com/office/powerpoint/2010/main" val="8887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94129"/>
            <a:ext cx="11734799" cy="5943599"/>
          </a:xfrm>
        </p:spPr>
        <p:txBody>
          <a:bodyPr>
            <a:normAutofit fontScale="70000" lnSpcReduction="20000"/>
          </a:bodyPr>
          <a:lstStyle/>
          <a:p>
            <a:endParaRPr lang="pt-BR" dirty="0"/>
          </a:p>
          <a:p>
            <a:r>
              <a:rPr lang="pt-BR" sz="3900" b="1" dirty="0"/>
              <a:t>3º TRABALHO AVALIATIVO – EM DUPLA</a:t>
            </a:r>
          </a:p>
          <a:p>
            <a:r>
              <a:rPr lang="pt-BR" sz="3500" dirty="0"/>
              <a:t>5 PONTOS </a:t>
            </a:r>
            <a:r>
              <a:rPr lang="mr-IN" sz="3500" dirty="0"/>
              <a:t>–</a:t>
            </a:r>
            <a:r>
              <a:rPr lang="pt-BR" sz="3500" dirty="0"/>
              <a:t> ENTREGA: 21/03/2022</a:t>
            </a:r>
          </a:p>
          <a:p>
            <a:endParaRPr lang="pt-BR" dirty="0"/>
          </a:p>
          <a:p>
            <a:r>
              <a:rPr lang="pt-BR" sz="3000" b="1" dirty="0"/>
              <a:t>ESCOLHA 1 EXEMPLO A PARTIR DOS EXEMPLOS APRESENTADOS E:</a:t>
            </a:r>
          </a:p>
          <a:p>
            <a:endParaRPr lang="pt-BR" sz="3000" b="1" dirty="0"/>
          </a:p>
          <a:p>
            <a:pPr marL="457200" indent="-457200" algn="l">
              <a:buFont typeface="Arial" charset="0"/>
              <a:buChar char="•"/>
            </a:pPr>
            <a:r>
              <a:rPr lang="pt-BR" sz="3000" dirty="0"/>
              <a:t>DESENHE O DIAGRAMA DE ENTIDADE RELACIONAMENTO (</a:t>
            </a:r>
            <a:r>
              <a:rPr lang="pt-BR" sz="3000" dirty="0" err="1"/>
              <a:t>dbdesigner</a:t>
            </a:r>
            <a:r>
              <a:rPr lang="pt-BR" sz="3000" dirty="0"/>
              <a:t>)</a:t>
            </a:r>
          </a:p>
          <a:p>
            <a:pPr marL="457200" indent="-457200" algn="l">
              <a:buFont typeface="Arial" charset="0"/>
              <a:buChar char="•"/>
            </a:pPr>
            <a:r>
              <a:rPr lang="pt-BR" sz="3000" dirty="0"/>
              <a:t>DESENHE O DIAGRAMA DE CLASSES CONCEITUAL (VISUAL PARADIGM)</a:t>
            </a:r>
          </a:p>
          <a:p>
            <a:pPr marL="457200" indent="-457200" algn="l">
              <a:buFont typeface="Arial" charset="0"/>
              <a:buChar char="•"/>
            </a:pPr>
            <a:r>
              <a:rPr lang="pt-BR" sz="3000" dirty="0"/>
              <a:t>GERAR SCHEMA DO BANCO PARA MYSQL</a:t>
            </a:r>
          </a:p>
          <a:p>
            <a:pPr marL="457200" indent="-457200" algn="l">
              <a:buFont typeface="Arial" charset="0"/>
              <a:buChar char="•"/>
            </a:pPr>
            <a:r>
              <a:rPr lang="pt-BR" sz="3000" dirty="0"/>
              <a:t>IMPORTAR EM UM SGBD na WEB (caso não queira criar seu próprio banco pode usar a conexão que criei na UMBLER </a:t>
            </a:r>
            <a:r>
              <a:rPr lang="pt-BR" sz="3000" i="1" dirty="0"/>
              <a:t>(se usar lembre de colocar seu numero de matricula no nome de cada tabela):</a:t>
            </a:r>
          </a:p>
          <a:p>
            <a:pPr marL="914400" lvl="1" indent="-457200" algn="l">
              <a:buFont typeface="Arial" charset="0"/>
              <a:buChar char="•"/>
            </a:pPr>
            <a:r>
              <a:rPr lang="pt-BR" sz="2600" dirty="0" err="1"/>
              <a:t>jdbc:mysql</a:t>
            </a:r>
            <a:r>
              <a:rPr lang="pt-BR" sz="2600" dirty="0"/>
              <a:t>://mysql942.umbler.com:41890/es2</a:t>
            </a:r>
          </a:p>
          <a:p>
            <a:pPr marL="914400" lvl="1" indent="-457200" algn="l">
              <a:buFont typeface="Arial" charset="0"/>
              <a:buChar char="•"/>
            </a:pPr>
            <a:r>
              <a:rPr lang="pt-BR" sz="2600" dirty="0" err="1"/>
              <a:t>Usuario</a:t>
            </a:r>
            <a:r>
              <a:rPr lang="pt-BR" sz="2600" dirty="0"/>
              <a:t>: engsoft2   Senha: </a:t>
            </a:r>
            <a:r>
              <a:rPr lang="pt-BR" sz="2600" dirty="0" err="1"/>
              <a:t>pucminas</a:t>
            </a:r>
            <a:endParaRPr lang="pt-BR" sz="3000" dirty="0"/>
          </a:p>
          <a:p>
            <a:pPr marL="457200" indent="-457200" algn="l">
              <a:buFont typeface="Arial" charset="0"/>
              <a:buChar char="•"/>
            </a:pPr>
            <a:r>
              <a:rPr lang="pt-BR" sz="3000" dirty="0"/>
              <a:t>ALTERAR O PROJETO EXISTENTE (</a:t>
            </a:r>
            <a:r>
              <a:rPr lang="pt-BR" sz="3000" dirty="0" err="1"/>
              <a:t>persistencia</a:t>
            </a:r>
            <a:r>
              <a:rPr lang="pt-BR" sz="3000" dirty="0"/>
              <a:t>): </a:t>
            </a:r>
            <a:r>
              <a:rPr lang="pt-BR" sz="3000" dirty="0" err="1"/>
              <a:t>agenda.zip</a:t>
            </a:r>
            <a:r>
              <a:rPr lang="pt-BR" sz="3000" dirty="0"/>
              <a:t> </a:t>
            </a:r>
          </a:p>
          <a:p>
            <a:pPr algn="l"/>
            <a:r>
              <a:rPr lang="pt-BR" sz="3000" dirty="0"/>
              <a:t>          implementando a camada de persistência com JPA 2.1 ou (HIBERNATE) PARA O BANCO CRIADO.</a:t>
            </a:r>
          </a:p>
          <a:p>
            <a:pPr algn="l"/>
            <a:r>
              <a:rPr lang="pt-BR" sz="3000" dirty="0"/>
              <a:t>         </a:t>
            </a:r>
            <a:r>
              <a:rPr lang="pt-BR" sz="3000" b="1" dirty="0"/>
              <a:t> Observação:</a:t>
            </a:r>
            <a:r>
              <a:rPr lang="pt-BR" sz="3000" dirty="0"/>
              <a:t> não se esqueça de criar as telas para cada CRUD</a:t>
            </a:r>
          </a:p>
          <a:p>
            <a:pPr algn="l"/>
            <a:r>
              <a:rPr lang="pt-BR" sz="3000" dirty="0"/>
              <a:t>                                   (conforme o exemplo na pasta VISTA do -&gt; </a:t>
            </a:r>
            <a:r>
              <a:rPr lang="pt-BR" sz="3000" b="1" dirty="0" err="1"/>
              <a:t>TelaContato.java</a:t>
            </a:r>
            <a:r>
              <a:rPr lang="pt-BR" sz="3000" b="1" dirty="0"/>
              <a:t> </a:t>
            </a:r>
            <a:r>
              <a:rPr lang="pt-BR" sz="3000" dirty="0"/>
              <a:t>)</a:t>
            </a:r>
          </a:p>
          <a:p>
            <a:pPr marL="457200" indent="-457200">
              <a:buFont typeface="Arial" charset="0"/>
              <a:buChar char="•"/>
            </a:pPr>
            <a:endParaRPr lang="pt-BR" dirty="0"/>
          </a:p>
          <a:p>
            <a:endParaRPr lang="pt-BR" dirty="0"/>
          </a:p>
        </p:txBody>
      </p:sp>
    </p:spTree>
    <p:extLst>
      <p:ext uri="{BB962C8B-B14F-4D97-AF65-F5344CB8AC3E}">
        <p14:creationId xmlns:p14="http://schemas.microsoft.com/office/powerpoint/2010/main" val="117025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p:nvPr/>
        </p:nvSpPr>
        <p:spPr>
          <a:xfrm>
            <a:off x="2024063" y="1341437"/>
            <a:ext cx="8305801" cy="43088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9199" marR="39199" algn="just">
              <a:buClr>
                <a:srgbClr val="000000"/>
              </a:buClr>
              <a:buFont typeface="Times New Roman"/>
              <a:tabLst>
                <a:tab pos="38100" algn="l"/>
                <a:tab pos="482600" algn="l"/>
                <a:tab pos="939800" algn="l"/>
                <a:tab pos="1384300" algn="l"/>
                <a:tab pos="1828800" algn="l"/>
                <a:tab pos="2286000" algn="l"/>
                <a:tab pos="2730500" algn="l"/>
                <a:tab pos="3187700" algn="l"/>
                <a:tab pos="3632200" algn="l"/>
                <a:tab pos="4076700" algn="l"/>
                <a:tab pos="4533900" algn="l"/>
                <a:tab pos="4978400" algn="l"/>
                <a:tab pos="5422900" algn="l"/>
                <a:tab pos="5880100" algn="l"/>
                <a:tab pos="6324600" algn="l"/>
                <a:tab pos="6781800" algn="l"/>
                <a:tab pos="7226300" algn="l"/>
                <a:tab pos="7670800" algn="l"/>
                <a:tab pos="8128000" algn="l"/>
                <a:tab pos="8572500" algn="l"/>
                <a:tab pos="9017000" algn="l"/>
                <a:tab pos="9029700" algn="l"/>
              </a:tabLst>
              <a:defRPr sz="1800">
                <a:solidFill>
                  <a:srgbClr val="000000"/>
                </a:solidFill>
                <a:uFillTx/>
              </a:defRPr>
            </a:pPr>
            <a:r>
              <a:rPr sz="2000" i="1" dirty="0">
                <a:solidFill>
                  <a:srgbClr val="2E369D"/>
                </a:solidFill>
                <a:uFill>
                  <a:solidFill>
                    <a:srgbClr val="2E369D"/>
                  </a:solidFill>
                </a:uFill>
              </a:rPr>
              <a:t>Uma empresa agrícola pretende construir uma base de dados com informações relevantes sobre os animais que possui. Para cada variedade de animal, pretende registar na base de dados um nome que identifica o número de animais dessa variedade que possui. A empresa pretende também registar os produtos derivados de cada variedade de animal, em particular a sua designação, a quantidade produzida e o seu preço de venda. Cada um destes produtos é produzido apenas por uma variedade de animal. Cada variedade de animal consome vários alimentos e um dado alimento pode ser incluído na alimentação de diversas variedades de animal. É necessário registar os alimentos utilizados, sendo cada alimento caracterizado por um nome identificativo e pelo seu preço de aquisição. A base de dados deve ainda conter informação relativa à quantidade de cada alimento consumida por cada variedade de animal.</a:t>
            </a:r>
          </a:p>
          <a:p>
            <a:pPr marL="39199" marR="39199" algn="just">
              <a:buClr>
                <a:srgbClr val="000000"/>
              </a:buClr>
              <a:buFont typeface="Times New Roman"/>
              <a:tabLst>
                <a:tab pos="38100" algn="l"/>
                <a:tab pos="482600" algn="l"/>
                <a:tab pos="939800" algn="l"/>
                <a:tab pos="1384300" algn="l"/>
                <a:tab pos="1828800" algn="l"/>
                <a:tab pos="2286000" algn="l"/>
                <a:tab pos="2730500" algn="l"/>
                <a:tab pos="3187700" algn="l"/>
                <a:tab pos="3632200" algn="l"/>
                <a:tab pos="4076700" algn="l"/>
                <a:tab pos="4533900" algn="l"/>
                <a:tab pos="4978400" algn="l"/>
                <a:tab pos="5422900" algn="l"/>
                <a:tab pos="5880100" algn="l"/>
                <a:tab pos="6324600" algn="l"/>
                <a:tab pos="6781800" algn="l"/>
                <a:tab pos="7226300" algn="l"/>
                <a:tab pos="7670800" algn="l"/>
                <a:tab pos="8128000" algn="l"/>
                <a:tab pos="8572500" algn="l"/>
                <a:tab pos="9017000" algn="l"/>
                <a:tab pos="9029700" algn="l"/>
              </a:tabLst>
              <a:defRPr sz="1800">
                <a:solidFill>
                  <a:srgbClr val="000000"/>
                </a:solidFill>
                <a:uFillTx/>
              </a:defRPr>
            </a:pPr>
            <a:endParaRPr sz="2000" b="1" i="1" dirty="0">
              <a:solidFill>
                <a:srgbClr val="2E369D"/>
              </a:solidFill>
              <a:uFill>
                <a:solidFill>
                  <a:srgbClr val="2E369D"/>
                </a:solidFill>
              </a:uFill>
            </a:endParaRPr>
          </a:p>
        </p:txBody>
      </p:sp>
    </p:spTree>
    <p:extLst>
      <p:ext uri="{BB962C8B-B14F-4D97-AF65-F5344CB8AC3E}">
        <p14:creationId xmlns:p14="http://schemas.microsoft.com/office/powerpoint/2010/main" val="9310183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p:nvPr/>
        </p:nvSpPr>
        <p:spPr>
          <a:xfrm>
            <a:off x="2024063" y="1341438"/>
            <a:ext cx="8305801" cy="467820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9199" marR="39199" algn="just">
              <a:buClr>
                <a:srgbClr val="000000"/>
              </a:buClr>
              <a:buFont typeface="Times New Roman"/>
              <a:tabLst>
                <a:tab pos="38100" algn="l"/>
                <a:tab pos="482600" algn="l"/>
                <a:tab pos="939800" algn="l"/>
                <a:tab pos="1384300" algn="l"/>
                <a:tab pos="1828800" algn="l"/>
                <a:tab pos="2286000" algn="l"/>
                <a:tab pos="2730500" algn="l"/>
                <a:tab pos="3187700" algn="l"/>
                <a:tab pos="3632200" algn="l"/>
                <a:tab pos="4076700" algn="l"/>
                <a:tab pos="4533900" algn="l"/>
                <a:tab pos="4978400" algn="l"/>
                <a:tab pos="5422900" algn="l"/>
                <a:tab pos="5880100" algn="l"/>
                <a:tab pos="6324600" algn="l"/>
                <a:tab pos="6781800" algn="l"/>
                <a:tab pos="7226300" algn="l"/>
                <a:tab pos="7670800" algn="l"/>
                <a:tab pos="8128000" algn="l"/>
                <a:tab pos="8572500" algn="l"/>
                <a:tab pos="9017000" algn="l"/>
                <a:tab pos="9029700" algn="l"/>
              </a:tabLst>
              <a:defRPr sz="1800">
                <a:solidFill>
                  <a:srgbClr val="000000"/>
                </a:solidFill>
                <a:uFillTx/>
              </a:defRPr>
            </a:pPr>
            <a:r>
              <a:rPr sz="1900" i="1" dirty="0">
                <a:solidFill>
                  <a:srgbClr val="2E369D"/>
                </a:solidFill>
                <a:uFill>
                  <a:solidFill>
                    <a:srgbClr val="2E369D"/>
                  </a:solidFill>
                </a:uFill>
              </a:rPr>
              <a:t>Pretende-se criar uma base de dados para a gestão de uma empresa agrícola, onde sejam registadas informações sobre os seus trabalhadores e à produção e venda. Sobre cada trabalhador pretende-se registar o seu número de identificação, o nome, a data de nascimento e a especialidade. Sobre cada produto da exploração agrícola pretende-se conhecer o seu código, a designação, a área cultivada e qual o trabalhador responsável. Em relação aos compradores, pretende-se conhecer o seu código, a identificação, o endereço e os telefones. Para cada produto vendido deverá ser registado o seu código, o código do comprador, a data, a quantidade vendida, o valor da venda e a data do recebimento. Para cada matéria-prima pretende-se registar o seu código, a designação e a quantidade armazenada. Para a matéria-prima consumida pretende-se registar os códigos dos produtos a que esta se destina, o seu próprio código, a data da utilização e a quantidade utilizada. Em relação aos fornecedores deve-se conhecer o seu código, a sua identificação, o seu endereço e o seu telefone. Para cada aquisição de matéria-prima deve-se conhecer o seu código, o código do fornecedor, a data da compra, a quantidade comprada, o valor da compra e a data de pagamento.</a:t>
            </a:r>
          </a:p>
        </p:txBody>
      </p:sp>
    </p:spTree>
    <p:extLst>
      <p:ext uri="{BB962C8B-B14F-4D97-AF65-F5344CB8AC3E}">
        <p14:creationId xmlns:p14="http://schemas.microsoft.com/office/powerpoint/2010/main" val="74767308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p:nvPr/>
        </p:nvSpPr>
        <p:spPr>
          <a:xfrm>
            <a:off x="1916113" y="1347788"/>
            <a:ext cx="8369301" cy="33239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377337" marR="39199" indent="-4762" algn="just">
              <a:spcBef>
                <a:spcPts val="600"/>
              </a:spcBef>
              <a:buClr>
                <a:srgbClr val="000000"/>
              </a:buClr>
              <a:buFont typeface="Times New Roman"/>
              <a:tabLst>
                <a:tab pos="381000" algn="l"/>
                <a:tab pos="825500" algn="l"/>
                <a:tab pos="1270000" algn="l"/>
                <a:tab pos="1727200" algn="l"/>
                <a:tab pos="2171700" algn="l"/>
                <a:tab pos="2616200" algn="l"/>
                <a:tab pos="3073400" algn="l"/>
                <a:tab pos="3517900" algn="l"/>
                <a:tab pos="3975100" algn="l"/>
                <a:tab pos="4419600" algn="l"/>
                <a:tab pos="4864100" algn="l"/>
                <a:tab pos="5321300" algn="l"/>
                <a:tab pos="5765800" algn="l"/>
                <a:tab pos="6210300" algn="l"/>
                <a:tab pos="6667500" algn="l"/>
                <a:tab pos="7112000" algn="l"/>
                <a:tab pos="7569200" algn="l"/>
                <a:tab pos="8013700" algn="l"/>
                <a:tab pos="8458200" algn="l"/>
                <a:tab pos="8915400" algn="l"/>
                <a:tab pos="9359900" algn="l"/>
                <a:tab pos="9474200" algn="l"/>
              </a:tabLst>
              <a:defRPr sz="2200">
                <a:solidFill>
                  <a:srgbClr val="4B1885"/>
                </a:solidFill>
                <a:uFill>
                  <a:solidFill>
                    <a:srgbClr val="4B1885"/>
                  </a:solidFill>
                </a:uFill>
                <a:latin typeface="+mn-lt"/>
                <a:ea typeface="+mn-ea"/>
                <a:cs typeface="+mn-cs"/>
                <a:sym typeface="Arial Narrow"/>
              </a:defRPr>
            </a:lvl1pPr>
          </a:lstStyle>
          <a:p>
            <a:pPr lvl="0">
              <a:defRPr sz="1800">
                <a:solidFill>
                  <a:srgbClr val="000000"/>
                </a:solidFill>
                <a:uFillTx/>
              </a:defRPr>
            </a:pPr>
            <a:r>
              <a:t>Uma cidade resolveu informatizar sua única delegacia de polícia para criar um banco de dados onde criminosos serão fichados, as vítimas também serão cadastradas e todas as armas apreendidas com os criminosos deverão ser fichadas para que não sejam reutilizadas. Mesmo as chamadas armas brancas como facas, porretes, etc., receberão um número de identificação. As armas, quando for o caso, ficarão relacionadas ao crime cometido para possível utilização no julgamento do criminoso. O banco de dados além de fornecer dados pessoais de criminosos, de vítimas e de armas, também deve possibilitar saber quais crimes determinado criminoso cometeu, que crimes determinada vítima sofreu e quais criminosos a atacaram em cada crime. Mensalmente serão emitidos relatórios e estatísticas  de acordo com a solicitação do chefe da delegacia. Todo registro deverá ter o “visto” do chefe da delegacia.</a:t>
            </a:r>
          </a:p>
        </p:txBody>
      </p:sp>
    </p:spTree>
    <p:extLst>
      <p:ext uri="{BB962C8B-B14F-4D97-AF65-F5344CB8AC3E}">
        <p14:creationId xmlns:p14="http://schemas.microsoft.com/office/powerpoint/2010/main" val="16680983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a:spLocks noGrp="1"/>
          </p:cNvSpPr>
          <p:nvPr>
            <p:ph type="body" idx="1"/>
          </p:nvPr>
        </p:nvSpPr>
        <p:spPr>
          <a:xfrm>
            <a:off x="2246313" y="1285875"/>
            <a:ext cx="7772401" cy="3143250"/>
          </a:xfrm>
          <a:prstGeom prst="rect">
            <a:avLst/>
          </a:prstGeom>
        </p:spPr>
        <p:txBody>
          <a:bodyPr>
            <a:normAutofit fontScale="85000" lnSpcReduction="10000"/>
          </a:bodyPr>
          <a:lstStyle>
            <a:lvl1pPr marL="39199" indent="0" algn="just">
              <a:spcBef>
                <a:spcPts val="1200"/>
              </a:spcBef>
              <a:buSzTx/>
              <a:buNone/>
            </a:lvl1pPr>
          </a:lstStyle>
          <a:p>
            <a:pPr lvl="0">
              <a:defRPr sz="1800">
                <a:solidFill>
                  <a:srgbClr val="000000"/>
                </a:solidFill>
                <a:uFillTx/>
              </a:defRPr>
            </a:pPr>
            <a:r>
              <a:rPr sz="2400" dirty="0">
                <a:solidFill>
                  <a:srgbClr val="4B1885"/>
                </a:solidFill>
                <a:uFill>
                  <a:solidFill>
                    <a:srgbClr val="4B1885"/>
                  </a:solidFill>
                </a:uFill>
              </a:rPr>
              <a:t>O MEC deseja manter uma base de dados com artigos publicados pelos pesquisadores brasileiros. Para cada pesquisador, é necessário conhecer seu nome e a instituição a qual ele está vinculado. O pesquisador é identificado pelo seu CPF. Cada instituição tem um código que a identifica e um nome. Adicionalmente, é necessário conhecer os artigos publicados por cada autor. Para cada artigo, é necessário saber seu título, o veículo de publicação e a página inicial e final em que aparece o artigo dentro do veículo. Veículos de publicação são, por exemplo, periódicos especializados ou anais de congressos. Para cada veículo de publicação, é necessário conhecer seu título e local em que foi publicado. Tanto veículos de publicação, quanto artigos têm um código numérico que os identifica. </a:t>
            </a:r>
          </a:p>
        </p:txBody>
      </p:sp>
    </p:spTree>
    <p:extLst>
      <p:ext uri="{BB962C8B-B14F-4D97-AF65-F5344CB8AC3E}">
        <p14:creationId xmlns:p14="http://schemas.microsoft.com/office/powerpoint/2010/main" val="1917906393"/>
      </p:ext>
    </p:extLst>
  </p:cSld>
  <p:clrMapOvr>
    <a:masterClrMapping/>
  </p:clrMapOvr>
  <p:transition spd="med"/>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7917</TotalTime>
  <Words>834</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Tema do 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TOPICOS ESPECIAIS:  BANCOS DE DADOS GEOGRAFICOS</dc:title>
  <dc:creator>MEIRE LAZARA REZENDE COSTA</dc:creator>
  <cp:lastModifiedBy>Matheus Figueiredo</cp:lastModifiedBy>
  <cp:revision>10</cp:revision>
  <dcterms:created xsi:type="dcterms:W3CDTF">2017-03-15T14:52:54Z</dcterms:created>
  <dcterms:modified xsi:type="dcterms:W3CDTF">2022-03-22T10:38:58Z</dcterms:modified>
</cp:coreProperties>
</file>