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33" r:id="rId2"/>
    <p:sldId id="387" r:id="rId3"/>
    <p:sldId id="334" r:id="rId4"/>
    <p:sldId id="324" r:id="rId5"/>
    <p:sldId id="318" r:id="rId6"/>
    <p:sldId id="326" r:id="rId7"/>
    <p:sldId id="327" r:id="rId8"/>
    <p:sldId id="323" r:id="rId9"/>
    <p:sldId id="328" r:id="rId10"/>
    <p:sldId id="329" r:id="rId11"/>
    <p:sldId id="330" r:id="rId12"/>
    <p:sldId id="331" r:id="rId13"/>
    <p:sldId id="332" r:id="rId14"/>
    <p:sldId id="336" r:id="rId15"/>
    <p:sldId id="337" r:id="rId16"/>
    <p:sldId id="335" r:id="rId17"/>
    <p:sldId id="338" r:id="rId18"/>
    <p:sldId id="385" r:id="rId19"/>
    <p:sldId id="388" r:id="rId20"/>
  </p:sldIdLst>
  <p:sldSz cx="14630400" cy="9144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686A67"/>
    <a:srgbClr val="303943"/>
    <a:srgbClr val="322C1E"/>
    <a:srgbClr val="FFFFFF"/>
    <a:srgbClr val="333333"/>
    <a:srgbClr val="1F5FAE"/>
    <a:srgbClr val="4F2316"/>
    <a:srgbClr val="D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5" autoAdjust="0"/>
    <p:restoredTop sz="95294" autoAdjust="0"/>
  </p:normalViewPr>
  <p:slideViewPr>
    <p:cSldViewPr snapToGrid="0">
      <p:cViewPr varScale="1">
        <p:scale>
          <a:sx n="81" d="100"/>
          <a:sy n="81" d="100"/>
        </p:scale>
        <p:origin x="120" y="126"/>
      </p:cViewPr>
      <p:guideLst>
        <p:guide orient="horz" pos="288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18/05/2019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21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91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29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23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DD3B-C71B-4548-8784-EADB039B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AE9D0-544A-4B1F-B574-D7120E5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A6B1-ED5B-4827-8503-F862B2E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0CD02-B28D-44BA-A6D6-D21116F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E9E18-124F-420D-848F-E5D3EF5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9817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CDB67-247E-4CFC-B935-C01FAC4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3F99A-AF0F-49E2-95E8-DB1913A6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B0773-5E65-48F6-B8B5-A5CFB02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B6347-F127-48A2-B5E5-B3C657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05B6F-0320-4840-9DBE-F52340B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19452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71065-E8FD-46C5-BCB7-F5BAF589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06FF7-555C-4D24-86D8-8391732A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2060C-8854-44D1-B2F4-3A8F46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0E28E-BF0C-42C0-AB63-BD50EE9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4E9DD-C7CB-49CD-A3B2-D99FDBB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475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6646-477F-4DC3-93B6-6E97BA8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7C698-3FBC-455B-A64F-543780F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C3C5D-E998-4F65-B2C1-65DCC34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2CA17-C994-4F44-9CA0-A9C2694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762D5-BBC8-4E4C-A678-09AF337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6345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0FB3-AE4C-4FF3-BBAA-425ACAC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A422B-99F1-4FD5-8630-B1D6013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581E8-AB8A-477A-8D90-ED018B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E47BE-8DEA-4804-9454-FC80273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745E7-5C38-4367-9803-31D163C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9804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45DF-287C-420C-B704-9296AF8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68AEE-6A6E-4DB3-9578-88FB08B7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11F56-F88C-43CC-B471-CE26A359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7E071-BB0C-44DA-9348-80389B8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D7A69-5491-46B3-9940-9FD43C3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2BA0D-7FDA-4B96-96CD-ED8B7D0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3534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0CA4E-CAD3-471C-9192-FD8060E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27C35-10FF-441C-BC0E-4F6789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E992B-D12C-4EC0-B8B9-F73F4DC7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0EA5A-0C05-4541-A620-518F91AF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03F06-5FD5-49F4-A60C-1C7BF6F3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4D5E1-DD1A-4208-A22C-F18B282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1CEADA-441F-4AA1-97D9-F07FF4D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79D476-5F9C-403B-96CD-9E0BEDF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7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8DDE-35F6-494A-8DD4-65DC017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D6150E-1E49-4B30-BAD3-648928C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181428-25ED-4544-BC01-E504AED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5EB19-F7F0-4B5C-8BD6-347F56F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1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A09DCC-9233-4CAE-ACFD-D1944DD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622EF-844D-41D2-9C39-B3E6E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AF3F4E-6CA8-4692-A6BE-9C22A3A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3BF4-EB7C-45B5-9204-D6989F6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FA09C-8318-4961-A093-1A0D4D00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8C28F5-072C-439F-A715-443B700B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88EDA-4E8E-4F12-8923-CA9FAA8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26B8B-EC61-483B-878C-72E9C89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DA95B-F2FD-43DF-82D2-9DB2A95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00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9CE4-6079-437F-8713-FD50F2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53BD5-6832-4AA1-BE01-AFFAB34A2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82EC0-B14D-4A63-B2AD-83CD2C58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11C9D-1B7D-4F6A-A7E9-3E5685E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0115E1-5C8B-48D8-8864-2D123A8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F25855-6709-42E9-AD73-D3756F6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63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38DEF2-0077-4F48-9703-11D18FCA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5B580-AD85-4EE1-A30D-23BF7F0E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0DF28-DDB8-40CC-92AE-9D4C75AC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3BFE7-DD1F-46D9-9610-2A86130E7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4F714-D84C-4848-AEAB-595364DC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144D4D-9551-44E4-BE4D-D1B77CB41695}"/>
              </a:ext>
            </a:extLst>
          </p:cNvPr>
          <p:cNvSpPr/>
          <p:nvPr userDrawn="1"/>
        </p:nvSpPr>
        <p:spPr>
          <a:xfrm>
            <a:off x="0" y="8839200"/>
            <a:ext cx="1799539" cy="3048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95" noProof="0" dirty="0"/>
          </a:p>
        </p:txBody>
      </p:sp>
    </p:spTree>
    <p:extLst>
      <p:ext uri="{BB962C8B-B14F-4D97-AF65-F5344CB8AC3E}">
        <p14:creationId xmlns:p14="http://schemas.microsoft.com/office/powerpoint/2010/main" val="578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eConsignado/maveri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0716" y="0"/>
            <a:ext cx="11219684" cy="9144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136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4630400" cy="9144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544" y="6123100"/>
            <a:ext cx="7135894" cy="172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3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DDD – Domain-Driven Design e Arquitetura Hexagonal</a:t>
            </a:r>
          </a:p>
        </p:txBody>
      </p:sp>
      <p:sp>
        <p:nvSpPr>
          <p:cNvPr id="139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2025" y="2"/>
            <a:ext cx="5167106" cy="4257636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6A324947-620D-44C2-B03B-A19044203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4" r="1" b="11168"/>
          <a:stretch/>
        </p:blipFill>
        <p:spPr bwMode="auto">
          <a:xfrm>
            <a:off x="4017404" y="1"/>
            <a:ext cx="4876642" cy="4096267"/>
          </a:xfrm>
          <a:custGeom>
            <a:avLst/>
            <a:gdLst>
              <a:gd name="connsiteX0" fmla="*/ 288818 w 4063868"/>
              <a:gd name="connsiteY0" fmla="*/ 0 h 3072200"/>
              <a:gd name="connsiteX1" fmla="*/ 3775050 w 4063868"/>
              <a:gd name="connsiteY1" fmla="*/ 0 h 3072200"/>
              <a:gd name="connsiteX2" fmla="*/ 3818625 w 4063868"/>
              <a:gd name="connsiteY2" fmla="*/ 71726 h 3072200"/>
              <a:gd name="connsiteX3" fmla="*/ 4063868 w 4063868"/>
              <a:gd name="connsiteY3" fmla="*/ 1040266 h 3072200"/>
              <a:gd name="connsiteX4" fmla="*/ 2031934 w 4063868"/>
              <a:gd name="connsiteY4" fmla="*/ 3072200 h 3072200"/>
              <a:gd name="connsiteX5" fmla="*/ 0 w 4063868"/>
              <a:gd name="connsiteY5" fmla="*/ 1040266 h 3072200"/>
              <a:gd name="connsiteX6" fmla="*/ 245244 w 4063868"/>
              <a:gd name="connsiteY6" fmla="*/ 71726 h 30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2789" y="1899622"/>
            <a:ext cx="5407611" cy="7257011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s://fernandofranzini.files.wordpress.com/2019/04/1.png?w=788">
            <a:extLst>
              <a:ext uri="{FF2B5EF4-FFF2-40B4-BE49-F238E27FC236}">
                <a16:creationId xmlns:a16="http://schemas.microsoft.com/office/drawing/2014/main" id="{2564FA30-17A4-47E1-BF94-BE015371F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r="18475" b="-1"/>
          <a:stretch/>
        </p:blipFill>
        <p:spPr bwMode="auto">
          <a:xfrm>
            <a:off x="9408921" y="2106436"/>
            <a:ext cx="5221479" cy="7050197"/>
          </a:xfrm>
          <a:custGeom>
            <a:avLst/>
            <a:gdLst>
              <a:gd name="connsiteX0" fmla="*/ 2879389 w 4351232"/>
              <a:gd name="connsiteY0" fmla="*/ 0 h 5287648"/>
              <a:gd name="connsiteX1" fmla="*/ 4251877 w 4351232"/>
              <a:gd name="connsiteY1" fmla="*/ 347527 h 5287648"/>
              <a:gd name="connsiteX2" fmla="*/ 4351232 w 4351232"/>
              <a:gd name="connsiteY2" fmla="*/ 407886 h 5287648"/>
              <a:gd name="connsiteX3" fmla="*/ 4351232 w 4351232"/>
              <a:gd name="connsiteY3" fmla="*/ 5287648 h 5287648"/>
              <a:gd name="connsiteX4" fmla="*/ 1303444 w 4351232"/>
              <a:gd name="connsiteY4" fmla="*/ 5287648 h 5287648"/>
              <a:gd name="connsiteX5" fmla="*/ 1269495 w 4351232"/>
              <a:gd name="connsiteY5" fmla="*/ 5267024 h 5287648"/>
              <a:gd name="connsiteX6" fmla="*/ 0 w 4351232"/>
              <a:gd name="connsiteY6" fmla="*/ 2879389 h 5287648"/>
              <a:gd name="connsiteX7" fmla="*/ 2879389 w 4351232"/>
              <a:gd name="connsiteY7" fmla="*/ 0 h 52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89286992-F4E5-41F3-B984-2CF92896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871" y="7900057"/>
            <a:ext cx="1241169" cy="9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0B5C5E-1816-4B21-A0D1-E449D65FE10A}"/>
              </a:ext>
            </a:extLst>
          </p:cNvPr>
          <p:cNvSpPr txBox="1"/>
          <p:nvPr/>
        </p:nvSpPr>
        <p:spPr>
          <a:xfrm>
            <a:off x="965544" y="8029575"/>
            <a:ext cx="398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 – Arquiteto de Soluções</a:t>
            </a:r>
          </a:p>
        </p:txBody>
      </p:sp>
    </p:spTree>
    <p:extLst>
      <p:ext uri="{BB962C8B-B14F-4D97-AF65-F5344CB8AC3E}">
        <p14:creationId xmlns:p14="http://schemas.microsoft.com/office/powerpoint/2010/main" val="23967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82652E-0C3B-4CE4-8F7F-177CFF655F55}"/>
              </a:ext>
            </a:extLst>
          </p:cNvPr>
          <p:cNvSpPr txBox="1"/>
          <p:nvPr/>
        </p:nvSpPr>
        <p:spPr>
          <a:xfrm>
            <a:off x="1413438" y="2617856"/>
            <a:ext cx="11480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Assim como o domínio, a camada de aplicação também deve ser agnóstica à tecnologia.</a:t>
            </a:r>
          </a:p>
          <a:p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A única dependência da camada de Aplicação deve ser a camada de Domínio.</a:t>
            </a:r>
          </a:p>
        </p:txBody>
      </p:sp>
    </p:spTree>
    <p:extLst>
      <p:ext uri="{BB962C8B-B14F-4D97-AF65-F5344CB8AC3E}">
        <p14:creationId xmlns:p14="http://schemas.microsoft.com/office/powerpoint/2010/main" val="411388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3E0805-6E92-496F-9C66-2B66C310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79" y="2041431"/>
            <a:ext cx="6922259" cy="5381345"/>
          </a:xfrm>
          <a:prstGeom prst="rect">
            <a:avLst/>
          </a:prstGeom>
        </p:spPr>
      </p:pic>
      <p:sp>
        <p:nvSpPr>
          <p:cNvPr id="9" name="Hexágono 8">
            <a:extLst>
              <a:ext uri="{FF2B5EF4-FFF2-40B4-BE49-F238E27FC236}">
                <a16:creationId xmlns:a16="http://schemas.microsoft.com/office/drawing/2014/main" id="{820E0FD2-7B24-4187-9CD9-DE73BEEA0970}"/>
              </a:ext>
            </a:extLst>
          </p:cNvPr>
          <p:cNvSpPr/>
          <p:nvPr/>
        </p:nvSpPr>
        <p:spPr>
          <a:xfrm>
            <a:off x="9762733" y="4490584"/>
            <a:ext cx="3861828" cy="3452414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Infraestrutura / Portas e Adaptadores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CA17AE0C-B8A8-444E-971B-CD250A2A4D8B}"/>
              </a:ext>
            </a:extLst>
          </p:cNvPr>
          <p:cNvSpPr/>
          <p:nvPr/>
        </p:nvSpPr>
        <p:spPr>
          <a:xfrm>
            <a:off x="10388238" y="5036723"/>
            <a:ext cx="2610817" cy="23860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2809ADAB-4FF6-4982-8392-CBB771CF31A8}"/>
              </a:ext>
            </a:extLst>
          </p:cNvPr>
          <p:cNvSpPr/>
          <p:nvPr/>
        </p:nvSpPr>
        <p:spPr>
          <a:xfrm>
            <a:off x="10975404" y="5562129"/>
            <a:ext cx="1436487" cy="130932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Domínio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9D8890-93D6-41C1-9110-D18ADF07CD0A}"/>
              </a:ext>
            </a:extLst>
          </p:cNvPr>
          <p:cNvSpPr txBox="1"/>
          <p:nvPr/>
        </p:nvSpPr>
        <p:spPr>
          <a:xfrm>
            <a:off x="11127264" y="5125484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Aplicação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F8949D-57CF-4274-BFEF-EC1E58A6CAAC}"/>
              </a:ext>
            </a:extLst>
          </p:cNvPr>
          <p:cNvSpPr txBox="1"/>
          <p:nvPr/>
        </p:nvSpPr>
        <p:spPr>
          <a:xfrm>
            <a:off x="10837745" y="4578988"/>
            <a:ext cx="171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24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Infraestrutura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6FD74C-6620-4A1A-B2B0-251CEE4C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26" y="2892877"/>
            <a:ext cx="4495800" cy="3381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3C599D-2835-4AA6-A77F-72A2084D7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74" y="4073845"/>
            <a:ext cx="4353702" cy="14512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DF1756-AA95-443F-A91D-DE1A7B8F2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92" y="6274252"/>
            <a:ext cx="5403265" cy="231568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23D602A-3C2A-4E24-BB48-532156023B89}"/>
              </a:ext>
            </a:extLst>
          </p:cNvPr>
          <p:cNvCxnSpPr>
            <a:cxnSpLocks/>
          </p:cNvCxnSpPr>
          <p:nvPr/>
        </p:nvCxnSpPr>
        <p:spPr>
          <a:xfrm flipV="1">
            <a:off x="6752350" y="2415496"/>
            <a:ext cx="1590424" cy="1129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AC32913-77E4-463F-8A03-46D1C2555AAE}"/>
              </a:ext>
            </a:extLst>
          </p:cNvPr>
          <p:cNvCxnSpPr>
            <a:cxnSpLocks/>
          </p:cNvCxnSpPr>
          <p:nvPr/>
        </p:nvCxnSpPr>
        <p:spPr>
          <a:xfrm>
            <a:off x="6626426" y="4799462"/>
            <a:ext cx="14725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5F7E09B-DF97-4850-A75C-6E3A137906D8}"/>
              </a:ext>
            </a:extLst>
          </p:cNvPr>
          <p:cNvCxnSpPr>
            <a:cxnSpLocks/>
          </p:cNvCxnSpPr>
          <p:nvPr/>
        </p:nvCxnSpPr>
        <p:spPr>
          <a:xfrm>
            <a:off x="6752350" y="5815111"/>
            <a:ext cx="1590424" cy="1529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E2066E-08D7-45F1-A086-3539B9823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03" y="1061070"/>
            <a:ext cx="7676244" cy="23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531853-6265-4A98-98CF-07BD21C4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48" y="725715"/>
            <a:ext cx="11258860" cy="865716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849D58-EF78-45CF-8E47-0421DC35F23A}"/>
              </a:ext>
            </a:extLst>
          </p:cNvPr>
          <p:cNvSpPr/>
          <p:nvPr/>
        </p:nvSpPr>
        <p:spPr>
          <a:xfrm>
            <a:off x="2483577" y="4544523"/>
            <a:ext cx="10604226" cy="149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107C22-0180-42FF-9BC7-9927B5B6D4D2}"/>
              </a:ext>
            </a:extLst>
          </p:cNvPr>
          <p:cNvSpPr/>
          <p:nvPr/>
        </p:nvSpPr>
        <p:spPr>
          <a:xfrm>
            <a:off x="5646057" y="1402976"/>
            <a:ext cx="8092251" cy="236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651EC0-4F4D-4F7F-9E4A-304BE171A89F}"/>
              </a:ext>
            </a:extLst>
          </p:cNvPr>
          <p:cNvSpPr txBox="1"/>
          <p:nvPr/>
        </p:nvSpPr>
        <p:spPr>
          <a:xfrm>
            <a:off x="11633378" y="4589222"/>
            <a:ext cx="162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Infraestrutura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D7D67D-A9D3-44D0-A830-BBC00961DFEC}"/>
              </a:ext>
            </a:extLst>
          </p:cNvPr>
          <p:cNvSpPr txBox="1"/>
          <p:nvPr/>
        </p:nvSpPr>
        <p:spPr>
          <a:xfrm>
            <a:off x="5728788" y="1436748"/>
            <a:ext cx="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Visão geral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EC124A-6E2C-4681-81F3-371DF907EC5D}"/>
              </a:ext>
            </a:extLst>
          </p:cNvPr>
          <p:cNvSpPr/>
          <p:nvPr/>
        </p:nvSpPr>
        <p:spPr>
          <a:xfrm>
            <a:off x="2479448" y="6482175"/>
            <a:ext cx="10604226" cy="149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FB38EA-8112-4F55-86EA-44146CE69ADD}"/>
              </a:ext>
            </a:extLst>
          </p:cNvPr>
          <p:cNvSpPr txBox="1"/>
          <p:nvPr/>
        </p:nvSpPr>
        <p:spPr>
          <a:xfrm>
            <a:off x="10715441" y="7600362"/>
            <a:ext cx="2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Bibliotecas de terceiros</a:t>
            </a:r>
          </a:p>
        </p:txBody>
      </p:sp>
    </p:spTree>
    <p:extLst>
      <p:ext uri="{BB962C8B-B14F-4D97-AF65-F5344CB8AC3E}">
        <p14:creationId xmlns:p14="http://schemas.microsoft.com/office/powerpoint/2010/main" val="114877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531853-6265-4A98-98CF-07BD21C46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95"/>
          <a:stretch/>
        </p:blipFill>
        <p:spPr>
          <a:xfrm>
            <a:off x="2479448" y="725715"/>
            <a:ext cx="11258860" cy="7462942"/>
          </a:xfrm>
          <a:prstGeom prst="rect">
            <a:avLst/>
          </a:prstGeom>
        </p:spPr>
      </p:pic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849D58-EF78-45CF-8E47-0421DC35F23A}"/>
              </a:ext>
            </a:extLst>
          </p:cNvPr>
          <p:cNvSpPr/>
          <p:nvPr/>
        </p:nvSpPr>
        <p:spPr>
          <a:xfrm>
            <a:off x="2483577" y="4544523"/>
            <a:ext cx="10604226" cy="149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107C22-0180-42FF-9BC7-9927B5B6D4D2}"/>
              </a:ext>
            </a:extLst>
          </p:cNvPr>
          <p:cNvSpPr/>
          <p:nvPr/>
        </p:nvSpPr>
        <p:spPr>
          <a:xfrm>
            <a:off x="5646057" y="1402976"/>
            <a:ext cx="8092251" cy="236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651EC0-4F4D-4F7F-9E4A-304BE171A89F}"/>
              </a:ext>
            </a:extLst>
          </p:cNvPr>
          <p:cNvSpPr txBox="1"/>
          <p:nvPr/>
        </p:nvSpPr>
        <p:spPr>
          <a:xfrm>
            <a:off x="11633378" y="4589222"/>
            <a:ext cx="162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Infraestrutura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D7D67D-A9D3-44D0-A830-BBC00961DFEC}"/>
              </a:ext>
            </a:extLst>
          </p:cNvPr>
          <p:cNvSpPr txBox="1"/>
          <p:nvPr/>
        </p:nvSpPr>
        <p:spPr>
          <a:xfrm>
            <a:off x="5728788" y="1436748"/>
            <a:ext cx="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EC124A-6E2C-4681-81F3-371DF907EC5D}"/>
              </a:ext>
            </a:extLst>
          </p:cNvPr>
          <p:cNvSpPr/>
          <p:nvPr/>
        </p:nvSpPr>
        <p:spPr>
          <a:xfrm>
            <a:off x="2479448" y="6482175"/>
            <a:ext cx="10604226" cy="149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FB38EA-8112-4F55-86EA-44146CE69ADD}"/>
              </a:ext>
            </a:extLst>
          </p:cNvPr>
          <p:cNvSpPr txBox="1"/>
          <p:nvPr/>
        </p:nvSpPr>
        <p:spPr>
          <a:xfrm>
            <a:off x="10715441" y="7600362"/>
            <a:ext cx="2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Bibliotecas de terceiros</a:t>
            </a:r>
          </a:p>
        </p:txBody>
      </p:sp>
      <p:pic>
        <p:nvPicPr>
          <p:cNvPr id="3074" name="Picture 2" descr="Resultado de imagem para engrenagem">
            <a:extLst>
              <a:ext uri="{FF2B5EF4-FFF2-40B4-BE49-F238E27FC236}">
                <a16:creationId xmlns:a16="http://schemas.microsoft.com/office/drawing/2014/main" id="{46432D15-8232-46FA-97DB-0C5152A01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2"/>
          <a:stretch/>
        </p:blipFill>
        <p:spPr bwMode="auto">
          <a:xfrm>
            <a:off x="1037779" y="1530927"/>
            <a:ext cx="3543671" cy="193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AB41052-2CF7-4C4E-8020-387887FECB81}"/>
              </a:ext>
            </a:extLst>
          </p:cNvPr>
          <p:cNvSpPr/>
          <p:nvPr/>
        </p:nvSpPr>
        <p:spPr>
          <a:xfrm>
            <a:off x="832513" y="1078524"/>
            <a:ext cx="4013807" cy="249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A3600F-81D7-4ADD-8235-6E039C62777E}"/>
              </a:ext>
            </a:extLst>
          </p:cNvPr>
          <p:cNvSpPr txBox="1"/>
          <p:nvPr/>
        </p:nvSpPr>
        <p:spPr>
          <a:xfrm>
            <a:off x="866581" y="1154819"/>
            <a:ext cx="401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/ Console App / Hosted Worker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C9C4853-448B-4499-8245-7056757D26EA}"/>
              </a:ext>
            </a:extLst>
          </p:cNvPr>
          <p:cNvCxnSpPr/>
          <p:nvPr/>
        </p:nvCxnSpPr>
        <p:spPr>
          <a:xfrm>
            <a:off x="4846320" y="2593075"/>
            <a:ext cx="79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E57B9F-4749-43E3-AD06-DCA886B15003}"/>
              </a:ext>
            </a:extLst>
          </p:cNvPr>
          <p:cNvCxnSpPr/>
          <p:nvPr/>
        </p:nvCxnSpPr>
        <p:spPr>
          <a:xfrm>
            <a:off x="3642075" y="3575639"/>
            <a:ext cx="0" cy="96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6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FBCDA0AE-C437-41F9-B003-88E59A39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Adaptadores</a:t>
            </a:r>
          </a:p>
        </p:txBody>
      </p:sp>
      <p:pic>
        <p:nvPicPr>
          <p:cNvPr id="6148" name="Picture 4" descr="Resultado de imagem para adaptador">
            <a:extLst>
              <a:ext uri="{FF2B5EF4-FFF2-40B4-BE49-F238E27FC236}">
                <a16:creationId xmlns:a16="http://schemas.microsoft.com/office/drawing/2014/main" id="{1661EFC6-6293-4FB8-ABC6-6E386546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47" y="2937583"/>
            <a:ext cx="3835759" cy="383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5F995CA-A817-42D4-8B1A-1D5B2DB6203C}"/>
              </a:ext>
            </a:extLst>
          </p:cNvPr>
          <p:cNvGrpSpPr/>
          <p:nvPr/>
        </p:nvGrpSpPr>
        <p:grpSpPr>
          <a:xfrm>
            <a:off x="5614737" y="1096278"/>
            <a:ext cx="8550442" cy="6951444"/>
            <a:chOff x="5614737" y="1096278"/>
            <a:chExt cx="8550442" cy="695144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EBD5681F-A5E2-43F7-A6D0-0CB7788C13B0}"/>
                </a:ext>
              </a:extLst>
            </p:cNvPr>
            <p:cNvGrpSpPr/>
            <p:nvPr/>
          </p:nvGrpSpPr>
          <p:grpSpPr>
            <a:xfrm>
              <a:off x="5970675" y="1687322"/>
              <a:ext cx="7653885" cy="5769355"/>
              <a:chOff x="3866466" y="2408500"/>
              <a:chExt cx="6247890" cy="4709542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F3B7FED2-15CA-43F5-9DE5-21E3DEE68AE1}"/>
                  </a:ext>
                </a:extLst>
              </p:cNvPr>
              <p:cNvGrpSpPr/>
              <p:nvPr/>
            </p:nvGrpSpPr>
            <p:grpSpPr>
              <a:xfrm>
                <a:off x="4846320" y="2408500"/>
                <a:ext cx="5268036" cy="4709542"/>
                <a:chOff x="9762733" y="4490584"/>
                <a:chExt cx="3861828" cy="3452414"/>
              </a:xfrm>
            </p:grpSpPr>
            <p:sp>
              <p:nvSpPr>
                <p:cNvPr id="19" name="Hexágono 18">
                  <a:extLst>
                    <a:ext uri="{FF2B5EF4-FFF2-40B4-BE49-F238E27FC236}">
                      <a16:creationId xmlns:a16="http://schemas.microsoft.com/office/drawing/2014/main" id="{C176B5F3-6ADD-4F12-B08E-2DB4D0439A95}"/>
                    </a:ext>
                  </a:extLst>
                </p:cNvPr>
                <p:cNvSpPr/>
                <p:nvPr/>
              </p:nvSpPr>
              <p:spPr>
                <a:xfrm>
                  <a:off x="9762733" y="4490584"/>
                  <a:ext cx="3861828" cy="3452414"/>
                </a:xfrm>
                <a:prstGeom prst="hexagon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Hexágono 21">
                  <a:extLst>
                    <a:ext uri="{FF2B5EF4-FFF2-40B4-BE49-F238E27FC236}">
                      <a16:creationId xmlns:a16="http://schemas.microsoft.com/office/drawing/2014/main" id="{D4046277-64C4-436E-92AB-F1DF9B285531}"/>
                    </a:ext>
                  </a:extLst>
                </p:cNvPr>
                <p:cNvSpPr/>
                <p:nvPr/>
              </p:nvSpPr>
              <p:spPr>
                <a:xfrm>
                  <a:off x="10388238" y="5036723"/>
                  <a:ext cx="2610817" cy="2386053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Hexágono 22">
                  <a:extLst>
                    <a:ext uri="{FF2B5EF4-FFF2-40B4-BE49-F238E27FC236}">
                      <a16:creationId xmlns:a16="http://schemas.microsoft.com/office/drawing/2014/main" id="{B5E8CF7C-6C32-4AA5-BFF8-92FFDACD52A2}"/>
                    </a:ext>
                  </a:extLst>
                </p:cNvPr>
                <p:cNvSpPr/>
                <p:nvPr/>
              </p:nvSpPr>
              <p:spPr>
                <a:xfrm>
                  <a:off x="10975404" y="5562129"/>
                  <a:ext cx="1436487" cy="1309324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7E7FCCC-718A-4793-95C3-5E58C9C128E3}"/>
                  </a:ext>
                </a:extLst>
              </p:cNvPr>
              <p:cNvCxnSpPr>
                <a:stCxn id="19" idx="4"/>
                <a:endCxn id="22" idx="4"/>
              </p:cNvCxnSpPr>
              <p:nvPr/>
            </p:nvCxnSpPr>
            <p:spPr>
              <a:xfrm>
                <a:off x="6023706" y="2408501"/>
                <a:ext cx="489606" cy="745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213A925F-69F3-444C-8401-1F92C37A0479}"/>
                  </a:ext>
                </a:extLst>
              </p:cNvPr>
              <p:cNvCxnSpPr>
                <a:stCxn id="22" idx="3"/>
                <a:endCxn id="19" idx="3"/>
              </p:cNvCxnSpPr>
              <p:nvPr/>
            </p:nvCxnSpPr>
            <p:spPr>
              <a:xfrm flipH="1" flipV="1">
                <a:off x="4846320" y="4763271"/>
                <a:ext cx="853270" cy="17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A5D5C71-B309-4454-8280-3862372A8072}"/>
                  </a:ext>
                </a:extLst>
              </p:cNvPr>
              <p:cNvSpPr/>
              <p:nvPr/>
            </p:nvSpPr>
            <p:spPr>
              <a:xfrm>
                <a:off x="6691645" y="3661435"/>
                <a:ext cx="871865" cy="90193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8E72A836-7667-47C2-957A-DF8C6732C2D6}"/>
                  </a:ext>
                </a:extLst>
              </p:cNvPr>
              <p:cNvSpPr/>
              <p:nvPr/>
            </p:nvSpPr>
            <p:spPr>
              <a:xfrm>
                <a:off x="3866466" y="3077625"/>
                <a:ext cx="855253" cy="85525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1FB3AFF6-4961-4A76-8042-FEB152F0E20A}"/>
                  </a:ext>
                </a:extLst>
              </p:cNvPr>
              <p:cNvSpPr/>
              <p:nvPr/>
            </p:nvSpPr>
            <p:spPr>
              <a:xfrm rot="17815628">
                <a:off x="5123908" y="3711265"/>
                <a:ext cx="1187022" cy="5128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38D324D1-F233-49CC-BD7A-DBD58F917204}"/>
                  </a:ext>
                </a:extLst>
              </p:cNvPr>
              <p:cNvSpPr/>
              <p:nvPr/>
            </p:nvSpPr>
            <p:spPr>
              <a:xfrm>
                <a:off x="5410839" y="4062553"/>
                <a:ext cx="352199" cy="352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5C364F-A213-4ED9-BC92-162027B0B1BA}"/>
                  </a:ext>
                </a:extLst>
              </p:cNvPr>
              <p:cNvSpPr/>
              <p:nvPr/>
            </p:nvSpPr>
            <p:spPr>
              <a:xfrm rot="1655684">
                <a:off x="5692086" y="3549315"/>
                <a:ext cx="325898" cy="337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Seta: da Esquerda para a Direita 33">
                <a:extLst>
                  <a:ext uri="{FF2B5EF4-FFF2-40B4-BE49-F238E27FC236}">
                    <a16:creationId xmlns:a16="http://schemas.microsoft.com/office/drawing/2014/main" id="{B548D15F-73ED-425F-AC15-26D062AB2794}"/>
                  </a:ext>
                </a:extLst>
              </p:cNvPr>
              <p:cNvSpPr/>
              <p:nvPr/>
            </p:nvSpPr>
            <p:spPr>
              <a:xfrm rot="6969455">
                <a:off x="5633870" y="3916258"/>
                <a:ext cx="167098" cy="123696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Seta: da Esquerda para a Direita 35">
                <a:extLst>
                  <a:ext uri="{FF2B5EF4-FFF2-40B4-BE49-F238E27FC236}">
                    <a16:creationId xmlns:a16="http://schemas.microsoft.com/office/drawing/2014/main" id="{9B904A9F-0FB5-4DFE-9F78-90A7C8D89A97}"/>
                  </a:ext>
                </a:extLst>
              </p:cNvPr>
              <p:cNvSpPr/>
              <p:nvPr/>
            </p:nvSpPr>
            <p:spPr>
              <a:xfrm rot="12561877">
                <a:off x="5975266" y="3926410"/>
                <a:ext cx="713677" cy="123696"/>
              </a:xfrm>
              <a:prstGeom prst="left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Seta: da Esquerda para a Direita 36">
                <a:extLst>
                  <a:ext uri="{FF2B5EF4-FFF2-40B4-BE49-F238E27FC236}">
                    <a16:creationId xmlns:a16="http://schemas.microsoft.com/office/drawing/2014/main" id="{66ABD0B4-752F-4DF3-9376-F0E639C9C1C6}"/>
                  </a:ext>
                </a:extLst>
              </p:cNvPr>
              <p:cNvSpPr/>
              <p:nvPr/>
            </p:nvSpPr>
            <p:spPr>
              <a:xfrm rot="12518792">
                <a:off x="4622720" y="3805802"/>
                <a:ext cx="774510" cy="229292"/>
              </a:xfrm>
              <a:prstGeom prst="left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BDD978B-1AD5-4E2C-A031-8A57FB1A6430}"/>
                </a:ext>
              </a:extLst>
            </p:cNvPr>
            <p:cNvSpPr/>
            <p:nvPr/>
          </p:nvSpPr>
          <p:spPr>
            <a:xfrm>
              <a:off x="5614737" y="1096278"/>
              <a:ext cx="8550442" cy="695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685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gileandart.com/wp-content/uploads/2010/07/Screen-shot-2010-07-16-at-09.50.35.png">
            <a:extLst>
              <a:ext uri="{FF2B5EF4-FFF2-40B4-BE49-F238E27FC236}">
                <a16:creationId xmlns:a16="http://schemas.microsoft.com/office/drawing/2014/main" id="{9CE9290A-7D19-4645-ABFD-33EB265F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40" y="1850094"/>
            <a:ext cx="7650256" cy="576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exágono 9">
            <a:extLst>
              <a:ext uri="{FF2B5EF4-FFF2-40B4-BE49-F238E27FC236}">
                <a16:creationId xmlns:a16="http://schemas.microsoft.com/office/drawing/2014/main" id="{2D6F91F5-087B-48B8-9045-F8E659CF7C39}"/>
              </a:ext>
            </a:extLst>
          </p:cNvPr>
          <p:cNvSpPr/>
          <p:nvPr/>
        </p:nvSpPr>
        <p:spPr>
          <a:xfrm>
            <a:off x="8518606" y="4049117"/>
            <a:ext cx="1491811" cy="13435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/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Mapping</a:t>
            </a: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FF283E-2865-4466-AC22-698C0C282D16}"/>
              </a:ext>
            </a:extLst>
          </p:cNvPr>
          <p:cNvSpPr txBox="1"/>
          <p:nvPr/>
        </p:nvSpPr>
        <p:spPr>
          <a:xfrm>
            <a:off x="1035629" y="7682181"/>
            <a:ext cx="713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http://www.agileandart.com/2010/07/16/ddd-introducao-a-domain-driven-design/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DB63B3-DFA5-4BCB-8E96-747D474A89F1}"/>
              </a:ext>
            </a:extLst>
          </p:cNvPr>
          <p:cNvSpPr txBox="1"/>
          <p:nvPr/>
        </p:nvSpPr>
        <p:spPr>
          <a:xfrm>
            <a:off x="8992056" y="2019310"/>
            <a:ext cx="493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Proteger o conhecimento do domínio contra corrupção por outros domínios, subdomínios técnicos, etc.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68E4A44-2EC5-4952-A3AB-67D2A4398660}"/>
              </a:ext>
            </a:extLst>
          </p:cNvPr>
          <p:cNvGrpSpPr/>
          <p:nvPr/>
        </p:nvGrpSpPr>
        <p:grpSpPr>
          <a:xfrm>
            <a:off x="9230751" y="4118180"/>
            <a:ext cx="4498142" cy="3390615"/>
            <a:chOff x="3866466" y="2408500"/>
            <a:chExt cx="6247890" cy="47095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3DDEC29-4F3C-43D7-A3F5-6F9D31CC5B24}"/>
                </a:ext>
              </a:extLst>
            </p:cNvPr>
            <p:cNvGrpSpPr/>
            <p:nvPr/>
          </p:nvGrpSpPr>
          <p:grpSpPr>
            <a:xfrm>
              <a:off x="4846320" y="2408500"/>
              <a:ext cx="5268036" cy="4709542"/>
              <a:chOff x="9762733" y="4490584"/>
              <a:chExt cx="3861828" cy="3452414"/>
            </a:xfrm>
          </p:grpSpPr>
          <p:sp>
            <p:nvSpPr>
              <p:cNvPr id="23" name="Hexágono 22">
                <a:extLst>
                  <a:ext uri="{FF2B5EF4-FFF2-40B4-BE49-F238E27FC236}">
                    <a16:creationId xmlns:a16="http://schemas.microsoft.com/office/drawing/2014/main" id="{5E3F7372-8EFC-4ECA-B5F0-19EAC43AC6DC}"/>
                  </a:ext>
                </a:extLst>
              </p:cNvPr>
              <p:cNvSpPr/>
              <p:nvPr/>
            </p:nvSpPr>
            <p:spPr>
              <a:xfrm>
                <a:off x="9762733" y="4490584"/>
                <a:ext cx="3861828" cy="3452414"/>
              </a:xfrm>
              <a:prstGeom prst="hexagon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:a16="http://schemas.microsoft.com/office/drawing/2014/main" id="{F24A01E6-3111-48A9-B7A4-CDA54F2AFAB4}"/>
                  </a:ext>
                </a:extLst>
              </p:cNvPr>
              <p:cNvSpPr/>
              <p:nvPr/>
            </p:nvSpPr>
            <p:spPr>
              <a:xfrm>
                <a:off x="10388238" y="5036723"/>
                <a:ext cx="2610817" cy="238605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6EA2AA8A-0C20-438A-93F2-B0749D26BEEE}"/>
                  </a:ext>
                </a:extLst>
              </p:cNvPr>
              <p:cNvSpPr/>
              <p:nvPr/>
            </p:nvSpPr>
            <p:spPr>
              <a:xfrm>
                <a:off x="10975404" y="5562129"/>
                <a:ext cx="1436487" cy="1309324"/>
              </a:xfrm>
              <a:prstGeom prst="hex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4AFBD1AE-766F-4E36-B2C2-A2268045C00F}"/>
                </a:ext>
              </a:extLst>
            </p:cNvPr>
            <p:cNvCxnSpPr>
              <a:stCxn id="23" idx="4"/>
              <a:endCxn id="24" idx="4"/>
            </p:cNvCxnSpPr>
            <p:nvPr/>
          </p:nvCxnSpPr>
          <p:spPr>
            <a:xfrm>
              <a:off x="6023706" y="2408501"/>
              <a:ext cx="489606" cy="745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31A3397-7D8F-4E05-B55A-B63A7E176ADB}"/>
                </a:ext>
              </a:extLst>
            </p:cNvPr>
            <p:cNvCxnSpPr>
              <a:stCxn id="24" idx="3"/>
              <a:endCxn id="23" idx="3"/>
            </p:cNvCxnSpPr>
            <p:nvPr/>
          </p:nvCxnSpPr>
          <p:spPr>
            <a:xfrm flipH="1" flipV="1">
              <a:off x="4846320" y="4763271"/>
              <a:ext cx="853270" cy="17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C3EF5D0-4A7A-470A-A9E3-AE4695F40A48}"/>
                </a:ext>
              </a:extLst>
            </p:cNvPr>
            <p:cNvSpPr/>
            <p:nvPr/>
          </p:nvSpPr>
          <p:spPr>
            <a:xfrm>
              <a:off x="6691645" y="3661435"/>
              <a:ext cx="871865" cy="9019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33DB3A8-1CD2-4C84-8A60-CBD37F912EBD}"/>
                </a:ext>
              </a:extLst>
            </p:cNvPr>
            <p:cNvSpPr/>
            <p:nvPr/>
          </p:nvSpPr>
          <p:spPr>
            <a:xfrm>
              <a:off x="3866466" y="3077625"/>
              <a:ext cx="855253" cy="8552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D4B2E15-D897-4F8D-8CF7-63A16D716975}"/>
                </a:ext>
              </a:extLst>
            </p:cNvPr>
            <p:cNvSpPr/>
            <p:nvPr/>
          </p:nvSpPr>
          <p:spPr>
            <a:xfrm rot="17815628">
              <a:off x="5123908" y="3711265"/>
              <a:ext cx="1187022" cy="512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26910A3-F27D-4DBB-BDDB-A5801D77EF3B}"/>
                </a:ext>
              </a:extLst>
            </p:cNvPr>
            <p:cNvSpPr/>
            <p:nvPr/>
          </p:nvSpPr>
          <p:spPr>
            <a:xfrm>
              <a:off x="5410839" y="4062553"/>
              <a:ext cx="352199" cy="352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99D04B5-750B-4284-B6B2-E90A763B4036}"/>
                </a:ext>
              </a:extLst>
            </p:cNvPr>
            <p:cNvSpPr/>
            <p:nvPr/>
          </p:nvSpPr>
          <p:spPr>
            <a:xfrm rot="1655684">
              <a:off x="5692086" y="3549315"/>
              <a:ext cx="325898" cy="337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da Esquerda para a Direita 19">
              <a:extLst>
                <a:ext uri="{FF2B5EF4-FFF2-40B4-BE49-F238E27FC236}">
                  <a16:creationId xmlns:a16="http://schemas.microsoft.com/office/drawing/2014/main" id="{82CAC63C-3820-4848-9F3B-1F74BECD8073}"/>
                </a:ext>
              </a:extLst>
            </p:cNvPr>
            <p:cNvSpPr/>
            <p:nvPr/>
          </p:nvSpPr>
          <p:spPr>
            <a:xfrm rot="6969455">
              <a:off x="5633870" y="3916258"/>
              <a:ext cx="167098" cy="123696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da Esquerda para a Direita 20">
              <a:extLst>
                <a:ext uri="{FF2B5EF4-FFF2-40B4-BE49-F238E27FC236}">
                  <a16:creationId xmlns:a16="http://schemas.microsoft.com/office/drawing/2014/main" id="{88EA3391-DFFE-4D29-AB71-48F32EEB67CB}"/>
                </a:ext>
              </a:extLst>
            </p:cNvPr>
            <p:cNvSpPr/>
            <p:nvPr/>
          </p:nvSpPr>
          <p:spPr>
            <a:xfrm rot="12561877">
              <a:off x="5975266" y="3926410"/>
              <a:ext cx="713677" cy="123696"/>
            </a:xfrm>
            <a:prstGeom prst="left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da Esquerda para a Direita 21">
              <a:extLst>
                <a:ext uri="{FF2B5EF4-FFF2-40B4-BE49-F238E27FC236}">
                  <a16:creationId xmlns:a16="http://schemas.microsoft.com/office/drawing/2014/main" id="{2604160F-54E9-44E9-BAC8-8272BA228D27}"/>
                </a:ext>
              </a:extLst>
            </p:cNvPr>
            <p:cNvSpPr/>
            <p:nvPr/>
          </p:nvSpPr>
          <p:spPr>
            <a:xfrm rot="12518792">
              <a:off x="4622720" y="3805802"/>
              <a:ext cx="774510" cy="229292"/>
            </a:xfrm>
            <a:prstGeom prst="left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837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FBCDA0AE-C437-41F9-B003-88E59A39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Adaptadores /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Mapping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67AB1F0-2B6C-4D24-9882-2FD01B9F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07" y="1896980"/>
            <a:ext cx="11674053" cy="6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7EC7227-7AE2-447E-BD29-E275709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88" y="2046514"/>
            <a:ext cx="4387623" cy="43876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885F0A-B429-45AD-8612-629EBE5814AF}"/>
              </a:ext>
            </a:extLst>
          </p:cNvPr>
          <p:cNvSpPr txBox="1"/>
          <p:nvPr/>
        </p:nvSpPr>
        <p:spPr>
          <a:xfrm>
            <a:off x="3786074" y="6937829"/>
            <a:ext cx="7610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https://goo.gl/forms/CUCHBQPGTE1S2wgC3</a:t>
            </a:r>
          </a:p>
        </p:txBody>
      </p:sp>
    </p:spTree>
    <p:extLst>
      <p:ext uri="{BB962C8B-B14F-4D97-AF65-F5344CB8AC3E}">
        <p14:creationId xmlns:p14="http://schemas.microsoft.com/office/powerpoint/2010/main" val="340808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600436B-7900-4C80-8A57-7507FDF1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Proposta de atividade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2B913C-C7FF-48AD-A3A0-77CA206883F8}"/>
              </a:ext>
            </a:extLst>
          </p:cNvPr>
          <p:cNvSpPr txBox="1"/>
          <p:nvPr/>
        </p:nvSpPr>
        <p:spPr>
          <a:xfrm>
            <a:off x="1484416" y="2254251"/>
            <a:ext cx="115071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Maverick - </a:t>
            </a:r>
            <a:r>
              <a:rPr lang="pt-BR" sz="2800" dirty="0">
                <a:hlinkClick r:id="rId2"/>
              </a:rPr>
              <a:t>https://github.com/OleConsignado/maverick</a:t>
            </a:r>
            <a:endParaRPr lang="pt-BR" sz="2800" dirty="0"/>
          </a:p>
          <a:p>
            <a:pPr lvl="1"/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Exibir apenas lançamentos futuros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Não exibir filmes que possuam conteúdo adulto ou violento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Restringir pesquisa por palavras chave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638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DDD – 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0A1DDAD-F8DD-4564-B420-A587786C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434166"/>
            <a:ext cx="7906148" cy="45398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Definir um modelo de domínio nos termos do negócio;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Incorporar a terminologia de domínio no código;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Proteger o conhecimento do domínio contra corrupção por outros domínios, subdomínios técnicos,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6A324947-620D-44C2-B03B-A1904420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19" y="2094660"/>
            <a:ext cx="409575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EA9538E-3F4F-4C6D-A149-FE5737048697}"/>
              </a:ext>
            </a:extLst>
          </p:cNvPr>
          <p:cNvSpPr txBox="1"/>
          <p:nvPr/>
        </p:nvSpPr>
        <p:spPr>
          <a:xfrm>
            <a:off x="11587949" y="1731153"/>
            <a:ext cx="175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pt-BR" dirty="0" err="1"/>
              <a:t>ric</a:t>
            </a:r>
            <a:r>
              <a:rPr lang="pt-BR" dirty="0"/>
              <a:t> Evans - 2003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6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0A1DDAD-F8DD-4564-B420-A587786C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434167"/>
            <a:ext cx="12618720" cy="64520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Projeto Orientado ao Domínio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1819C5-0CAA-4ED4-8E4A-FD88E6696249}"/>
              </a:ext>
            </a:extLst>
          </p:cNvPr>
          <p:cNvSpPr txBox="1"/>
          <p:nvPr/>
        </p:nvSpPr>
        <p:spPr>
          <a:xfrm>
            <a:off x="2501152" y="5127512"/>
            <a:ext cx="9032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360" dirty="0"/>
              <a:t>Projeto de software orientado ao </a:t>
            </a:r>
            <a:r>
              <a:rPr lang="pt-BR" sz="7200" dirty="0"/>
              <a:t>negócio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017CC8D3-B49C-4852-9815-320060BC6481}"/>
              </a:ext>
            </a:extLst>
          </p:cNvPr>
          <p:cNvSpPr/>
          <p:nvPr/>
        </p:nvSpPr>
        <p:spPr>
          <a:xfrm>
            <a:off x="6170095" y="3694275"/>
            <a:ext cx="1486340" cy="13714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388A3E-C84E-4C3C-A604-A62EA784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DDD – 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4649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2AB4ED-16DB-4B6A-81E9-762260AD8914}"/>
              </a:ext>
            </a:extLst>
          </p:cNvPr>
          <p:cNvSpPr/>
          <p:nvPr/>
        </p:nvSpPr>
        <p:spPr>
          <a:xfrm>
            <a:off x="1769030" y="2577974"/>
            <a:ext cx="10882444" cy="4992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i="1" dirty="0"/>
              <a:t>"Qualquer tolo consegue escrever código que um computador entenda. </a:t>
            </a:r>
          </a:p>
          <a:p>
            <a:pPr algn="ctr">
              <a:lnSpc>
                <a:spcPct val="150000"/>
              </a:lnSpc>
            </a:pPr>
            <a:r>
              <a:rPr lang="pt-BR" sz="3600" i="1" dirty="0"/>
              <a:t>Bons programadores escrevem código que humanos possam entender." </a:t>
            </a:r>
          </a:p>
          <a:p>
            <a:pPr algn="ctr">
              <a:lnSpc>
                <a:spcPct val="150000"/>
              </a:lnSpc>
            </a:pPr>
            <a:endParaRPr lang="pt-BR" sz="3600" i="1" dirty="0"/>
          </a:p>
          <a:p>
            <a:pPr algn="ctr">
              <a:lnSpc>
                <a:spcPct val="150000"/>
              </a:lnSpc>
            </a:pPr>
            <a:r>
              <a:rPr lang="pt-BR" sz="3600" dirty="0"/>
              <a:t>(Martin Fowler)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D58990A-AA03-4DD3-864F-5F83C60A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DDD – 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2638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3074" name="Picture 2" descr="Resultado de imagem para hexagonal architecture">
            <a:extLst>
              <a:ext uri="{FF2B5EF4-FFF2-40B4-BE49-F238E27FC236}">
                <a16:creationId xmlns:a16="http://schemas.microsoft.com/office/drawing/2014/main" id="{BA899021-F854-455D-9C3A-A18345A0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27" y="2832129"/>
            <a:ext cx="9997879" cy="510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Arquitetura Hexagonal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2C84B1-5A80-4BA4-9FE5-EFC67DD4454C}"/>
              </a:ext>
            </a:extLst>
          </p:cNvPr>
          <p:cNvSpPr txBox="1"/>
          <p:nvPr/>
        </p:nvSpPr>
        <p:spPr>
          <a:xfrm>
            <a:off x="2632672" y="7927919"/>
            <a:ext cx="927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https://gumtreeuk.github.io/presentations/gumtree-tech-talks/microengines-241116/index.html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CB51B-87B5-49FC-A510-90DE8C0DBFFC}"/>
              </a:ext>
            </a:extLst>
          </p:cNvPr>
          <p:cNvSpPr txBox="1"/>
          <p:nvPr/>
        </p:nvSpPr>
        <p:spPr>
          <a:xfrm>
            <a:off x="5322658" y="2808511"/>
            <a:ext cx="241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Alistair</a:t>
            </a:r>
            <a:r>
              <a:rPr lang="pt-BR" dirty="0"/>
              <a:t> Cockburn - 2005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8BAE66-A72C-4CCF-8447-AEBEE33AD595}"/>
              </a:ext>
            </a:extLst>
          </p:cNvPr>
          <p:cNvSpPr txBox="1"/>
          <p:nvPr/>
        </p:nvSpPr>
        <p:spPr>
          <a:xfrm>
            <a:off x="1005840" y="1803301"/>
            <a:ext cx="10181231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Ports and Adapters | Clean Architecture | Onion Architecture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74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Domínio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3D77A1-E8B4-4A3A-AC72-5CD705223B38}"/>
              </a:ext>
            </a:extLst>
          </p:cNvPr>
          <p:cNvSpPr txBox="1"/>
          <p:nvPr/>
        </p:nvSpPr>
        <p:spPr>
          <a:xfrm>
            <a:off x="1005840" y="1985310"/>
            <a:ext cx="8006294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Definir linguagem ubíqua (onipresente)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terminologias utilizados no domínio do negócio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59939C3-4520-43C4-B698-B2010556C2B6}"/>
              </a:ext>
            </a:extLst>
          </p:cNvPr>
          <p:cNvSpPr/>
          <p:nvPr/>
        </p:nvSpPr>
        <p:spPr>
          <a:xfrm>
            <a:off x="2099899" y="4024353"/>
            <a:ext cx="2850777" cy="1318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Classes (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de dados)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49DF88-A09E-43AB-B8F6-2C3CB83210A3}"/>
              </a:ext>
            </a:extLst>
          </p:cNvPr>
          <p:cNvSpPr/>
          <p:nvPr/>
        </p:nvSpPr>
        <p:spPr>
          <a:xfrm>
            <a:off x="5334648" y="4024352"/>
            <a:ext cx="2850777" cy="1318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ACDF29-D394-4238-AF23-B061E9E7D6E6}"/>
              </a:ext>
            </a:extLst>
          </p:cNvPr>
          <p:cNvSpPr/>
          <p:nvPr/>
        </p:nvSpPr>
        <p:spPr>
          <a:xfrm>
            <a:off x="8515609" y="4024351"/>
            <a:ext cx="3119717" cy="1276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Exceções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B0C4CC6-3C2A-429E-A407-C71CD134C3F3}"/>
              </a:ext>
            </a:extLst>
          </p:cNvPr>
          <p:cNvCxnSpPr/>
          <p:nvPr/>
        </p:nvCxnSpPr>
        <p:spPr>
          <a:xfrm>
            <a:off x="3496236" y="3384173"/>
            <a:ext cx="0" cy="50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8441FD0-2DF5-4484-8C72-B595854BF0E6}"/>
              </a:ext>
            </a:extLst>
          </p:cNvPr>
          <p:cNvCxnSpPr/>
          <p:nvPr/>
        </p:nvCxnSpPr>
        <p:spPr>
          <a:xfrm>
            <a:off x="6714565" y="3402103"/>
            <a:ext cx="0" cy="50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790D0DC-CF22-42AE-967A-2B3451DD86B7}"/>
              </a:ext>
            </a:extLst>
          </p:cNvPr>
          <p:cNvCxnSpPr/>
          <p:nvPr/>
        </p:nvCxnSpPr>
        <p:spPr>
          <a:xfrm>
            <a:off x="10134600" y="3433479"/>
            <a:ext cx="0" cy="50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C1C90841-6A14-4F5F-80C3-1BC14E93A6A6}"/>
              </a:ext>
            </a:extLst>
          </p:cNvPr>
          <p:cNvSpPr/>
          <p:nvPr/>
        </p:nvSpPr>
        <p:spPr>
          <a:xfrm>
            <a:off x="5478491" y="5825052"/>
            <a:ext cx="2563089" cy="2443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Descreve o comportamento do negócio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3BF067F-2F75-4EB6-AEF5-7AD5272FA701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V="1">
            <a:off x="6760036" y="5342533"/>
            <a:ext cx="1" cy="48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3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298532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4630397" cy="914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9144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4" y="2738188"/>
            <a:ext cx="4402994" cy="3680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Domínio</a:t>
            </a:r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1436" y="455888"/>
            <a:ext cx="3729678" cy="4187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300" noProof="0">
              <a:solidFill>
                <a:srgbClr val="898989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890A2E-1406-491A-B8B5-E1CF40E65728}"/>
              </a:ext>
            </a:extLst>
          </p:cNvPr>
          <p:cNvSpPr txBox="1"/>
          <p:nvPr/>
        </p:nvSpPr>
        <p:spPr>
          <a:xfrm>
            <a:off x="7308688" y="1069154"/>
            <a:ext cx="6367301" cy="697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solidFill>
                  <a:srgbClr val="000000"/>
                </a:solidFill>
              </a:rPr>
              <a:t>O domínio deve ser agnóstico à tecnologia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solidFill>
                <a:srgbClr val="000000"/>
              </a:solidFill>
            </a:endParaRP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solidFill>
                  <a:srgbClr val="000000"/>
                </a:solidFill>
              </a:rPr>
              <a:t>O domínio não deve depender das demais camadas do sistema.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3640" y="8298269"/>
            <a:ext cx="6347474" cy="4187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3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81819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Domínio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340B18-D28A-4DAA-9D84-EE51FB3C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28" y="916360"/>
            <a:ext cx="9544050" cy="75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0CB5FE-FE25-4B51-8F4C-377165B7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35" y="1857376"/>
            <a:ext cx="10625530" cy="6442112"/>
          </a:xfrm>
          <a:prstGeom prst="rect">
            <a:avLst/>
          </a:prstGeom>
        </p:spPr>
      </p:pic>
      <p:sp>
        <p:nvSpPr>
          <p:cNvPr id="2" name="Hexágono 1">
            <a:extLst>
              <a:ext uri="{FF2B5EF4-FFF2-40B4-BE49-F238E27FC236}">
                <a16:creationId xmlns:a16="http://schemas.microsoft.com/office/drawing/2014/main" id="{F3F8D592-F0A2-4F57-9A8D-2713B4F9A38F}"/>
              </a:ext>
            </a:extLst>
          </p:cNvPr>
          <p:cNvSpPr/>
          <p:nvPr/>
        </p:nvSpPr>
        <p:spPr>
          <a:xfrm>
            <a:off x="11378449" y="486834"/>
            <a:ext cx="2610817" cy="23860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DCC2D759-19CA-44DD-8A86-1C2949377D50}"/>
              </a:ext>
            </a:extLst>
          </p:cNvPr>
          <p:cNvSpPr/>
          <p:nvPr/>
        </p:nvSpPr>
        <p:spPr>
          <a:xfrm>
            <a:off x="11965615" y="1012240"/>
            <a:ext cx="1436487" cy="130932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Domínio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C0125-3DFF-4EDE-A4F7-6780D5B22008}"/>
              </a:ext>
            </a:extLst>
          </p:cNvPr>
          <p:cNvSpPr txBox="1"/>
          <p:nvPr/>
        </p:nvSpPr>
        <p:spPr>
          <a:xfrm>
            <a:off x="12117475" y="575595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Aplicação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89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354</Words>
  <Application>Microsoft Office PowerPoint</Application>
  <PresentationFormat>Personalizar</PresentationFormat>
  <Paragraphs>87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</vt:lpstr>
      <vt:lpstr>Tema do Office</vt:lpstr>
      <vt:lpstr>DDD – Domain-Driven Design e Arquitetura Hexagonal</vt:lpstr>
      <vt:lpstr>DDD – Domain-Driven Design</vt:lpstr>
      <vt:lpstr>DDD – Domain-Driven Design</vt:lpstr>
      <vt:lpstr>DDD – Domain-Driven Design</vt:lpstr>
      <vt:lpstr>Arquitetura Hexagonal</vt:lpstr>
      <vt:lpstr>Domínio</vt:lpstr>
      <vt:lpstr>Domínio</vt:lpstr>
      <vt:lpstr>Domínio</vt:lpstr>
      <vt:lpstr>Aplicação</vt:lpstr>
      <vt:lpstr>Aplicação</vt:lpstr>
      <vt:lpstr>Infraestrutura / Portas e Adaptadores</vt:lpstr>
      <vt:lpstr>Infraestrutura</vt:lpstr>
      <vt:lpstr>Visão geral</vt:lpstr>
      <vt:lpstr>Apresentação do PowerPoint</vt:lpstr>
      <vt:lpstr>Adaptadores</vt:lpstr>
      <vt:lpstr>Bounded Context / Context Mapping</vt:lpstr>
      <vt:lpstr>Adaptadores / Context Mapping</vt:lpstr>
      <vt:lpstr>Apresentação do PowerPoint</vt:lpstr>
      <vt:lpstr>Proposta de 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– Domain-Driven Design e Arquitetura Hexagonal</dc:title>
  <dc:creator>Matheus Neder</dc:creator>
  <cp:lastModifiedBy>Matheus Neder</cp:lastModifiedBy>
  <cp:revision>5</cp:revision>
  <dcterms:created xsi:type="dcterms:W3CDTF">2019-05-18T09:05:24Z</dcterms:created>
  <dcterms:modified xsi:type="dcterms:W3CDTF">2019-05-18T10:14:32Z</dcterms:modified>
</cp:coreProperties>
</file>