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</p:sldIdLst>
  <p:sldSz cx="14630400" cy="9144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686A67"/>
    <a:srgbClr val="303943"/>
    <a:srgbClr val="322C1E"/>
    <a:srgbClr val="FFFFFF"/>
    <a:srgbClr val="333333"/>
    <a:srgbClr val="1F5FAE"/>
    <a:srgbClr val="4F2316"/>
    <a:srgbClr val="D3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55" autoAdjust="0"/>
    <p:restoredTop sz="95294" autoAdjust="0"/>
  </p:normalViewPr>
  <p:slideViewPr>
    <p:cSldViewPr snapToGrid="0">
      <p:cViewPr varScale="1">
        <p:scale>
          <a:sx n="82" d="100"/>
          <a:sy n="82" d="100"/>
        </p:scale>
        <p:origin x="1080" y="66"/>
      </p:cViewPr>
      <p:guideLst>
        <p:guide orient="horz" pos="2880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72D6B-470D-4F01-9A71-BFB8AE228CD4}" type="datetime1">
              <a:rPr lang="pt-BR" smtClean="0"/>
              <a:t>18/05/2019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2AF919-DA84-473E-A39D-205B08A443F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2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054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582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10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636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163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369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21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03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32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18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5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24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262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738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76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667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21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44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53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69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0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98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88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2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55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DD3B-C71B-4548-8784-EADB039B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AE9D0-544A-4B1F-B574-D7120E53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A6B1-ED5B-4827-8503-F862B2E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0CD02-B28D-44BA-A6D6-D21116F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E9E18-124F-420D-848F-E5D3EF5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098173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CDB67-247E-4CFC-B935-C01FAC45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3F99A-AF0F-49E2-95E8-DB1913A6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B0773-5E65-48F6-B8B5-A5CFB02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B6347-F127-48A2-B5E5-B3C6574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05B6F-0320-4840-9DBE-F52340B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19452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71065-E8FD-46C5-BCB7-F5BAF589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006FF7-555C-4D24-86D8-8391732A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2060C-8854-44D1-B2F4-3A8F468F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0E28E-BF0C-42C0-AB63-BD50EE9B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4E9DD-C7CB-49CD-A3B2-D99FDBB8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74754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BF1FF0-E451-42B2-8BEE-C787ADF6F319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6646-477F-4DC3-93B6-6E97BA85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7C698-3FBC-455B-A64F-543780F4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C3C5D-E998-4F65-B2C1-65DCC34A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2CA17-C994-4F44-9CA0-A9C2694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762D5-BBC8-4E4C-A678-09AF3379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6345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0FB3-AE4C-4FF3-BBAA-425ACAC2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6A422B-99F1-4FD5-8630-B1D60130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581E8-AB8A-477A-8D90-ED018B3D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E47BE-8DEA-4804-9454-FC802730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745E7-5C38-4367-9803-31D163C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9804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45DF-287C-420C-B704-9296AF8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68AEE-6A6E-4DB3-9578-88FB08B76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11F56-F88C-43CC-B471-CE26A359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47E071-BB0C-44DA-9348-80389B8A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D7A69-5491-46B3-9940-9FD43C39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2BA0D-7FDA-4B96-96CD-ED8B7D04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43534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0CA4E-CAD3-471C-9192-FD8060E1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27C35-10FF-441C-BC0E-4F678989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E992B-D12C-4EC0-B8B9-F73F4DC7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0EA5A-0C05-4541-A620-518F91AF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03F06-5FD5-49F4-A60C-1C7BF6F31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4D5E1-DD1A-4208-A22C-F18B282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C24D98-22FB-4630-BD43-420396AA7B67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1CEADA-441F-4AA1-97D9-F07FF4D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79D476-5F9C-403B-96CD-9E0BEDF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7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8DDE-35F6-494A-8DD4-65DC0172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D6150E-1E49-4B30-BAD3-648928CB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C5BA1-4264-4F39-80BE-F4BF2BD8DCC6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181428-25ED-4544-BC01-E504AED5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5EB19-F7F0-4B5C-8BD6-347F56FE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1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A09DCC-9233-4CAE-ACFD-D1944DD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BF1FF0-E451-42B2-8BEE-C787ADF6F319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622EF-844D-41D2-9C39-B3E6E2E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AF3F4E-6CA8-4692-A6BE-9C22A3A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94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33BF4-EB7C-45B5-9204-D6989F6E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FA09C-8318-4961-A093-1A0D4D00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8C28F5-072C-439F-A715-443B700B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F88EDA-4E8E-4F12-8923-CA9FAA8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A2475E-36FA-4BE4-8A1F-334FB6217BA4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26B8B-EC61-483B-878C-72E9C89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DA95B-F2FD-43DF-82D2-9DB2A95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00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99CE4-6079-437F-8713-FD50F200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353BD5-6832-4AA1-BE01-AFFAB34A2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82EC0-B14D-4A63-B2AD-83CD2C58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11C9D-1B7D-4F6A-A7E9-3E5685E5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0115E1-5C8B-48D8-8864-2D123A87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F25855-6709-42E9-AD73-D3756F6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6318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38DEF2-0077-4F48-9703-11D18FCA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35B580-AD85-4EE1-A30D-23BF7F0E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0DF28-DDB8-40CC-92AE-9D4C75AC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3BFE7-DD1F-46D9-9610-2A86130E7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4F714-D84C-4848-AEAB-595364DC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144D4D-9551-44E4-BE4D-D1B77CB41695}"/>
              </a:ext>
            </a:extLst>
          </p:cNvPr>
          <p:cNvSpPr/>
          <p:nvPr userDrawn="1"/>
        </p:nvSpPr>
        <p:spPr>
          <a:xfrm>
            <a:off x="0" y="8839200"/>
            <a:ext cx="1799539" cy="3048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95" noProof="0" dirty="0"/>
          </a:p>
        </p:txBody>
      </p:sp>
    </p:spTree>
    <p:extLst>
      <p:ext uri="{BB962C8B-B14F-4D97-AF65-F5344CB8AC3E}">
        <p14:creationId xmlns:p14="http://schemas.microsoft.com/office/powerpoint/2010/main" val="5787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691BDE0-8C87-45AA-93D5-C4C7E42A6993}"/>
              </a:ext>
            </a:extLst>
          </p:cNvPr>
          <p:cNvSpPr/>
          <p:nvPr/>
        </p:nvSpPr>
        <p:spPr>
          <a:xfrm>
            <a:off x="7055904" y="456128"/>
            <a:ext cx="2247235" cy="823174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pic>
        <p:nvPicPr>
          <p:cNvPr id="16" name="Picture 2" descr="http://ezops.com.br/img/DevOps.png">
            <a:extLst>
              <a:ext uri="{FF2B5EF4-FFF2-40B4-BE49-F238E27FC236}">
                <a16:creationId xmlns:a16="http://schemas.microsoft.com/office/drawing/2014/main" id="{B248A5C9-852D-4441-B646-C1DF0892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38" y="2189958"/>
            <a:ext cx="9507532" cy="608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B18C5FCA-FF26-4076-9307-5D39401D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1D056ED6-EB9B-4FF3-A278-F14D276E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990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74894D-FA69-4318-86DB-F721640DD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1" r="43447" b="51050"/>
          <a:stretch/>
        </p:blipFill>
        <p:spPr>
          <a:xfrm>
            <a:off x="602524" y="1777796"/>
            <a:ext cx="5445222" cy="386115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11438E1-D7CE-4C30-BE29-3B4E12C92C0F}"/>
              </a:ext>
            </a:extLst>
          </p:cNvPr>
          <p:cNvSpPr/>
          <p:nvPr/>
        </p:nvSpPr>
        <p:spPr>
          <a:xfrm>
            <a:off x="3714080" y="3852167"/>
            <a:ext cx="1728642" cy="4321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292650-79FE-4203-84ED-685087D876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0" b="32151"/>
          <a:stretch/>
        </p:blipFill>
        <p:spPr>
          <a:xfrm>
            <a:off x="5788450" y="3592871"/>
            <a:ext cx="8405877" cy="492663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D0AFD954-173E-4240-B69B-5C25E009B8F2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4297496" y="4565232"/>
            <a:ext cx="1771858" cy="121005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8C01A6-45A9-4EBE-B2AE-AEF107653131}"/>
              </a:ext>
            </a:extLst>
          </p:cNvPr>
          <p:cNvSpPr/>
          <p:nvPr/>
        </p:nvSpPr>
        <p:spPr>
          <a:xfrm>
            <a:off x="9127067" y="7568747"/>
            <a:ext cx="1728642" cy="4321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40985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4685EFC-C50B-4E46-AD7F-4C1CC3E4D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r="20550" b="24800"/>
          <a:stretch/>
        </p:blipFill>
        <p:spPr>
          <a:xfrm>
            <a:off x="3771484" y="1777797"/>
            <a:ext cx="7951754" cy="658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27035F-546C-43E5-AD7D-927577C46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8" t="11550" r="19152" b="31752"/>
          <a:stretch/>
        </p:blipFill>
        <p:spPr>
          <a:xfrm>
            <a:off x="7315200" y="3488762"/>
            <a:ext cx="6709470" cy="466733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8FACBE-0114-4A3D-9871-AF76737E2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00" b="35951"/>
          <a:stretch/>
        </p:blipFill>
        <p:spPr>
          <a:xfrm>
            <a:off x="659927" y="1044397"/>
            <a:ext cx="8405877" cy="458090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11340AE-7BB2-42D0-8C73-932A9106FF9A}"/>
              </a:ext>
            </a:extLst>
          </p:cNvPr>
          <p:cNvSpPr/>
          <p:nvPr/>
        </p:nvSpPr>
        <p:spPr>
          <a:xfrm>
            <a:off x="659927" y="2902688"/>
            <a:ext cx="1728642" cy="4321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3F3E799D-7A79-4512-BF66-B786D09337B9}"/>
              </a:ext>
            </a:extLst>
          </p:cNvPr>
          <p:cNvCxnSpPr/>
          <p:nvPr/>
        </p:nvCxnSpPr>
        <p:spPr>
          <a:xfrm>
            <a:off x="1524248" y="3334848"/>
            <a:ext cx="5790951" cy="3611198"/>
          </a:xfrm>
          <a:prstGeom prst="bentConnector3">
            <a:avLst>
              <a:gd name="adj1" fmla="val 24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69F407-7FD7-4BA4-9DD2-BA40D1414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b="32151"/>
          <a:stretch/>
        </p:blipFill>
        <p:spPr>
          <a:xfrm>
            <a:off x="1956409" y="1951316"/>
            <a:ext cx="10717581" cy="628150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1F59B18-1B6E-4E4B-8418-7A0777998F21}"/>
              </a:ext>
            </a:extLst>
          </p:cNvPr>
          <p:cNvSpPr/>
          <p:nvPr/>
        </p:nvSpPr>
        <p:spPr>
          <a:xfrm>
            <a:off x="1956409" y="4025686"/>
            <a:ext cx="2506531" cy="9507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C1C51-AFF4-4E2B-A7C9-0F896B417A65}"/>
              </a:ext>
            </a:extLst>
          </p:cNvPr>
          <p:cNvSpPr/>
          <p:nvPr/>
        </p:nvSpPr>
        <p:spPr>
          <a:xfrm>
            <a:off x="10513188" y="3161365"/>
            <a:ext cx="1642210" cy="5185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359818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B155458-27A9-4320-A23E-9B0725026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4" r="8055"/>
          <a:stretch/>
        </p:blipFill>
        <p:spPr>
          <a:xfrm>
            <a:off x="1869977" y="2670494"/>
            <a:ext cx="12359791" cy="55521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2963614-359B-4AD1-B26A-F26F26572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69" t="26249" r="1084" b="16001"/>
          <a:stretch/>
        </p:blipFill>
        <p:spPr>
          <a:xfrm>
            <a:off x="400631" y="682556"/>
            <a:ext cx="7087433" cy="475376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33AFACB-F069-4692-90E4-E7AE8A007FD5}"/>
              </a:ext>
            </a:extLst>
          </p:cNvPr>
          <p:cNvSpPr/>
          <p:nvPr/>
        </p:nvSpPr>
        <p:spPr>
          <a:xfrm>
            <a:off x="616712" y="2411198"/>
            <a:ext cx="6266328" cy="11190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41DAAF0-446A-4B7F-97BB-FF3B7C563CE9}"/>
              </a:ext>
            </a:extLst>
          </p:cNvPr>
          <p:cNvSpPr/>
          <p:nvPr/>
        </p:nvSpPr>
        <p:spPr>
          <a:xfrm>
            <a:off x="2388570" y="5688772"/>
            <a:ext cx="2420099" cy="11190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2F1B0E0-99CD-4C83-B2D6-F2905B956E47}"/>
              </a:ext>
            </a:extLst>
          </p:cNvPr>
          <p:cNvSpPr/>
          <p:nvPr/>
        </p:nvSpPr>
        <p:spPr>
          <a:xfrm>
            <a:off x="10858916" y="5782051"/>
            <a:ext cx="2420099" cy="2592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1448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E69195-1BB3-4C25-AB9E-0D19C91C1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1" b="20601"/>
          <a:stretch/>
        </p:blipFill>
        <p:spPr>
          <a:xfrm>
            <a:off x="2475003" y="1892605"/>
            <a:ext cx="9783110" cy="587738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838CEAE-2DEE-43C6-B27C-22A566C2B5B2}"/>
              </a:ext>
            </a:extLst>
          </p:cNvPr>
          <p:cNvSpPr/>
          <p:nvPr/>
        </p:nvSpPr>
        <p:spPr>
          <a:xfrm>
            <a:off x="5067965" y="5177025"/>
            <a:ext cx="7001001" cy="11190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743399-4735-49CF-8A9E-D6B45E804681}"/>
              </a:ext>
            </a:extLst>
          </p:cNvPr>
          <p:cNvSpPr/>
          <p:nvPr/>
        </p:nvSpPr>
        <p:spPr>
          <a:xfrm>
            <a:off x="2468988" y="3448384"/>
            <a:ext cx="2080385" cy="864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27390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8D3BAB-4286-4105-8C28-30DF8B873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b="22700"/>
          <a:stretch/>
        </p:blipFill>
        <p:spPr>
          <a:xfrm>
            <a:off x="2475003" y="2140002"/>
            <a:ext cx="9783110" cy="5704519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5BAFDF0-1D72-46E3-8896-CDCE322E735A}"/>
              </a:ext>
            </a:extLst>
          </p:cNvPr>
          <p:cNvSpPr/>
          <p:nvPr/>
        </p:nvSpPr>
        <p:spPr>
          <a:xfrm>
            <a:off x="4808669" y="6029448"/>
            <a:ext cx="3716581" cy="3457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B6A36BB-3126-48F3-876E-166E17F20253}"/>
              </a:ext>
            </a:extLst>
          </p:cNvPr>
          <p:cNvSpPr/>
          <p:nvPr/>
        </p:nvSpPr>
        <p:spPr>
          <a:xfrm>
            <a:off x="9303139" y="5856583"/>
            <a:ext cx="2954974" cy="9507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D478166-5FFA-4C0E-ACD6-928354B51027}"/>
              </a:ext>
            </a:extLst>
          </p:cNvPr>
          <p:cNvSpPr/>
          <p:nvPr/>
        </p:nvSpPr>
        <p:spPr>
          <a:xfrm>
            <a:off x="2561435" y="4560101"/>
            <a:ext cx="1570010" cy="2762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84228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B6637FC-7CB2-4106-876B-2880BB182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t="8400" r="159" b="22302"/>
          <a:stretch/>
        </p:blipFill>
        <p:spPr>
          <a:xfrm>
            <a:off x="2256173" y="2052916"/>
            <a:ext cx="9783110" cy="570451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9B2A527-490F-460C-969A-DFCE0C56AFF0}"/>
              </a:ext>
            </a:extLst>
          </p:cNvPr>
          <p:cNvSpPr/>
          <p:nvPr/>
        </p:nvSpPr>
        <p:spPr>
          <a:xfrm>
            <a:off x="2352873" y="3695127"/>
            <a:ext cx="2080385" cy="864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C18765-4C0D-4BEC-A6E3-CA03F9B2A077}"/>
              </a:ext>
            </a:extLst>
          </p:cNvPr>
          <p:cNvSpPr/>
          <p:nvPr/>
        </p:nvSpPr>
        <p:spPr>
          <a:xfrm>
            <a:off x="10137777" y="3349397"/>
            <a:ext cx="1475361" cy="2592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B475243-5717-484E-9B03-9CCDDC5BB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252" y="4386583"/>
            <a:ext cx="5627050" cy="406230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4BF24E80-869B-499B-81EF-D11577AE0D26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9619184" y="3479045"/>
            <a:ext cx="518593" cy="90753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1EBEA14D-E7B2-42E9-ADE0-7624DD476D3C}"/>
              </a:ext>
            </a:extLst>
          </p:cNvPr>
          <p:cNvSpPr/>
          <p:nvPr/>
        </p:nvSpPr>
        <p:spPr>
          <a:xfrm>
            <a:off x="10224209" y="7892956"/>
            <a:ext cx="1642210" cy="383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FB7C7C9-E31D-41B2-812C-5839A46FA081}"/>
              </a:ext>
            </a:extLst>
          </p:cNvPr>
          <p:cNvSpPr/>
          <p:nvPr/>
        </p:nvSpPr>
        <p:spPr>
          <a:xfrm>
            <a:off x="7544813" y="6979546"/>
            <a:ext cx="3025124" cy="383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29394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B577530-4CE7-4B8B-8186-30AA1FB95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8400" r="-390" b="22756"/>
          <a:stretch/>
        </p:blipFill>
        <p:spPr>
          <a:xfrm>
            <a:off x="2307530" y="2067430"/>
            <a:ext cx="9783110" cy="566717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6C896621-7F5D-4C61-9CF4-B884ACB4637A}"/>
              </a:ext>
            </a:extLst>
          </p:cNvPr>
          <p:cNvSpPr/>
          <p:nvPr/>
        </p:nvSpPr>
        <p:spPr>
          <a:xfrm>
            <a:off x="2358887" y="2758887"/>
            <a:ext cx="777889" cy="2966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5C10F51-14B6-4679-8532-09F326F5187E}"/>
              </a:ext>
            </a:extLst>
          </p:cNvPr>
          <p:cNvSpPr/>
          <p:nvPr/>
        </p:nvSpPr>
        <p:spPr>
          <a:xfrm>
            <a:off x="4433258" y="4141800"/>
            <a:ext cx="7260297" cy="15557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91542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9A2FDE0-541D-4859-936B-EF005399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63" y="768987"/>
            <a:ext cx="11223487" cy="726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1A521A-4006-4F91-BECF-48D6324E5BC4}"/>
              </a:ext>
            </a:extLst>
          </p:cNvPr>
          <p:cNvSpPr txBox="1"/>
          <p:nvPr/>
        </p:nvSpPr>
        <p:spPr>
          <a:xfrm>
            <a:off x="1536364" y="8193728"/>
            <a:ext cx="1044617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40" dirty="0"/>
              <a:t>Fonte: C. Aaron </a:t>
            </a:r>
            <a:r>
              <a:rPr lang="pt-BR" sz="1440" dirty="0" err="1"/>
              <a:t>Cois</a:t>
            </a:r>
            <a:r>
              <a:rPr lang="pt-BR" sz="1440" dirty="0"/>
              <a:t>, </a:t>
            </a:r>
            <a:r>
              <a:rPr lang="pt-BR" sz="1440" b="1" dirty="0" err="1"/>
              <a:t>DevOps</a:t>
            </a:r>
            <a:r>
              <a:rPr lang="pt-BR" sz="1440" dirty="0"/>
              <a:t> Blog - https://insights.sei.cmu.edu/devops/2015/01/continuous-integration-in-devops-1.html</a:t>
            </a:r>
          </a:p>
        </p:txBody>
      </p:sp>
      <p:sp>
        <p:nvSpPr>
          <p:cNvPr id="12" name="Espaço Reservado para Data 4">
            <a:extLst>
              <a:ext uri="{FF2B5EF4-FFF2-40B4-BE49-F238E27FC236}">
                <a16:creationId xmlns:a16="http://schemas.microsoft.com/office/drawing/2014/main" id="{5DBE8E3D-53AD-4547-B37F-74C58D22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3" name="Espaço reservado para rodapé 5">
            <a:extLst>
              <a:ext uri="{FF2B5EF4-FFF2-40B4-BE49-F238E27FC236}">
                <a16:creationId xmlns:a16="http://schemas.microsoft.com/office/drawing/2014/main" id="{F66018F5-92F0-4C42-93AA-043E1021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9417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pic>
        <p:nvPicPr>
          <p:cNvPr id="9" name="Picture 2" descr="http://blog.devmatter.com/wp-content/uploads/2015/12/REST-API.png">
            <a:extLst>
              <a:ext uri="{FF2B5EF4-FFF2-40B4-BE49-F238E27FC236}">
                <a16:creationId xmlns:a16="http://schemas.microsoft.com/office/drawing/2014/main" id="{46097382-814C-4122-A009-2611C84D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10" y="2780727"/>
            <a:ext cx="5036784" cy="35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43CB4E-BE90-4504-B064-C7E895060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31" y="2419745"/>
            <a:ext cx="3737399" cy="373739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30220C-6865-4C4A-BF99-9331FDBDF0D2}"/>
              </a:ext>
            </a:extLst>
          </p:cNvPr>
          <p:cNvSpPr txBox="1"/>
          <p:nvPr/>
        </p:nvSpPr>
        <p:spPr>
          <a:xfrm>
            <a:off x="1509656" y="6652886"/>
            <a:ext cx="5906489" cy="683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841" dirty="0"/>
              <a:t>Visual Studio Team Services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7FC75E5-DE26-4248-88BE-97FEDE72CBAD}"/>
              </a:ext>
            </a:extLst>
          </p:cNvPr>
          <p:cNvSpPr txBox="1"/>
          <p:nvPr/>
        </p:nvSpPr>
        <p:spPr>
          <a:xfrm>
            <a:off x="10449022" y="6652886"/>
            <a:ext cx="798617" cy="683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841" dirty="0" err="1"/>
              <a:t>Git</a:t>
            </a:r>
            <a:endParaRPr lang="pt-BR" sz="384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043F24-6266-49A6-AA22-65A22D246D7A}"/>
              </a:ext>
            </a:extLst>
          </p:cNvPr>
          <p:cNvSpPr txBox="1"/>
          <p:nvPr/>
        </p:nvSpPr>
        <p:spPr>
          <a:xfrm>
            <a:off x="7667598" y="3568060"/>
            <a:ext cx="752129" cy="1422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642" dirty="0"/>
              <a:t>+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26951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B2236ABC-0DA0-4C6B-834C-BEE5B6DDB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93176"/>
              </p:ext>
            </p:extLst>
          </p:nvPr>
        </p:nvGraphicFramePr>
        <p:xfrm>
          <a:off x="1347789" y="2414605"/>
          <a:ext cx="12077924" cy="6105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033">
                <a:tc>
                  <a:txBody>
                    <a:bodyPr/>
                    <a:lstStyle/>
                    <a:p>
                      <a:r>
                        <a:rPr lang="pt-BR" sz="2600" dirty="0"/>
                        <a:t>TFS</a:t>
                      </a:r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 err="1"/>
                        <a:t>Git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99">
                <a:tc>
                  <a:txBody>
                    <a:bodyPr/>
                    <a:lstStyle/>
                    <a:p>
                      <a:r>
                        <a:rPr lang="pt-BR" sz="2600" dirty="0" err="1"/>
                        <a:t>Create</a:t>
                      </a:r>
                      <a:r>
                        <a:rPr lang="pt-BR" sz="2600" dirty="0"/>
                        <a:t> </a:t>
                      </a:r>
                      <a:r>
                        <a:rPr lang="pt-BR" sz="2600" dirty="0" err="1"/>
                        <a:t>workspace</a:t>
                      </a:r>
                      <a:r>
                        <a:rPr lang="pt-BR" sz="2600" dirty="0"/>
                        <a:t> </a:t>
                      </a:r>
                      <a:r>
                        <a:rPr lang="pt-BR" sz="2600" dirty="0" err="1"/>
                        <a:t>and</a:t>
                      </a:r>
                      <a:r>
                        <a:rPr lang="pt-BR" sz="2600" dirty="0"/>
                        <a:t> </a:t>
                      </a:r>
                      <a:r>
                        <a:rPr lang="pt-BR" sz="2600" dirty="0" err="1"/>
                        <a:t>g</a:t>
                      </a:r>
                      <a:r>
                        <a:rPr lang="pt-BR" sz="2600" baseline="0" dirty="0" err="1"/>
                        <a:t>et</a:t>
                      </a:r>
                      <a:r>
                        <a:rPr lang="pt-BR" sz="2600" baseline="0" dirty="0"/>
                        <a:t> </a:t>
                      </a:r>
                      <a:r>
                        <a:rPr lang="pt-BR" sz="2600" baseline="0" dirty="0" err="1"/>
                        <a:t>latest</a:t>
                      </a:r>
                      <a:r>
                        <a:rPr lang="pt-BR" sz="2600" baseline="0" dirty="0"/>
                        <a:t> </a:t>
                      </a:r>
                      <a:r>
                        <a:rPr lang="pt-BR" sz="2600" baseline="0" dirty="0" err="1"/>
                        <a:t>version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/>
                        <a:t>Clone</a:t>
                      </a:r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033">
                <a:tc>
                  <a:txBody>
                    <a:bodyPr/>
                    <a:lstStyle/>
                    <a:p>
                      <a:r>
                        <a:rPr lang="pt-BR" sz="2600" dirty="0"/>
                        <a:t>Switch </a:t>
                      </a:r>
                      <a:r>
                        <a:rPr lang="pt-BR" sz="2600" dirty="0" err="1"/>
                        <a:t>workspace</a:t>
                      </a:r>
                      <a:r>
                        <a:rPr lang="pt-BR" sz="2600" dirty="0"/>
                        <a:t> </a:t>
                      </a:r>
                      <a:r>
                        <a:rPr lang="pt-BR" sz="2600" dirty="0" err="1"/>
                        <a:t>branch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 err="1"/>
                        <a:t>Checkout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33">
                <a:tc>
                  <a:txBody>
                    <a:bodyPr/>
                    <a:lstStyle/>
                    <a:p>
                      <a:r>
                        <a:rPr lang="pt-BR" sz="2600" dirty="0" err="1"/>
                        <a:t>Checkin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 err="1"/>
                        <a:t>Commit</a:t>
                      </a:r>
                      <a:r>
                        <a:rPr lang="pt-BR" sz="2600" dirty="0"/>
                        <a:t> / </a:t>
                      </a:r>
                      <a:r>
                        <a:rPr lang="pt-BR" sz="2600" dirty="0" err="1"/>
                        <a:t>Push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08">
                <a:tc>
                  <a:txBody>
                    <a:bodyPr/>
                    <a:lstStyle/>
                    <a:p>
                      <a:r>
                        <a:rPr lang="pt-BR" sz="2600" dirty="0" err="1"/>
                        <a:t>Pending</a:t>
                      </a:r>
                      <a:r>
                        <a:rPr lang="pt-BR" sz="2600" dirty="0"/>
                        <a:t> </a:t>
                      </a:r>
                      <a:r>
                        <a:rPr lang="pt-BR" sz="2600" dirty="0" err="1"/>
                        <a:t>changes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/>
                        <a:t>Status ou </a:t>
                      </a:r>
                      <a:r>
                        <a:rPr lang="pt-BR" sz="2600" dirty="0" err="1"/>
                        <a:t>Changes</a:t>
                      </a:r>
                      <a:r>
                        <a:rPr lang="pt-BR" sz="2600" baseline="0" dirty="0"/>
                        <a:t> no VS Team Explorer UI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033">
                <a:tc>
                  <a:txBody>
                    <a:bodyPr/>
                    <a:lstStyle/>
                    <a:p>
                      <a:r>
                        <a:rPr lang="pt-BR" sz="2600" dirty="0" err="1"/>
                        <a:t>Shelve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 err="1"/>
                        <a:t>Stash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033">
                <a:tc>
                  <a:txBody>
                    <a:bodyPr/>
                    <a:lstStyle/>
                    <a:p>
                      <a:r>
                        <a:rPr lang="pt-BR" sz="2600" dirty="0" err="1"/>
                        <a:t>Get</a:t>
                      </a:r>
                      <a:r>
                        <a:rPr lang="pt-BR" sz="2600" dirty="0"/>
                        <a:t> </a:t>
                      </a:r>
                      <a:r>
                        <a:rPr lang="pt-BR" sz="2600" dirty="0" err="1"/>
                        <a:t>latest</a:t>
                      </a:r>
                      <a:r>
                        <a:rPr lang="pt-BR" sz="2600" dirty="0"/>
                        <a:t> </a:t>
                      </a:r>
                      <a:r>
                        <a:rPr lang="pt-BR" sz="2600" dirty="0" err="1"/>
                        <a:t>version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 err="1"/>
                        <a:t>Pull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33">
                <a:tc>
                  <a:txBody>
                    <a:bodyPr/>
                    <a:lstStyle/>
                    <a:p>
                      <a:r>
                        <a:rPr lang="pt-BR" sz="2600" dirty="0" err="1"/>
                        <a:t>Label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 err="1"/>
                        <a:t>Tag</a:t>
                      </a:r>
                      <a:r>
                        <a:rPr lang="pt-BR" sz="2600" dirty="0"/>
                        <a:t> / Release</a:t>
                      </a:r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033">
                <a:tc>
                  <a:txBody>
                    <a:bodyPr/>
                    <a:lstStyle/>
                    <a:p>
                      <a:r>
                        <a:rPr lang="pt-BR" sz="2600" dirty="0"/>
                        <a:t>Include </a:t>
                      </a:r>
                      <a:r>
                        <a:rPr lang="pt-BR" sz="2600" dirty="0" err="1"/>
                        <a:t>changes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 err="1"/>
                        <a:t>Stage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5033">
                <a:tc>
                  <a:txBody>
                    <a:bodyPr/>
                    <a:lstStyle/>
                    <a:p>
                      <a:r>
                        <a:rPr lang="pt-BR" sz="2600" dirty="0" err="1"/>
                        <a:t>Exclude</a:t>
                      </a:r>
                      <a:r>
                        <a:rPr lang="pt-BR" sz="2600" dirty="0"/>
                        <a:t> </a:t>
                      </a:r>
                      <a:r>
                        <a:rPr lang="pt-BR" sz="2600" dirty="0" err="1"/>
                        <a:t>changes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 err="1"/>
                        <a:t>Unstage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5033">
                <a:tc>
                  <a:txBody>
                    <a:bodyPr/>
                    <a:lstStyle/>
                    <a:p>
                      <a:r>
                        <a:rPr lang="pt-BR" sz="2600" dirty="0" err="1"/>
                        <a:t>Branch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 err="1"/>
                        <a:t>Branch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5033">
                <a:tc>
                  <a:txBody>
                    <a:bodyPr/>
                    <a:lstStyle/>
                    <a:p>
                      <a:r>
                        <a:rPr lang="pt-BR" sz="2600" dirty="0"/>
                        <a:t>Merge</a:t>
                      </a:r>
                    </a:p>
                  </a:txBody>
                  <a:tcPr marL="109757" marR="109757" marT="54878" marB="54878"/>
                </a:tc>
                <a:tc>
                  <a:txBody>
                    <a:bodyPr/>
                    <a:lstStyle/>
                    <a:p>
                      <a:r>
                        <a:rPr lang="pt-BR" sz="2600" dirty="0"/>
                        <a:t>Merge / </a:t>
                      </a:r>
                      <a:r>
                        <a:rPr lang="pt-BR" sz="2600" dirty="0" err="1"/>
                        <a:t>Rebase</a:t>
                      </a:r>
                      <a:endParaRPr lang="pt-BR" sz="2600" dirty="0"/>
                    </a:p>
                  </a:txBody>
                  <a:tcPr marL="109757" marR="109757" marT="54878" marB="5487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CC898F-3D6C-44A8-895F-FB1377E82FE1}"/>
              </a:ext>
            </a:extLst>
          </p:cNvPr>
          <p:cNvSpPr txBox="1"/>
          <p:nvPr/>
        </p:nvSpPr>
        <p:spPr>
          <a:xfrm>
            <a:off x="1261359" y="1839919"/>
            <a:ext cx="523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Terminologia (TFS vs. </a:t>
            </a:r>
            <a:r>
              <a:rPr lang="pt-BR" sz="2800" dirty="0" err="1"/>
              <a:t>Git</a:t>
            </a:r>
            <a:r>
              <a:rPr lang="pt-B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17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92D8FD-D4DB-4285-AAB5-2178191EA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1" b="46642"/>
          <a:stretch/>
        </p:blipFill>
        <p:spPr>
          <a:xfrm>
            <a:off x="964729" y="2065469"/>
            <a:ext cx="9840659" cy="38651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0AB7434-F89D-4530-8CB1-D6467E91DC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53" t="8000" r="-331" b="30050"/>
          <a:stretch/>
        </p:blipFill>
        <p:spPr>
          <a:xfrm>
            <a:off x="7447137" y="3275519"/>
            <a:ext cx="6364224" cy="509949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8D8DA705-7C51-493E-BA65-AC7FF1343838}"/>
              </a:ext>
            </a:extLst>
          </p:cNvPr>
          <p:cNvCxnSpPr>
            <a:cxnSpLocks/>
          </p:cNvCxnSpPr>
          <p:nvPr/>
        </p:nvCxnSpPr>
        <p:spPr>
          <a:xfrm>
            <a:off x="3125532" y="4838734"/>
            <a:ext cx="5112095" cy="1202612"/>
          </a:xfrm>
          <a:prstGeom prst="bentConnector3">
            <a:avLst>
              <a:gd name="adj1" fmla="val -32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08AE547-C2C5-4ACA-94AA-0C58CF6DC6A4}"/>
              </a:ext>
            </a:extLst>
          </p:cNvPr>
          <p:cNvCxnSpPr>
            <a:cxnSpLocks/>
          </p:cNvCxnSpPr>
          <p:nvPr/>
        </p:nvCxnSpPr>
        <p:spPr>
          <a:xfrm>
            <a:off x="9089347" y="4658432"/>
            <a:ext cx="8643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8BE03B72-B2BE-4D97-9572-5A0CD7373C7B}"/>
              </a:ext>
            </a:extLst>
          </p:cNvPr>
          <p:cNvSpPr/>
          <p:nvPr/>
        </p:nvSpPr>
        <p:spPr>
          <a:xfrm>
            <a:off x="4681309" y="2065469"/>
            <a:ext cx="1642210" cy="6914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1071C00-BBF9-448F-BC5F-E0FC8689A7F9}"/>
              </a:ext>
            </a:extLst>
          </p:cNvPr>
          <p:cNvSpPr/>
          <p:nvPr/>
        </p:nvSpPr>
        <p:spPr>
          <a:xfrm>
            <a:off x="964729" y="2411197"/>
            <a:ext cx="600053" cy="4200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964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933F332-74B0-48C3-AC10-BAE2D785C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01"/>
          <a:stretch/>
        </p:blipFill>
        <p:spPr>
          <a:xfrm>
            <a:off x="5703979" y="1775467"/>
            <a:ext cx="8508773" cy="688169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6CEE480-BD2B-43DF-A284-1A677B298C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0" r="17494" b="57350"/>
          <a:stretch/>
        </p:blipFill>
        <p:spPr>
          <a:xfrm>
            <a:off x="570152" y="1861899"/>
            <a:ext cx="9360286" cy="38030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910BBF2-11C5-43DB-AA82-39D7C4048B20}"/>
              </a:ext>
            </a:extLst>
          </p:cNvPr>
          <p:cNvSpPr/>
          <p:nvPr/>
        </p:nvSpPr>
        <p:spPr>
          <a:xfrm>
            <a:off x="6568299" y="4022702"/>
            <a:ext cx="1210050" cy="4321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DB421D8A-F6CF-44CA-B55D-828F69F785F5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H="1" flipV="1">
            <a:off x="6568300" y="4238782"/>
            <a:ext cx="1469346" cy="2463315"/>
          </a:xfrm>
          <a:prstGeom prst="bentConnector4">
            <a:avLst>
              <a:gd name="adj1" fmla="val -18674"/>
              <a:gd name="adj2" fmla="val 10033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8E32FF-20ED-46BB-AD2C-22130BBA6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r="28513"/>
          <a:stretch/>
        </p:blipFill>
        <p:spPr>
          <a:xfrm>
            <a:off x="1732360" y="576010"/>
            <a:ext cx="8051720" cy="75731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2951-B51E-4503-9732-3C930C01C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903" y="1181036"/>
            <a:ext cx="4494470" cy="648972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8839BDE-09FC-4658-BDA4-E319AA77919E}"/>
              </a:ext>
            </a:extLst>
          </p:cNvPr>
          <p:cNvSpPr/>
          <p:nvPr/>
        </p:nvSpPr>
        <p:spPr>
          <a:xfrm>
            <a:off x="1905223" y="4811184"/>
            <a:ext cx="3384386" cy="9507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CEF0363B-9BA5-4197-ADF3-E198E84AB509}"/>
              </a:ext>
            </a:extLst>
          </p:cNvPr>
          <p:cNvCxnSpPr>
            <a:stCxn id="12" idx="3"/>
          </p:cNvCxnSpPr>
          <p:nvPr/>
        </p:nvCxnSpPr>
        <p:spPr>
          <a:xfrm flipV="1">
            <a:off x="5289608" y="3687566"/>
            <a:ext cx="2752295" cy="1598994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C9CB13A-BE6C-4932-9CCB-D05830926F6C}"/>
              </a:ext>
            </a:extLst>
          </p:cNvPr>
          <p:cNvSpPr/>
          <p:nvPr/>
        </p:nvSpPr>
        <p:spPr>
          <a:xfrm>
            <a:off x="8214768" y="1786060"/>
            <a:ext cx="4148741" cy="1210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1308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9BF5C7-B841-466B-9C9F-4E2C7C1A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85" y="1952623"/>
            <a:ext cx="5053376" cy="63567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DE622ED-2FBC-423E-85D2-55A91977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168" y="1952623"/>
            <a:ext cx="5007644" cy="631100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22F4297-0C35-4F3E-A065-7496EC984CF8}"/>
              </a:ext>
            </a:extLst>
          </p:cNvPr>
          <p:cNvSpPr/>
          <p:nvPr/>
        </p:nvSpPr>
        <p:spPr>
          <a:xfrm>
            <a:off x="2008449" y="3249104"/>
            <a:ext cx="4408038" cy="3457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F05FFA3-ED39-4E85-9F01-F7E068E4FED8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5058747" y="2449702"/>
            <a:ext cx="583783" cy="473306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C8A7B3-E636-4EE8-A78F-3CA48B2DDA4A}"/>
              </a:ext>
            </a:extLst>
          </p:cNvPr>
          <p:cNvSpPr/>
          <p:nvPr/>
        </p:nvSpPr>
        <p:spPr>
          <a:xfrm>
            <a:off x="1971827" y="3854129"/>
            <a:ext cx="2024560" cy="670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97"/>
          </a:p>
        </p:txBody>
      </p:sp>
    </p:spTree>
    <p:extLst>
      <p:ext uri="{BB962C8B-B14F-4D97-AF65-F5344CB8AC3E}">
        <p14:creationId xmlns:p14="http://schemas.microsoft.com/office/powerpoint/2010/main" val="311409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sz="5400" dirty="0"/>
              <a:t>Integração Contínua</a:t>
            </a:r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D7F1ABAA-31C9-44FC-A150-9E6798F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D3BDB3FC-8A23-405D-AA44-7BDB974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B9FC2C5-A206-47F0-9B83-0882BC8EC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7"/>
          <a:stretch/>
        </p:blipFill>
        <p:spPr>
          <a:xfrm>
            <a:off x="1120839" y="2127447"/>
            <a:ext cx="12503721" cy="57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152</Words>
  <Application>Microsoft Office PowerPoint</Application>
  <PresentationFormat>Personalizar</PresentationFormat>
  <Paragraphs>81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Tema do Office</vt:lpstr>
      <vt:lpstr>Integração Contínua</vt:lpstr>
      <vt:lpstr>Apresentação do PowerPoint</vt:lpstr>
      <vt:lpstr>Integração Contínua</vt:lpstr>
      <vt:lpstr>Integração Contínua</vt:lpstr>
      <vt:lpstr>Integração Contínua</vt:lpstr>
      <vt:lpstr>Integração Contínua</vt:lpstr>
      <vt:lpstr>Apresentação do PowerPoint</vt:lpstr>
      <vt:lpstr>Integração Contínua</vt:lpstr>
      <vt:lpstr>Integração Contínua</vt:lpstr>
      <vt:lpstr>Integração Contínua</vt:lpstr>
      <vt:lpstr>Integração Contínua</vt:lpstr>
      <vt:lpstr>Apresentação do PowerPoint</vt:lpstr>
      <vt:lpstr>Integração Contínua</vt:lpstr>
      <vt:lpstr>Apresentação do PowerPoint</vt:lpstr>
      <vt:lpstr>Integração Contínua</vt:lpstr>
      <vt:lpstr>Integração Contínua</vt:lpstr>
      <vt:lpstr>Integração Contínua</vt:lpstr>
      <vt:lpstr>Integração Contínua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Matheus Neder</dc:creator>
  <cp:lastModifiedBy>Matheus Neder</cp:lastModifiedBy>
  <cp:revision>96</cp:revision>
  <dcterms:created xsi:type="dcterms:W3CDTF">2018-07-26T23:53:33Z</dcterms:created>
  <dcterms:modified xsi:type="dcterms:W3CDTF">2019-05-18T09:28:13Z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