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341" r:id="rId2"/>
    <p:sldId id="325" r:id="rId3"/>
    <p:sldId id="340" r:id="rId4"/>
    <p:sldId id="339" r:id="rId5"/>
    <p:sldId id="343" r:id="rId6"/>
    <p:sldId id="344" r:id="rId7"/>
    <p:sldId id="390" r:id="rId8"/>
    <p:sldId id="345" r:id="rId9"/>
    <p:sldId id="387" r:id="rId10"/>
    <p:sldId id="346" r:id="rId11"/>
    <p:sldId id="347" r:id="rId12"/>
    <p:sldId id="388" r:id="rId13"/>
    <p:sldId id="389" r:id="rId14"/>
    <p:sldId id="391" r:id="rId15"/>
    <p:sldId id="348" r:id="rId16"/>
    <p:sldId id="350" r:id="rId17"/>
    <p:sldId id="349" r:id="rId18"/>
    <p:sldId id="342" r:id="rId19"/>
    <p:sldId id="352" r:id="rId20"/>
    <p:sldId id="351" r:id="rId21"/>
    <p:sldId id="353" r:id="rId22"/>
    <p:sldId id="354" r:id="rId23"/>
    <p:sldId id="355" r:id="rId24"/>
    <p:sldId id="356" r:id="rId25"/>
    <p:sldId id="357" r:id="rId26"/>
    <p:sldId id="358" r:id="rId27"/>
    <p:sldId id="359" r:id="rId28"/>
    <p:sldId id="360" r:id="rId29"/>
    <p:sldId id="361" r:id="rId30"/>
    <p:sldId id="362" r:id="rId31"/>
    <p:sldId id="363" r:id="rId32"/>
    <p:sldId id="364" r:id="rId33"/>
    <p:sldId id="365" r:id="rId34"/>
    <p:sldId id="386" r:id="rId35"/>
  </p:sldIdLst>
  <p:sldSz cx="14630400" cy="9144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7FA"/>
    <a:srgbClr val="686A67"/>
    <a:srgbClr val="303943"/>
    <a:srgbClr val="322C1E"/>
    <a:srgbClr val="FFFFFF"/>
    <a:srgbClr val="333333"/>
    <a:srgbClr val="1F5FAE"/>
    <a:srgbClr val="4F2316"/>
    <a:srgbClr val="D3C6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55" autoAdjust="0"/>
    <p:restoredTop sz="95294" autoAdjust="0"/>
  </p:normalViewPr>
  <p:slideViewPr>
    <p:cSldViewPr snapToGrid="0">
      <p:cViewPr varScale="1">
        <p:scale>
          <a:sx n="82" d="100"/>
          <a:sy n="82" d="100"/>
        </p:scale>
        <p:origin x="1080" y="96"/>
      </p:cViewPr>
      <p:guideLst>
        <p:guide orient="horz" pos="2880"/>
        <p:guide pos="460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414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C872D6B-470D-4F01-9A71-BFB8AE228CD4}" type="datetime1">
              <a:rPr lang="pt-BR" smtClean="0"/>
              <a:t>18/05/2019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828588A-5C4E-401A-AECC-B6F63A9DE96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99797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E2AF919-DA84-473E-A39D-205B08A443F1}" type="datetime1">
              <a:rPr lang="pt-BR" noProof="0" smtClean="0"/>
              <a:t>18/05/2019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7542409-6A04-4DC6-AC3A-D3758287A8F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11505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141054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1pPr>
    <a:lvl2pPr marL="570528" algn="l" defTabSz="1141054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2pPr>
    <a:lvl3pPr marL="1141054" algn="l" defTabSz="1141054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3pPr>
    <a:lvl4pPr marL="1711582" algn="l" defTabSz="1141054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4pPr>
    <a:lvl5pPr marL="2282108" algn="l" defTabSz="1141054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5pPr>
    <a:lvl6pPr marL="2852636" algn="l" defTabSz="1141054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6pPr>
    <a:lvl7pPr marL="3423163" algn="l" defTabSz="1141054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7pPr>
    <a:lvl8pPr marL="3993690" algn="l" defTabSz="1141054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8pPr>
    <a:lvl9pPr marL="4564218" algn="l" defTabSz="1141054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30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2112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31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4599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32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1368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33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3140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8FDD3B-C71B-4548-8784-EADB039BF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496484"/>
            <a:ext cx="10972800" cy="3183467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CAE9D0-544A-4B1F-B574-D7120E537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802717"/>
            <a:ext cx="10972800" cy="2207683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E7A6B1-ED5B-4827-8503-F862B2ECA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6DF6CC2-7531-4FC2-9D18-F5C7303E4621}" type="datetime1">
              <a:rPr lang="pt-BR" noProof="0" smtClean="0"/>
              <a:t>18/05/2019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A0CD02-B28D-44BA-A6D6-D21116F21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1E9E18-124F-420D-848F-E5D3EF561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80981732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9CDB67-247E-4CFC-B935-C01FAC459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513F99A-AF0F-49E2-95E8-DB1913A6F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EB0773-5E65-48F6-B8B5-A5CFB0204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6DF6CC2-7531-4FC2-9D18-F5C7303E4621}" type="datetime1">
              <a:rPr lang="pt-BR" noProof="0" smtClean="0"/>
              <a:t>18/05/2019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DB6347-F127-48A2-B5E5-B3C6574F7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C05B6F-0320-4840-9DBE-F52340B92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61945251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271065-E8FD-46C5-BCB7-F5BAF589D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469880" y="486834"/>
            <a:ext cx="3154680" cy="774911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3006FF7-555C-4D24-86D8-8391732A3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5840" y="486834"/>
            <a:ext cx="9281160" cy="774911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22060C-8854-44D1-B2F4-3A8F468F0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6DF6CC2-7531-4FC2-9D18-F5C7303E4621}" type="datetime1">
              <a:rPr lang="pt-BR" noProof="0" smtClean="0"/>
              <a:t>18/05/2019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10E28E-BF0C-42C0-AB63-BD50EE9B6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24E9DD-C7CB-49CD-A3B2-D99FDBB84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107475410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BF1FF0-E451-42B2-8BEE-C787ADF6F319}" type="datetime1">
              <a:rPr lang="pt-BR" noProof="0" smtClean="0"/>
              <a:t>18/05/2019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</p:spTree>
    <p:extLst>
      <p:ext uri="{BB962C8B-B14F-4D97-AF65-F5344CB8AC3E}">
        <p14:creationId xmlns:p14="http://schemas.microsoft.com/office/powerpoint/2010/main" val="110739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A76646-477F-4DC3-93B6-6E97BA857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37C698-3FBC-455B-A64F-543780F4C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3C3C5D-E998-4F65-B2C1-65DCC34A9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6DF6CC2-7531-4FC2-9D18-F5C7303E4621}" type="datetime1">
              <a:rPr lang="pt-BR" noProof="0" smtClean="0"/>
              <a:t>18/05/2019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82CA17-C994-4F44-9CA0-A9C2694AA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3762D5-BBC8-4E4C-A678-09AF3379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31634550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7F0FB3-AE4C-4FF3-BBAA-425ACAC2D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20" y="2279652"/>
            <a:ext cx="12618720" cy="380364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6A422B-99F1-4FD5-8630-B1D60130C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220" y="6119285"/>
            <a:ext cx="12618720" cy="200024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8581E8-AB8A-477A-8D90-ED018B3D3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6DF6CC2-7531-4FC2-9D18-F5C7303E4621}" type="datetime1">
              <a:rPr lang="pt-BR" noProof="0" smtClean="0"/>
              <a:t>18/05/2019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8E47BE-8DEA-4804-9454-FC8027304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4745E7-5C38-4367-9803-31D163C9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7980481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6545DF-287C-420C-B704-9296AF8EF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D68AEE-6A6E-4DB3-9578-88FB08B76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5840" y="2434167"/>
            <a:ext cx="6217920" cy="580178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C11F56-F88C-43CC-B471-CE26A359D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6640" y="2434167"/>
            <a:ext cx="6217920" cy="580178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47E071-BB0C-44DA-9348-80389B8AF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6DF6CC2-7531-4FC2-9D18-F5C7303E4621}" type="datetime1">
              <a:rPr lang="pt-BR" noProof="0" smtClean="0"/>
              <a:t>18/05/2019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1D7A69-5491-46B3-9940-9FD43C398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E2BA0D-7FDA-4B96-96CD-ED8B7D048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14353450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0CA4E-CAD3-471C-9192-FD8060E1F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486834"/>
            <a:ext cx="12618720" cy="1767417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927C35-10FF-441C-BC0E-4F678989A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746" y="2241551"/>
            <a:ext cx="6189344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DE992B-D12C-4EC0-B8B9-F73F4DC79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7746" y="3340100"/>
            <a:ext cx="6189344" cy="491278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D50EA5A-0C05-4541-A620-518F91AF92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6640" y="2241551"/>
            <a:ext cx="6219826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8E03F06-5FD5-49F4-A60C-1C7BF6F314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6640" y="3340100"/>
            <a:ext cx="6219826" cy="491278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1B4D5E1-DD1A-4208-A22C-F18B282A9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9C24D98-22FB-4630-BD43-420396AA7B67}" type="datetime1">
              <a:rPr lang="pt-BR" noProof="0" smtClean="0"/>
              <a:t>18/05/2019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41CEADA-441F-4AA1-97D9-F07FF4D2A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C79D476-5F9C-403B-96CD-9E0BEDF83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8749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68DDE-35F6-494A-8DD4-65DC01724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DD6150E-1E49-4B30-BAD3-648928CB1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A9C5BA1-4264-4F39-80BE-F4BF2BD8DCC6}" type="datetime1">
              <a:rPr lang="pt-BR" noProof="0" smtClean="0"/>
              <a:t>18/05/2019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B181428-25ED-4544-BC01-E504AED58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3A5EB19-F7F0-4B5C-8BD6-347F56FE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5815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FA09DCC-9233-4CAE-ACFD-D1944DDFF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9BF1FF0-E451-42B2-8BEE-C787ADF6F319}" type="datetime1">
              <a:rPr lang="pt-BR" noProof="0" smtClean="0"/>
              <a:t>18/05/2019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44622EF-844D-41D2-9C39-B3E6E2EE4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9AF3F4E-6CA8-4692-A6BE-9C22A3AC0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6940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433BF4-EB7C-45B5-9204-D6989F6E1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609600"/>
            <a:ext cx="471868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3FA09C-8318-4961-A093-1A0D4D00B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6" y="1316567"/>
            <a:ext cx="7406640" cy="6498167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A8C28F5-072C-439F-A715-443B700B4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743200"/>
            <a:ext cx="471868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F88EDA-4E8E-4F12-8923-CA9FAA822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7A2475E-36FA-4BE4-8A1F-334FB6217BA4}" type="datetime1">
              <a:rPr lang="pt-BR" noProof="0" smtClean="0"/>
              <a:t>18/05/2019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826B8B-EC61-483B-878C-72E9C8959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9EDA95B-F2FD-43DF-82D2-9DB2A9571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6000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A99CE4-6079-437F-8713-FD50F200B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609600"/>
            <a:ext cx="471868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F353BD5-6832-4AA1-BE01-AFFAB34A2F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19826" y="1316567"/>
            <a:ext cx="7406640" cy="6498167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2B82EC0-B14D-4A63-B2AD-83CD2C58C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743200"/>
            <a:ext cx="471868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711C9D-1B7D-4F6A-A7E9-3E5685E51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6DF6CC2-7531-4FC2-9D18-F5C7303E4621}" type="datetime1">
              <a:rPr lang="pt-BR" noProof="0" smtClean="0"/>
              <a:t>18/05/2019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C0115E1-5C8B-48D8-8864-2D123A87B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F25855-6709-42E9-AD73-D3756F67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8563181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138DEF2-0077-4F48-9703-11D18FCAD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035B580-AD85-4EE1-A30D-23BF7F0E6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2434167"/>
            <a:ext cx="1261872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30DF28-DDB8-40CC-92AE-9D4C75AC14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5840" y="8475134"/>
            <a:ext cx="32918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6DF6CC2-7531-4FC2-9D18-F5C7303E4621}" type="datetime1">
              <a:rPr lang="pt-BR" noProof="0" smtClean="0"/>
              <a:t>18/05/2019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A3BFE7-DD1F-46D9-9610-2A86130E72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0" y="8475134"/>
            <a:ext cx="49377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F4F714-D84C-4848-AEAB-595364DC3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32720" y="8475134"/>
            <a:ext cx="32918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CD8D479-8942-46E8-A226-A4E01F7A105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5144D4D-9551-44E4-BE4D-D1B77CB41695}"/>
              </a:ext>
            </a:extLst>
          </p:cNvPr>
          <p:cNvSpPr/>
          <p:nvPr userDrawn="1"/>
        </p:nvSpPr>
        <p:spPr>
          <a:xfrm>
            <a:off x="0" y="8839200"/>
            <a:ext cx="1799539" cy="304800"/>
          </a:xfrm>
          <a:prstGeom prst="rect">
            <a:avLst/>
          </a:prstGeom>
          <a:gradFill>
            <a:gsLst>
              <a:gs pos="0">
                <a:schemeClr val="accent1">
                  <a:lumMod val="15000"/>
                  <a:lumOff val="85000"/>
                </a:schemeClr>
              </a:gs>
              <a:gs pos="100000">
                <a:schemeClr val="accent1">
                  <a:lumMod val="15000"/>
                  <a:lumOff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95" noProof="0" dirty="0"/>
          </a:p>
        </p:txBody>
      </p:sp>
    </p:spTree>
    <p:extLst>
      <p:ext uri="{BB962C8B-B14F-4D97-AF65-F5344CB8AC3E}">
        <p14:creationId xmlns:p14="http://schemas.microsoft.com/office/powerpoint/2010/main" val="57877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5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46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73691C4-264D-45FB-A726-9C37056D8188}"/>
              </a:ext>
            </a:extLst>
          </p:cNvPr>
          <p:cNvSpPr/>
          <p:nvPr/>
        </p:nvSpPr>
        <p:spPr>
          <a:xfrm>
            <a:off x="0" y="2308040"/>
            <a:ext cx="5531784" cy="4762500"/>
          </a:xfrm>
          <a:prstGeom prst="rect">
            <a:avLst/>
          </a:prstGeom>
          <a:solidFill>
            <a:srgbClr val="D3C6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89AEE5D-31EF-42A2-BD9F-A53F7E0CFF72}"/>
              </a:ext>
            </a:extLst>
          </p:cNvPr>
          <p:cNvSpPr/>
          <p:nvPr/>
        </p:nvSpPr>
        <p:spPr>
          <a:xfrm>
            <a:off x="12675534" y="2308040"/>
            <a:ext cx="1954866" cy="4762500"/>
          </a:xfrm>
          <a:prstGeom prst="rect">
            <a:avLst/>
          </a:prstGeom>
          <a:solidFill>
            <a:srgbClr val="D3C6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BE11E3C-E998-41F9-BA56-C4BD8003732F}"/>
              </a:ext>
            </a:extLst>
          </p:cNvPr>
          <p:cNvSpPr txBox="1"/>
          <p:nvPr/>
        </p:nvSpPr>
        <p:spPr>
          <a:xfrm>
            <a:off x="591671" y="478661"/>
            <a:ext cx="96216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>
                <a:solidFill>
                  <a:srgbClr val="303943"/>
                </a:solidFill>
              </a:rPr>
              <a:t>Princípios e boas práticas</a:t>
            </a:r>
          </a:p>
        </p:txBody>
      </p:sp>
      <p:sp>
        <p:nvSpPr>
          <p:cNvPr id="13" name="Espaço Reservado para Data 4">
            <a:extLst>
              <a:ext uri="{FF2B5EF4-FFF2-40B4-BE49-F238E27FC236}">
                <a16:creationId xmlns:a16="http://schemas.microsoft.com/office/drawing/2014/main" id="{4DA7F7DF-79FC-4782-8BBB-8E272F0DFB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474A98C-2336-4AE7-86D4-55C722789C62}"/>
              </a:ext>
            </a:extLst>
          </p:cNvPr>
          <p:cNvSpPr/>
          <p:nvPr/>
        </p:nvSpPr>
        <p:spPr>
          <a:xfrm>
            <a:off x="5531784" y="2308040"/>
            <a:ext cx="7143750" cy="4762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0B2BAF6-6D6A-43DA-8835-377C9CB1F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237" y="1967742"/>
            <a:ext cx="11011354" cy="5505677"/>
          </a:xfrm>
          <a:prstGeom prst="rect">
            <a:avLst/>
          </a:prstGeom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DEEC3FA7-4151-4AC3-9E9A-9338C1F0E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9871" y="7900057"/>
            <a:ext cx="1241169" cy="958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8711F30D-8142-469C-B5F8-5119C33FB442}"/>
              </a:ext>
            </a:extLst>
          </p:cNvPr>
          <p:cNvSpPr txBox="1"/>
          <p:nvPr/>
        </p:nvSpPr>
        <p:spPr>
          <a:xfrm>
            <a:off x="965544" y="8029575"/>
            <a:ext cx="3985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Matheus Neder – Arquiteto de Soluções</a:t>
            </a:r>
          </a:p>
        </p:txBody>
      </p:sp>
    </p:spTree>
    <p:extLst>
      <p:ext uri="{BB962C8B-B14F-4D97-AF65-F5344CB8AC3E}">
        <p14:creationId xmlns:p14="http://schemas.microsoft.com/office/powerpoint/2010/main" val="3956938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Data 4">
            <a:extLst>
              <a:ext uri="{FF2B5EF4-FFF2-40B4-BE49-F238E27FC236}">
                <a16:creationId xmlns:a16="http://schemas.microsoft.com/office/drawing/2014/main" id="{4DA7F7DF-79FC-4782-8BBB-8E272F0DFB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14" name="Espaço reservado para rodapé 5">
            <a:extLst>
              <a:ext uri="{FF2B5EF4-FFF2-40B4-BE49-F238E27FC236}">
                <a16:creationId xmlns:a16="http://schemas.microsoft.com/office/drawing/2014/main" id="{021DA041-32B5-43DD-B16D-F849B179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E0E2390-5D4E-4824-847C-A5BB28BE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</p:spPr>
        <p:txBody>
          <a:bodyPr rtlCol="0"/>
          <a:lstStyle/>
          <a:p>
            <a:r>
              <a:rPr lang="en-US" dirty="0"/>
              <a:t>Single Responsibility Principle (SRP)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44FFD62-2D7E-468F-84D2-52DD16EEE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387" y="3599383"/>
            <a:ext cx="9953625" cy="260032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BC9591B-528F-431D-B534-8D70A602248F}"/>
              </a:ext>
            </a:extLst>
          </p:cNvPr>
          <p:cNvSpPr txBox="1"/>
          <p:nvPr/>
        </p:nvSpPr>
        <p:spPr>
          <a:xfrm>
            <a:off x="3070746" y="6921447"/>
            <a:ext cx="8809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Eduardo Pires - http://www.eduardopires.net.br/2013/05/single-responsibility-principle-srp/</a:t>
            </a:r>
          </a:p>
        </p:txBody>
      </p:sp>
    </p:spTree>
    <p:extLst>
      <p:ext uri="{BB962C8B-B14F-4D97-AF65-F5344CB8AC3E}">
        <p14:creationId xmlns:p14="http://schemas.microsoft.com/office/powerpoint/2010/main" val="1886533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Data 4">
            <a:extLst>
              <a:ext uri="{FF2B5EF4-FFF2-40B4-BE49-F238E27FC236}">
                <a16:creationId xmlns:a16="http://schemas.microsoft.com/office/drawing/2014/main" id="{4DA7F7DF-79FC-4782-8BBB-8E272F0DFB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14" name="Espaço reservado para rodapé 5">
            <a:extLst>
              <a:ext uri="{FF2B5EF4-FFF2-40B4-BE49-F238E27FC236}">
                <a16:creationId xmlns:a16="http://schemas.microsoft.com/office/drawing/2014/main" id="{021DA041-32B5-43DD-B16D-F849B179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E0E2390-5D4E-4824-847C-A5BB28BE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</p:spPr>
        <p:txBody>
          <a:bodyPr rtlCol="0"/>
          <a:lstStyle/>
          <a:p>
            <a:r>
              <a:rPr lang="en-US" dirty="0"/>
              <a:t>Single Responsibility Principle (SRP)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18B0C26-0079-45D1-8BE8-68950F0E6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862" y="2365683"/>
            <a:ext cx="9972675" cy="446722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3990095-ADA7-4AF5-BF9E-7B55A3F2AC22}"/>
              </a:ext>
            </a:extLst>
          </p:cNvPr>
          <p:cNvSpPr txBox="1"/>
          <p:nvPr/>
        </p:nvSpPr>
        <p:spPr>
          <a:xfrm>
            <a:off x="3084394" y="7238047"/>
            <a:ext cx="8809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Eduardo Pires - http://www.eduardopires.net.br/2013/05/single-responsibility-principle-srp/</a:t>
            </a:r>
          </a:p>
        </p:txBody>
      </p:sp>
    </p:spTree>
    <p:extLst>
      <p:ext uri="{BB962C8B-B14F-4D97-AF65-F5344CB8AC3E}">
        <p14:creationId xmlns:p14="http://schemas.microsoft.com/office/powerpoint/2010/main" val="3553501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Data 4">
            <a:extLst>
              <a:ext uri="{FF2B5EF4-FFF2-40B4-BE49-F238E27FC236}">
                <a16:creationId xmlns:a16="http://schemas.microsoft.com/office/drawing/2014/main" id="{4DA7F7DF-79FC-4782-8BBB-8E272F0DFB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14" name="Espaço reservado para rodapé 5">
            <a:extLst>
              <a:ext uri="{FF2B5EF4-FFF2-40B4-BE49-F238E27FC236}">
                <a16:creationId xmlns:a16="http://schemas.microsoft.com/office/drawing/2014/main" id="{021DA041-32B5-43DD-B16D-F849B179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E0E2390-5D4E-4824-847C-A5BB28BE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</p:spPr>
        <p:txBody>
          <a:bodyPr rtlCol="0"/>
          <a:lstStyle/>
          <a:p>
            <a:r>
              <a:rPr lang="en-US" dirty="0"/>
              <a:t>Single Responsibility Principle (SRP)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3990095-ADA7-4AF5-BF9E-7B55A3F2AC22}"/>
              </a:ext>
            </a:extLst>
          </p:cNvPr>
          <p:cNvSpPr txBox="1"/>
          <p:nvPr/>
        </p:nvSpPr>
        <p:spPr>
          <a:xfrm>
            <a:off x="3084394" y="7238047"/>
            <a:ext cx="8809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https://www.devmedia.com.br/arquitetura-o-principio-da-responsabilidade-unica/18700</a:t>
            </a:r>
          </a:p>
        </p:txBody>
      </p:sp>
      <p:pic>
        <p:nvPicPr>
          <p:cNvPr id="2050" name="Picture 2" descr="Classe Faz Tudo">
            <a:extLst>
              <a:ext uri="{FF2B5EF4-FFF2-40B4-BE49-F238E27FC236}">
                <a16:creationId xmlns:a16="http://schemas.microsoft.com/office/drawing/2014/main" id="{E4A45681-353B-4CCF-87D0-806DE1B44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556" y="2143492"/>
            <a:ext cx="3861288" cy="4305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807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Data 4">
            <a:extLst>
              <a:ext uri="{FF2B5EF4-FFF2-40B4-BE49-F238E27FC236}">
                <a16:creationId xmlns:a16="http://schemas.microsoft.com/office/drawing/2014/main" id="{4DA7F7DF-79FC-4782-8BBB-8E272F0DFB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14" name="Espaço reservado para rodapé 5">
            <a:extLst>
              <a:ext uri="{FF2B5EF4-FFF2-40B4-BE49-F238E27FC236}">
                <a16:creationId xmlns:a16="http://schemas.microsoft.com/office/drawing/2014/main" id="{021DA041-32B5-43DD-B16D-F849B179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/>
              <a:t>Olé Tecnologia</a:t>
            </a:r>
            <a:endParaRPr lang="pt-BR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E0E2390-5D4E-4824-847C-A5BB28BE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</p:spPr>
        <p:txBody>
          <a:bodyPr rtlCol="0"/>
          <a:lstStyle/>
          <a:p>
            <a:r>
              <a:rPr lang="en-US"/>
              <a:t>Single Responsibility Principle (SRP)</a:t>
            </a:r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3990095-ADA7-4AF5-BF9E-7B55A3F2AC22}"/>
              </a:ext>
            </a:extLst>
          </p:cNvPr>
          <p:cNvSpPr txBox="1"/>
          <p:nvPr/>
        </p:nvSpPr>
        <p:spPr>
          <a:xfrm>
            <a:off x="3084394" y="8269675"/>
            <a:ext cx="8809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https://www.devmedia.com.br/arquitetura-o-principio-da-responsabilidade-unica/18700</a:t>
            </a:r>
          </a:p>
        </p:txBody>
      </p:sp>
      <p:pic>
        <p:nvPicPr>
          <p:cNvPr id="3074" name="Picture 2" descr="Classes com responsabilidades Ãºnicas">
            <a:extLst>
              <a:ext uri="{FF2B5EF4-FFF2-40B4-BE49-F238E27FC236}">
                <a16:creationId xmlns:a16="http://schemas.microsoft.com/office/drawing/2014/main" id="{ECEB0A15-A09C-4BBB-878B-68541C431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680" y="2395061"/>
            <a:ext cx="10514880" cy="5281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78BAF825-E118-4EC8-97E2-685B1E9CF6FA}"/>
              </a:ext>
            </a:extLst>
          </p:cNvPr>
          <p:cNvSpPr/>
          <p:nvPr/>
        </p:nvSpPr>
        <p:spPr>
          <a:xfrm>
            <a:off x="1005840" y="2115343"/>
            <a:ext cx="3739661" cy="2836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2803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Data 4">
            <a:extLst>
              <a:ext uri="{FF2B5EF4-FFF2-40B4-BE49-F238E27FC236}">
                <a16:creationId xmlns:a16="http://schemas.microsoft.com/office/drawing/2014/main" id="{4DA7F7DF-79FC-4782-8BBB-8E272F0DFB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14" name="Espaço reservado para rodapé 5">
            <a:extLst>
              <a:ext uri="{FF2B5EF4-FFF2-40B4-BE49-F238E27FC236}">
                <a16:creationId xmlns:a16="http://schemas.microsoft.com/office/drawing/2014/main" id="{021DA041-32B5-43DD-B16D-F849B179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/>
              <a:t>Olé Tecnologia</a:t>
            </a:r>
            <a:endParaRPr lang="pt-BR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E0E2390-5D4E-4824-847C-A5BB28BE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</p:spPr>
        <p:txBody>
          <a:bodyPr rtlCol="0"/>
          <a:lstStyle/>
          <a:p>
            <a:r>
              <a:rPr lang="en-US"/>
              <a:t>Single Responsibility Principle (SRP)</a:t>
            </a:r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3990095-ADA7-4AF5-BF9E-7B55A3F2AC22}"/>
              </a:ext>
            </a:extLst>
          </p:cNvPr>
          <p:cNvSpPr txBox="1"/>
          <p:nvPr/>
        </p:nvSpPr>
        <p:spPr>
          <a:xfrm>
            <a:off x="3924977" y="8269675"/>
            <a:ext cx="7128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https://www.slideshare.net/dhaval201279/oo-design-principles-heuristics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8BAF825-E118-4EC8-97E2-685B1E9CF6FA}"/>
              </a:ext>
            </a:extLst>
          </p:cNvPr>
          <p:cNvSpPr/>
          <p:nvPr/>
        </p:nvSpPr>
        <p:spPr>
          <a:xfrm>
            <a:off x="1005840" y="2115343"/>
            <a:ext cx="3739661" cy="2836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100CD1E-FD24-45EF-97CC-D07164520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1878400"/>
            <a:ext cx="12925425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263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Data 4">
            <a:extLst>
              <a:ext uri="{FF2B5EF4-FFF2-40B4-BE49-F238E27FC236}">
                <a16:creationId xmlns:a16="http://schemas.microsoft.com/office/drawing/2014/main" id="{4DA7F7DF-79FC-4782-8BBB-8E272F0DFB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14" name="Espaço reservado para rodapé 5">
            <a:extLst>
              <a:ext uri="{FF2B5EF4-FFF2-40B4-BE49-F238E27FC236}">
                <a16:creationId xmlns:a16="http://schemas.microsoft.com/office/drawing/2014/main" id="{021DA041-32B5-43DD-B16D-F849B179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E0E2390-5D4E-4824-847C-A5BB28BE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</p:spPr>
        <p:txBody>
          <a:bodyPr rtlCol="0"/>
          <a:lstStyle/>
          <a:p>
            <a:r>
              <a:rPr lang="en-US" dirty="0"/>
              <a:t>Open/Closed Principle (OCP)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F4CC166-C721-4F55-A2C9-6A6BD49DAE01}"/>
              </a:ext>
            </a:extLst>
          </p:cNvPr>
          <p:cNvSpPr txBox="1"/>
          <p:nvPr/>
        </p:nvSpPr>
        <p:spPr>
          <a:xfrm>
            <a:off x="1586724" y="2511187"/>
            <a:ext cx="12197516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/>
              <a:t>Fechado para modificações porém aberto para extensibilidade;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/>
              <a:t>Você deve ser capaz de estender o comportamento das classes sem precisar modificá-las.</a:t>
            </a:r>
          </a:p>
        </p:txBody>
      </p:sp>
    </p:spTree>
    <p:extLst>
      <p:ext uri="{BB962C8B-B14F-4D97-AF65-F5344CB8AC3E}">
        <p14:creationId xmlns:p14="http://schemas.microsoft.com/office/powerpoint/2010/main" val="2438427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Data 4">
            <a:extLst>
              <a:ext uri="{FF2B5EF4-FFF2-40B4-BE49-F238E27FC236}">
                <a16:creationId xmlns:a16="http://schemas.microsoft.com/office/drawing/2014/main" id="{4DA7F7DF-79FC-4782-8BBB-8E272F0DFB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14" name="Espaço reservado para rodapé 5">
            <a:extLst>
              <a:ext uri="{FF2B5EF4-FFF2-40B4-BE49-F238E27FC236}">
                <a16:creationId xmlns:a16="http://schemas.microsoft.com/office/drawing/2014/main" id="{021DA041-32B5-43DD-B16D-F849B179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E0E2390-5D4E-4824-847C-A5BB28BE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</p:spPr>
        <p:txBody>
          <a:bodyPr rtlCol="0"/>
          <a:lstStyle/>
          <a:p>
            <a:r>
              <a:rPr lang="en-US" dirty="0"/>
              <a:t>Open/Closed Principle (OCP)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83EC908-2D8E-4106-A377-A5C8B220B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387" y="2254251"/>
            <a:ext cx="9953625" cy="50673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11C7B30-6841-4C97-8458-E88778327E6A}"/>
              </a:ext>
            </a:extLst>
          </p:cNvPr>
          <p:cNvSpPr txBox="1"/>
          <p:nvPr/>
        </p:nvSpPr>
        <p:spPr>
          <a:xfrm>
            <a:off x="3642075" y="7851700"/>
            <a:ext cx="8158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Eduardo Pires - http://www.eduardopires.net.br/2013/05/open-closed-principle-ocp/</a:t>
            </a:r>
          </a:p>
        </p:txBody>
      </p:sp>
    </p:spTree>
    <p:extLst>
      <p:ext uri="{BB962C8B-B14F-4D97-AF65-F5344CB8AC3E}">
        <p14:creationId xmlns:p14="http://schemas.microsoft.com/office/powerpoint/2010/main" val="2535216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Data 4">
            <a:extLst>
              <a:ext uri="{FF2B5EF4-FFF2-40B4-BE49-F238E27FC236}">
                <a16:creationId xmlns:a16="http://schemas.microsoft.com/office/drawing/2014/main" id="{4DA7F7DF-79FC-4782-8BBB-8E272F0DFB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14" name="Espaço reservado para rodapé 5">
            <a:extLst>
              <a:ext uri="{FF2B5EF4-FFF2-40B4-BE49-F238E27FC236}">
                <a16:creationId xmlns:a16="http://schemas.microsoft.com/office/drawing/2014/main" id="{021DA041-32B5-43DD-B16D-F849B179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E0E2390-5D4E-4824-847C-A5BB28BE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</p:spPr>
        <p:txBody>
          <a:bodyPr rtlCol="0"/>
          <a:lstStyle/>
          <a:p>
            <a:r>
              <a:rPr lang="en-US" dirty="0"/>
              <a:t>Open/Closed Principle (OCP)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E4120EF-68C9-4C56-A974-5C1A6ADC2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940" y="1877750"/>
            <a:ext cx="6448884" cy="591512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AE6FA2F-17F5-418E-8CE6-C1E92AE12F6E}"/>
              </a:ext>
            </a:extLst>
          </p:cNvPr>
          <p:cNvSpPr txBox="1"/>
          <p:nvPr/>
        </p:nvSpPr>
        <p:spPr>
          <a:xfrm>
            <a:off x="3235781" y="7969201"/>
            <a:ext cx="8158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Eduardo Pires - http://www.eduardopires.net.br/2013/05/open-closed-principle-ocp/</a:t>
            </a:r>
          </a:p>
        </p:txBody>
      </p:sp>
    </p:spTree>
    <p:extLst>
      <p:ext uri="{BB962C8B-B14F-4D97-AF65-F5344CB8AC3E}">
        <p14:creationId xmlns:p14="http://schemas.microsoft.com/office/powerpoint/2010/main" val="1733823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Data 4">
            <a:extLst>
              <a:ext uri="{FF2B5EF4-FFF2-40B4-BE49-F238E27FC236}">
                <a16:creationId xmlns:a16="http://schemas.microsoft.com/office/drawing/2014/main" id="{4DA7F7DF-79FC-4782-8BBB-8E272F0DFB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14" name="Espaço reservado para rodapé 5">
            <a:extLst>
              <a:ext uri="{FF2B5EF4-FFF2-40B4-BE49-F238E27FC236}">
                <a16:creationId xmlns:a16="http://schemas.microsoft.com/office/drawing/2014/main" id="{021DA041-32B5-43DD-B16D-F849B179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E0E2390-5D4E-4824-847C-A5BB28BE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</p:spPr>
        <p:txBody>
          <a:bodyPr rtlCol="0"/>
          <a:lstStyle/>
          <a:p>
            <a:r>
              <a:rPr lang="pt-BR" dirty="0" err="1"/>
              <a:t>Liskov</a:t>
            </a:r>
            <a:r>
              <a:rPr lang="pt-BR" dirty="0"/>
              <a:t> </a:t>
            </a:r>
            <a:r>
              <a:rPr lang="pt-BR" dirty="0" err="1"/>
              <a:t>Substitution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r>
              <a:rPr lang="pt-BR" dirty="0"/>
              <a:t> (LSP)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B1C75A2-5EE5-4753-8C37-5EF942DE2439}"/>
              </a:ext>
            </a:extLst>
          </p:cNvPr>
          <p:cNvSpPr txBox="1"/>
          <p:nvPr/>
        </p:nvSpPr>
        <p:spPr>
          <a:xfrm>
            <a:off x="1586724" y="2511187"/>
            <a:ext cx="11719843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200" dirty="0"/>
              <a:t>Se </a:t>
            </a:r>
            <a:r>
              <a:rPr lang="pt-BR" sz="3200" i="1" dirty="0"/>
              <a:t>q(x)</a:t>
            </a:r>
            <a:r>
              <a:rPr lang="pt-BR" sz="3200" dirty="0"/>
              <a:t> é uma propriedade demonstrável dos objetos </a:t>
            </a:r>
            <a:r>
              <a:rPr lang="pt-BR" sz="3200" i="1" dirty="0"/>
              <a:t>x</a:t>
            </a:r>
            <a:r>
              <a:rPr lang="pt-BR" sz="3200" dirty="0"/>
              <a:t> de tipo </a:t>
            </a:r>
            <a:r>
              <a:rPr lang="pt-BR" sz="3200" i="1" dirty="0"/>
              <a:t>T</a:t>
            </a:r>
            <a:r>
              <a:rPr lang="pt-BR" sz="3200" dirty="0"/>
              <a:t>. Então </a:t>
            </a:r>
            <a:r>
              <a:rPr lang="pt-BR" sz="3200" i="1" dirty="0"/>
              <a:t>q(y)</a:t>
            </a:r>
            <a:r>
              <a:rPr lang="pt-BR" sz="3200" dirty="0"/>
              <a:t> deve ser verdadeiro para objetos </a:t>
            </a:r>
            <a:r>
              <a:rPr lang="pt-BR" sz="3200" i="1" dirty="0"/>
              <a:t>y</a:t>
            </a:r>
            <a:r>
              <a:rPr lang="pt-BR" sz="3200" dirty="0"/>
              <a:t> de tipo </a:t>
            </a:r>
            <a:r>
              <a:rPr lang="pt-BR" sz="3200" i="1" dirty="0"/>
              <a:t>S</a:t>
            </a:r>
            <a:r>
              <a:rPr lang="pt-BR" sz="3200" dirty="0"/>
              <a:t> onde </a:t>
            </a:r>
            <a:r>
              <a:rPr lang="pt-BR" sz="3200" i="1" dirty="0"/>
              <a:t>S</a:t>
            </a:r>
            <a:r>
              <a:rPr lang="pt-BR" sz="3200" dirty="0"/>
              <a:t> é um subtipo de </a:t>
            </a:r>
            <a:r>
              <a:rPr lang="pt-BR" sz="3200" i="1" dirty="0"/>
              <a:t>T</a:t>
            </a:r>
            <a:r>
              <a:rPr lang="pt-BR" sz="3200" dirty="0"/>
              <a:t>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E095A8D-C809-4A6A-BF4F-516E8D51EE03}"/>
              </a:ext>
            </a:extLst>
          </p:cNvPr>
          <p:cNvSpPr txBox="1"/>
          <p:nvPr/>
        </p:nvSpPr>
        <p:spPr>
          <a:xfrm>
            <a:off x="9661249" y="4909342"/>
            <a:ext cx="2726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Barbara </a:t>
            </a:r>
            <a:r>
              <a:rPr lang="en-US" sz="2400" dirty="0" err="1"/>
              <a:t>Liskov</a:t>
            </a:r>
            <a:r>
              <a:rPr lang="en-US" sz="2400" dirty="0"/>
              <a:t>, 1993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149819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Data 4">
            <a:extLst>
              <a:ext uri="{FF2B5EF4-FFF2-40B4-BE49-F238E27FC236}">
                <a16:creationId xmlns:a16="http://schemas.microsoft.com/office/drawing/2014/main" id="{4DA7F7DF-79FC-4782-8BBB-8E272F0DFB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14" name="Espaço reservado para rodapé 5">
            <a:extLst>
              <a:ext uri="{FF2B5EF4-FFF2-40B4-BE49-F238E27FC236}">
                <a16:creationId xmlns:a16="http://schemas.microsoft.com/office/drawing/2014/main" id="{021DA041-32B5-43DD-B16D-F849B179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E0E2390-5D4E-4824-847C-A5BB28BE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</p:spPr>
        <p:txBody>
          <a:bodyPr rtlCol="0"/>
          <a:lstStyle/>
          <a:p>
            <a:r>
              <a:rPr lang="pt-BR" dirty="0" err="1"/>
              <a:t>Liskov</a:t>
            </a:r>
            <a:r>
              <a:rPr lang="pt-BR" dirty="0"/>
              <a:t> </a:t>
            </a:r>
            <a:r>
              <a:rPr lang="pt-BR" dirty="0" err="1"/>
              <a:t>Substitution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r>
              <a:rPr lang="pt-BR" dirty="0"/>
              <a:t> (LSP)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B1C75A2-5EE5-4753-8C37-5EF942DE2439}"/>
              </a:ext>
            </a:extLst>
          </p:cNvPr>
          <p:cNvSpPr txBox="1"/>
          <p:nvPr/>
        </p:nvSpPr>
        <p:spPr>
          <a:xfrm>
            <a:off x="1586724" y="2511187"/>
            <a:ext cx="11719843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200" dirty="0"/>
              <a:t>Se </a:t>
            </a:r>
            <a:r>
              <a:rPr lang="pt-BR" sz="3200" i="1" dirty="0"/>
              <a:t>q(x)</a:t>
            </a:r>
            <a:r>
              <a:rPr lang="pt-BR" sz="3200" dirty="0"/>
              <a:t> é uma propriedade demonstrável dos objetos </a:t>
            </a:r>
            <a:r>
              <a:rPr lang="pt-BR" sz="3200" i="1" dirty="0"/>
              <a:t>x</a:t>
            </a:r>
            <a:r>
              <a:rPr lang="pt-BR" sz="3200" dirty="0"/>
              <a:t> de tipo </a:t>
            </a:r>
            <a:r>
              <a:rPr lang="pt-BR" sz="3200" i="1" dirty="0"/>
              <a:t>T</a:t>
            </a:r>
            <a:r>
              <a:rPr lang="pt-BR" sz="3200" dirty="0"/>
              <a:t>. Então </a:t>
            </a:r>
            <a:r>
              <a:rPr lang="pt-BR" sz="3200" i="1" dirty="0"/>
              <a:t>q(y)</a:t>
            </a:r>
            <a:r>
              <a:rPr lang="pt-BR" sz="3200" dirty="0"/>
              <a:t> deve ser verdadeiro para objetos </a:t>
            </a:r>
            <a:r>
              <a:rPr lang="pt-BR" sz="3200" i="1" dirty="0"/>
              <a:t>y</a:t>
            </a:r>
            <a:r>
              <a:rPr lang="pt-BR" sz="3200" dirty="0"/>
              <a:t> de tipo </a:t>
            </a:r>
            <a:r>
              <a:rPr lang="pt-BR" sz="3200" i="1" dirty="0"/>
              <a:t>S</a:t>
            </a:r>
            <a:r>
              <a:rPr lang="pt-BR" sz="3200" dirty="0"/>
              <a:t> onde </a:t>
            </a:r>
            <a:r>
              <a:rPr lang="pt-BR" sz="3200" i="1" dirty="0"/>
              <a:t>S</a:t>
            </a:r>
            <a:r>
              <a:rPr lang="pt-BR" sz="3200" dirty="0"/>
              <a:t> é um subtipo de </a:t>
            </a:r>
            <a:r>
              <a:rPr lang="pt-BR" sz="3200" i="1" dirty="0"/>
              <a:t>T</a:t>
            </a:r>
            <a:r>
              <a:rPr lang="pt-BR" sz="3200" dirty="0"/>
              <a:t>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E095A8D-C809-4A6A-BF4F-516E8D51EE03}"/>
              </a:ext>
            </a:extLst>
          </p:cNvPr>
          <p:cNvSpPr txBox="1"/>
          <p:nvPr/>
        </p:nvSpPr>
        <p:spPr>
          <a:xfrm>
            <a:off x="9661249" y="4909342"/>
            <a:ext cx="2726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Barbara </a:t>
            </a:r>
            <a:r>
              <a:rPr lang="en-US" sz="2400" dirty="0" err="1"/>
              <a:t>Liskov</a:t>
            </a:r>
            <a:r>
              <a:rPr lang="en-US" sz="2400" dirty="0"/>
              <a:t>, 1993</a:t>
            </a:r>
            <a:endParaRPr lang="pt-BR" sz="24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F9D362E-ADFA-48FF-B1ED-3141F8A9BBD4}"/>
              </a:ext>
            </a:extLst>
          </p:cNvPr>
          <p:cNvSpPr txBox="1"/>
          <p:nvPr/>
        </p:nvSpPr>
        <p:spPr>
          <a:xfrm>
            <a:off x="1586724" y="5630316"/>
            <a:ext cx="11719843" cy="1493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200" dirty="0"/>
              <a:t>Classes derivadas devem ser substituíveis por suas classes bases e garantir o comportamento esperado na classe base.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7AE7CB8-0F1E-470A-BF33-1DC16CDF94B6}"/>
              </a:ext>
            </a:extLst>
          </p:cNvPr>
          <p:cNvSpPr txBox="1"/>
          <p:nvPr/>
        </p:nvSpPr>
        <p:spPr>
          <a:xfrm>
            <a:off x="10162732" y="7289808"/>
            <a:ext cx="2225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Uncle Bob, 2000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241917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Data 4">
            <a:extLst>
              <a:ext uri="{FF2B5EF4-FFF2-40B4-BE49-F238E27FC236}">
                <a16:creationId xmlns:a16="http://schemas.microsoft.com/office/drawing/2014/main" id="{4DA7F7DF-79FC-4782-8BBB-8E272F0DFB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14" name="Espaço reservado para rodapé 5">
            <a:extLst>
              <a:ext uri="{FF2B5EF4-FFF2-40B4-BE49-F238E27FC236}">
                <a16:creationId xmlns:a16="http://schemas.microsoft.com/office/drawing/2014/main" id="{021DA041-32B5-43DD-B16D-F849B179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E0E2390-5D4E-4824-847C-A5BB28BE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</p:spPr>
        <p:txBody>
          <a:bodyPr rtlCol="0"/>
          <a:lstStyle/>
          <a:p>
            <a:pPr rtl="0"/>
            <a:r>
              <a:rPr lang="pt-BR" dirty="0"/>
              <a:t>Princípios e boas práticas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309AEF6-D6DA-46A2-8F04-10F650A79F18}"/>
              </a:ext>
            </a:extLst>
          </p:cNvPr>
          <p:cNvSpPr txBox="1"/>
          <p:nvPr/>
        </p:nvSpPr>
        <p:spPr>
          <a:xfrm>
            <a:off x="2615609" y="27963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DF5E718-B708-4A9E-A8FA-3A822C345B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50" r="21555" b="24520"/>
          <a:stretch/>
        </p:blipFill>
        <p:spPr>
          <a:xfrm>
            <a:off x="1005840" y="1971208"/>
            <a:ext cx="8107012" cy="529501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9E28106-5927-40B9-AFA2-771C4A4586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052"/>
          <a:stretch/>
        </p:blipFill>
        <p:spPr>
          <a:xfrm>
            <a:off x="2471226" y="7006856"/>
            <a:ext cx="10334625" cy="165031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240C6117-0443-4035-B79D-F9BD62149278}"/>
              </a:ext>
            </a:extLst>
          </p:cNvPr>
          <p:cNvSpPr/>
          <p:nvPr/>
        </p:nvSpPr>
        <p:spPr>
          <a:xfrm>
            <a:off x="2328529" y="7006856"/>
            <a:ext cx="10579174" cy="15523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5C9FB5A-BC3E-4431-B3E4-B44F2D9B3DB1}"/>
              </a:ext>
            </a:extLst>
          </p:cNvPr>
          <p:cNvSpPr/>
          <p:nvPr/>
        </p:nvSpPr>
        <p:spPr>
          <a:xfrm>
            <a:off x="7315200" y="1881963"/>
            <a:ext cx="3062177" cy="1520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9845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549AADF-A162-4011-B24C-968277505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2415239"/>
            <a:ext cx="10153081" cy="4736187"/>
          </a:xfrm>
          <a:prstGeom prst="rect">
            <a:avLst/>
          </a:prstGeom>
        </p:spPr>
      </p:pic>
      <p:sp>
        <p:nvSpPr>
          <p:cNvPr id="13" name="Espaço Reservado para Data 4">
            <a:extLst>
              <a:ext uri="{FF2B5EF4-FFF2-40B4-BE49-F238E27FC236}">
                <a16:creationId xmlns:a16="http://schemas.microsoft.com/office/drawing/2014/main" id="{4DA7F7DF-79FC-4782-8BBB-8E272F0DFB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14" name="Espaço reservado para rodapé 5">
            <a:extLst>
              <a:ext uri="{FF2B5EF4-FFF2-40B4-BE49-F238E27FC236}">
                <a16:creationId xmlns:a16="http://schemas.microsoft.com/office/drawing/2014/main" id="{021DA041-32B5-43DD-B16D-F849B179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E0E2390-5D4E-4824-847C-A5BB28BE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</p:spPr>
        <p:txBody>
          <a:bodyPr rtlCol="0"/>
          <a:lstStyle/>
          <a:p>
            <a:r>
              <a:rPr lang="pt-BR" dirty="0" err="1"/>
              <a:t>Liskov</a:t>
            </a:r>
            <a:r>
              <a:rPr lang="pt-BR" dirty="0"/>
              <a:t> </a:t>
            </a:r>
            <a:r>
              <a:rPr lang="pt-BR" dirty="0" err="1"/>
              <a:t>Substitution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r>
              <a:rPr lang="pt-BR" dirty="0"/>
              <a:t> (LSP)</a:t>
            </a:r>
          </a:p>
        </p:txBody>
      </p:sp>
    </p:spTree>
    <p:extLst>
      <p:ext uri="{BB962C8B-B14F-4D97-AF65-F5344CB8AC3E}">
        <p14:creationId xmlns:p14="http://schemas.microsoft.com/office/powerpoint/2010/main" val="2257404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Data 4">
            <a:extLst>
              <a:ext uri="{FF2B5EF4-FFF2-40B4-BE49-F238E27FC236}">
                <a16:creationId xmlns:a16="http://schemas.microsoft.com/office/drawing/2014/main" id="{4DA7F7DF-79FC-4782-8BBB-8E272F0DFB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14" name="Espaço reservado para rodapé 5">
            <a:extLst>
              <a:ext uri="{FF2B5EF4-FFF2-40B4-BE49-F238E27FC236}">
                <a16:creationId xmlns:a16="http://schemas.microsoft.com/office/drawing/2014/main" id="{021DA041-32B5-43DD-B16D-F849B179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E0E2390-5D4E-4824-847C-A5BB28BE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</p:spPr>
        <p:txBody>
          <a:bodyPr rtlCol="0"/>
          <a:lstStyle/>
          <a:p>
            <a:r>
              <a:rPr lang="en-US" dirty="0" err="1"/>
              <a:t>Liskov</a:t>
            </a:r>
            <a:r>
              <a:rPr lang="en-US" dirty="0"/>
              <a:t> Substitution Principle </a:t>
            </a:r>
            <a:r>
              <a:rPr lang="pt-BR" dirty="0"/>
              <a:t>(LSP)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C1F3D5C-4BE6-45C2-863C-AF34D72C9DD1}"/>
              </a:ext>
            </a:extLst>
          </p:cNvPr>
          <p:cNvSpPr/>
          <p:nvPr/>
        </p:nvSpPr>
        <p:spPr>
          <a:xfrm>
            <a:off x="1005840" y="6004857"/>
            <a:ext cx="1546291" cy="899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FFB16B3-5721-4E54-A887-3AA07BE76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2239228"/>
            <a:ext cx="5637639" cy="2865713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4C8A3622-446B-4BB2-8B95-A2B5055F935C}"/>
              </a:ext>
            </a:extLst>
          </p:cNvPr>
          <p:cNvSpPr/>
          <p:nvPr/>
        </p:nvSpPr>
        <p:spPr>
          <a:xfrm>
            <a:off x="3642075" y="5578189"/>
            <a:ext cx="1546291" cy="899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727B1ED-246B-4732-9D38-3094E5EF10E0}"/>
              </a:ext>
            </a:extLst>
          </p:cNvPr>
          <p:cNvSpPr/>
          <p:nvPr/>
        </p:nvSpPr>
        <p:spPr>
          <a:xfrm>
            <a:off x="5188366" y="5578189"/>
            <a:ext cx="1546291" cy="899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1193BCE-4AA5-4AD3-B500-C7BEBA815885}"/>
              </a:ext>
            </a:extLst>
          </p:cNvPr>
          <p:cNvSpPr/>
          <p:nvPr/>
        </p:nvSpPr>
        <p:spPr>
          <a:xfrm>
            <a:off x="3642075" y="6478104"/>
            <a:ext cx="1546291" cy="899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5BBDF3C7-5B1B-4C28-BFA2-B15E8DE2B2D4}"/>
              </a:ext>
            </a:extLst>
          </p:cNvPr>
          <p:cNvSpPr/>
          <p:nvPr/>
        </p:nvSpPr>
        <p:spPr>
          <a:xfrm>
            <a:off x="5188366" y="6478104"/>
            <a:ext cx="1546291" cy="899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Seta: para a Direita 1">
            <a:extLst>
              <a:ext uri="{FF2B5EF4-FFF2-40B4-BE49-F238E27FC236}">
                <a16:creationId xmlns:a16="http://schemas.microsoft.com/office/drawing/2014/main" id="{16CC27AC-FFA7-4ECC-91A6-B520F6CBAE36}"/>
              </a:ext>
            </a:extLst>
          </p:cNvPr>
          <p:cNvSpPr/>
          <p:nvPr/>
        </p:nvSpPr>
        <p:spPr>
          <a:xfrm>
            <a:off x="2823209" y="6231766"/>
            <a:ext cx="641445" cy="4952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1A2C36A-BB2E-419B-9221-E96EF66FA3D7}"/>
              </a:ext>
            </a:extLst>
          </p:cNvPr>
          <p:cNvSpPr/>
          <p:nvPr/>
        </p:nvSpPr>
        <p:spPr>
          <a:xfrm>
            <a:off x="7845027" y="6019283"/>
            <a:ext cx="871841" cy="871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CF025D30-42DB-4AAB-8D10-313AD6B8B8A9}"/>
              </a:ext>
            </a:extLst>
          </p:cNvPr>
          <p:cNvGrpSpPr/>
          <p:nvPr/>
        </p:nvGrpSpPr>
        <p:grpSpPr>
          <a:xfrm>
            <a:off x="9827238" y="4710634"/>
            <a:ext cx="3483148" cy="3488360"/>
            <a:chOff x="9811747" y="4761500"/>
            <a:chExt cx="3483148" cy="3488360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A8239247-605F-49C6-9D5E-2446E8AC129B}"/>
                </a:ext>
              </a:extLst>
            </p:cNvPr>
            <p:cNvSpPr/>
            <p:nvPr/>
          </p:nvSpPr>
          <p:spPr>
            <a:xfrm>
              <a:off x="9811747" y="4762496"/>
              <a:ext cx="871841" cy="8718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59DD343C-B00C-4AF9-87DF-52A4CD9780BE}"/>
                </a:ext>
              </a:extLst>
            </p:cNvPr>
            <p:cNvSpPr/>
            <p:nvPr/>
          </p:nvSpPr>
          <p:spPr>
            <a:xfrm>
              <a:off x="10683588" y="4762496"/>
              <a:ext cx="871841" cy="8718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56A53A0D-80BC-41B6-B1F9-2B152EB26C7D}"/>
                </a:ext>
              </a:extLst>
            </p:cNvPr>
            <p:cNvSpPr/>
            <p:nvPr/>
          </p:nvSpPr>
          <p:spPr>
            <a:xfrm>
              <a:off x="9811747" y="5634337"/>
              <a:ext cx="871841" cy="8718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E1C36F9F-90AD-4EFD-991B-CC8E8D453AFA}"/>
                </a:ext>
              </a:extLst>
            </p:cNvPr>
            <p:cNvSpPr/>
            <p:nvPr/>
          </p:nvSpPr>
          <p:spPr>
            <a:xfrm>
              <a:off x="10683588" y="5634337"/>
              <a:ext cx="871841" cy="8718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80E512C0-0117-4A82-87CB-CBC7F9C8EB4D}"/>
                </a:ext>
              </a:extLst>
            </p:cNvPr>
            <p:cNvSpPr/>
            <p:nvPr/>
          </p:nvSpPr>
          <p:spPr>
            <a:xfrm>
              <a:off x="11555429" y="4761500"/>
              <a:ext cx="871841" cy="8718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09C185CD-2A09-45CC-8FAE-66F8CBC6ED76}"/>
                </a:ext>
              </a:extLst>
            </p:cNvPr>
            <p:cNvSpPr/>
            <p:nvPr/>
          </p:nvSpPr>
          <p:spPr>
            <a:xfrm>
              <a:off x="12423054" y="4761500"/>
              <a:ext cx="871841" cy="8718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58091B90-CAFA-4736-A164-4956747EC287}"/>
                </a:ext>
              </a:extLst>
            </p:cNvPr>
            <p:cNvSpPr/>
            <p:nvPr/>
          </p:nvSpPr>
          <p:spPr>
            <a:xfrm>
              <a:off x="11555429" y="5633341"/>
              <a:ext cx="871841" cy="8718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85316C00-8B10-4B6D-BD13-45DB7F2F9C9E}"/>
                </a:ext>
              </a:extLst>
            </p:cNvPr>
            <p:cNvSpPr/>
            <p:nvPr/>
          </p:nvSpPr>
          <p:spPr>
            <a:xfrm>
              <a:off x="12423054" y="5633341"/>
              <a:ext cx="871841" cy="8718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ABD9307F-049C-4BAC-BFB2-5CCC8B69C4BD}"/>
                </a:ext>
              </a:extLst>
            </p:cNvPr>
            <p:cNvSpPr/>
            <p:nvPr/>
          </p:nvSpPr>
          <p:spPr>
            <a:xfrm>
              <a:off x="9811747" y="6506178"/>
              <a:ext cx="871841" cy="8718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F2857F76-B665-4D26-8C4A-485A504F33CE}"/>
                </a:ext>
              </a:extLst>
            </p:cNvPr>
            <p:cNvSpPr/>
            <p:nvPr/>
          </p:nvSpPr>
          <p:spPr>
            <a:xfrm>
              <a:off x="10683588" y="6506178"/>
              <a:ext cx="871841" cy="8718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FDB3F27A-0DB6-4016-8C2C-AE980BB7A8EE}"/>
                </a:ext>
              </a:extLst>
            </p:cNvPr>
            <p:cNvSpPr/>
            <p:nvPr/>
          </p:nvSpPr>
          <p:spPr>
            <a:xfrm>
              <a:off x="9811747" y="7378019"/>
              <a:ext cx="871841" cy="8718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DFD5FC8E-49CE-47E3-BEEA-047C09F26CF3}"/>
                </a:ext>
              </a:extLst>
            </p:cNvPr>
            <p:cNvSpPr/>
            <p:nvPr/>
          </p:nvSpPr>
          <p:spPr>
            <a:xfrm>
              <a:off x="10683588" y="7378019"/>
              <a:ext cx="871841" cy="8718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FB37A5B1-D8B7-41D2-B9F4-E6DE6DC0A1E0}"/>
                </a:ext>
              </a:extLst>
            </p:cNvPr>
            <p:cNvSpPr/>
            <p:nvPr/>
          </p:nvSpPr>
          <p:spPr>
            <a:xfrm>
              <a:off x="11555429" y="6505182"/>
              <a:ext cx="871841" cy="8718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D669236-F538-4A6D-BF99-9BADCC2B9902}"/>
                </a:ext>
              </a:extLst>
            </p:cNvPr>
            <p:cNvSpPr/>
            <p:nvPr/>
          </p:nvSpPr>
          <p:spPr>
            <a:xfrm>
              <a:off x="12423054" y="6505182"/>
              <a:ext cx="871841" cy="8718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6347971E-874F-4290-B15F-D1055DB20366}"/>
                </a:ext>
              </a:extLst>
            </p:cNvPr>
            <p:cNvSpPr/>
            <p:nvPr/>
          </p:nvSpPr>
          <p:spPr>
            <a:xfrm>
              <a:off x="11555429" y="7377023"/>
              <a:ext cx="871841" cy="8718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491A5644-B31C-44E4-9C37-A9B80254EDEE}"/>
                </a:ext>
              </a:extLst>
            </p:cNvPr>
            <p:cNvSpPr/>
            <p:nvPr/>
          </p:nvSpPr>
          <p:spPr>
            <a:xfrm>
              <a:off x="12423054" y="7377023"/>
              <a:ext cx="871841" cy="8718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2" name="Seta: para a Direita 31">
            <a:extLst>
              <a:ext uri="{FF2B5EF4-FFF2-40B4-BE49-F238E27FC236}">
                <a16:creationId xmlns:a16="http://schemas.microsoft.com/office/drawing/2014/main" id="{D3EE2711-7128-4803-A39A-D574B17660A9}"/>
              </a:ext>
            </a:extLst>
          </p:cNvPr>
          <p:cNvSpPr/>
          <p:nvPr/>
        </p:nvSpPr>
        <p:spPr>
          <a:xfrm>
            <a:off x="8943048" y="6206675"/>
            <a:ext cx="641445" cy="4952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7F5D7197-CB1B-49DE-955C-B7A41851C9EE}"/>
              </a:ext>
            </a:extLst>
          </p:cNvPr>
          <p:cNvCxnSpPr/>
          <p:nvPr/>
        </p:nvCxnSpPr>
        <p:spPr>
          <a:xfrm>
            <a:off x="11570920" y="4710634"/>
            <a:ext cx="0" cy="348736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6A831B08-DF30-46E0-A504-A2D4BBC0AE1C}"/>
              </a:ext>
            </a:extLst>
          </p:cNvPr>
          <p:cNvCxnSpPr>
            <a:cxnSpLocks/>
          </p:cNvCxnSpPr>
          <p:nvPr/>
        </p:nvCxnSpPr>
        <p:spPr>
          <a:xfrm flipH="1" flipV="1">
            <a:off x="9827237" y="6453320"/>
            <a:ext cx="3483149" cy="2478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955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Data 4">
            <a:extLst>
              <a:ext uri="{FF2B5EF4-FFF2-40B4-BE49-F238E27FC236}">
                <a16:creationId xmlns:a16="http://schemas.microsoft.com/office/drawing/2014/main" id="{4DA7F7DF-79FC-4782-8BBB-8E272F0DFB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14" name="Espaço reservado para rodapé 5">
            <a:extLst>
              <a:ext uri="{FF2B5EF4-FFF2-40B4-BE49-F238E27FC236}">
                <a16:creationId xmlns:a16="http://schemas.microsoft.com/office/drawing/2014/main" id="{021DA041-32B5-43DD-B16D-F849B179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E0E2390-5D4E-4824-847C-A5BB28BE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</p:spPr>
        <p:txBody>
          <a:bodyPr rtlCol="0"/>
          <a:lstStyle/>
          <a:p>
            <a:r>
              <a:rPr lang="pt-BR" dirty="0"/>
              <a:t>Interface </a:t>
            </a:r>
            <a:r>
              <a:rPr lang="en-US" dirty="0"/>
              <a:t>Segregation Principle </a:t>
            </a:r>
            <a:r>
              <a:rPr lang="pt-BR" dirty="0"/>
              <a:t>(ISP)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B1C75A2-5EE5-4753-8C37-5EF942DE2439}"/>
              </a:ext>
            </a:extLst>
          </p:cNvPr>
          <p:cNvSpPr txBox="1"/>
          <p:nvPr/>
        </p:nvSpPr>
        <p:spPr>
          <a:xfrm>
            <a:off x="1586724" y="2511187"/>
            <a:ext cx="11719843" cy="1493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200" dirty="0"/>
              <a:t>Construa interfaces com granularidade fina que sejam específicas para o cliente.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7AE7CB8-0F1E-470A-BF33-1DC16CDF94B6}"/>
              </a:ext>
            </a:extLst>
          </p:cNvPr>
          <p:cNvSpPr txBox="1"/>
          <p:nvPr/>
        </p:nvSpPr>
        <p:spPr>
          <a:xfrm>
            <a:off x="10162732" y="5359410"/>
            <a:ext cx="2225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Uncle Bob, 2000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541542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Data 4">
            <a:extLst>
              <a:ext uri="{FF2B5EF4-FFF2-40B4-BE49-F238E27FC236}">
                <a16:creationId xmlns:a16="http://schemas.microsoft.com/office/drawing/2014/main" id="{4DA7F7DF-79FC-4782-8BBB-8E272F0DFB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14" name="Espaço reservado para rodapé 5">
            <a:extLst>
              <a:ext uri="{FF2B5EF4-FFF2-40B4-BE49-F238E27FC236}">
                <a16:creationId xmlns:a16="http://schemas.microsoft.com/office/drawing/2014/main" id="{021DA041-32B5-43DD-B16D-F849B179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E0E2390-5D4E-4824-847C-A5BB28BE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</p:spPr>
        <p:txBody>
          <a:bodyPr rtlCol="0"/>
          <a:lstStyle/>
          <a:p>
            <a:r>
              <a:rPr lang="pt-BR" dirty="0"/>
              <a:t>Interface </a:t>
            </a:r>
            <a:r>
              <a:rPr lang="en-US" dirty="0"/>
              <a:t>Segregation Principle </a:t>
            </a:r>
            <a:r>
              <a:rPr lang="pt-BR" dirty="0"/>
              <a:t>(ISP)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CE5949B-DC3E-48D1-A4E6-D4DAAF50A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154" y="2964769"/>
            <a:ext cx="866775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380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Data 4">
            <a:extLst>
              <a:ext uri="{FF2B5EF4-FFF2-40B4-BE49-F238E27FC236}">
                <a16:creationId xmlns:a16="http://schemas.microsoft.com/office/drawing/2014/main" id="{4DA7F7DF-79FC-4782-8BBB-8E272F0DFB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14" name="Espaço reservado para rodapé 5">
            <a:extLst>
              <a:ext uri="{FF2B5EF4-FFF2-40B4-BE49-F238E27FC236}">
                <a16:creationId xmlns:a16="http://schemas.microsoft.com/office/drawing/2014/main" id="{021DA041-32B5-43DD-B16D-F849B179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E0E2390-5D4E-4824-847C-A5BB28BE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</p:spPr>
        <p:txBody>
          <a:bodyPr rtlCol="0"/>
          <a:lstStyle/>
          <a:p>
            <a:r>
              <a:rPr lang="pt-BR" dirty="0"/>
              <a:t>Interface </a:t>
            </a:r>
            <a:r>
              <a:rPr lang="en-US" dirty="0"/>
              <a:t>Segregation Principle </a:t>
            </a:r>
            <a:r>
              <a:rPr lang="pt-BR" dirty="0"/>
              <a:t>(ISP)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A0B3F7C-6830-4A6D-8EAF-C3772AD14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440" y="1809523"/>
            <a:ext cx="6038850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27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Data 4">
            <a:extLst>
              <a:ext uri="{FF2B5EF4-FFF2-40B4-BE49-F238E27FC236}">
                <a16:creationId xmlns:a16="http://schemas.microsoft.com/office/drawing/2014/main" id="{4DA7F7DF-79FC-4782-8BBB-8E272F0DFB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14" name="Espaço reservado para rodapé 5">
            <a:extLst>
              <a:ext uri="{FF2B5EF4-FFF2-40B4-BE49-F238E27FC236}">
                <a16:creationId xmlns:a16="http://schemas.microsoft.com/office/drawing/2014/main" id="{021DA041-32B5-43DD-B16D-F849B179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E0E2390-5D4E-4824-847C-A5BB28BE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</p:spPr>
        <p:txBody>
          <a:bodyPr rtlCol="0"/>
          <a:lstStyle/>
          <a:p>
            <a:r>
              <a:rPr lang="pt-BR" dirty="0"/>
              <a:t>Interface </a:t>
            </a:r>
            <a:r>
              <a:rPr lang="en-US" dirty="0"/>
              <a:t>Segregation Principle </a:t>
            </a:r>
            <a:r>
              <a:rPr lang="pt-BR" dirty="0"/>
              <a:t>(ISP)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C190FB0-291F-4013-9D46-7C02880FB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564" y="1814059"/>
            <a:ext cx="5753100" cy="6677025"/>
          </a:xfrm>
          <a:prstGeom prst="rect">
            <a:avLst/>
          </a:prstGeom>
        </p:spPr>
      </p:pic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1DE90E86-1A43-405E-949D-B0A6071C1267}"/>
              </a:ext>
            </a:extLst>
          </p:cNvPr>
          <p:cNvSpPr/>
          <p:nvPr/>
        </p:nvSpPr>
        <p:spPr>
          <a:xfrm rot="10800000">
            <a:off x="7141028" y="2830285"/>
            <a:ext cx="1219200" cy="754743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64C5D183-E6B6-4A18-9D0E-9AAD00CDD080}"/>
              </a:ext>
            </a:extLst>
          </p:cNvPr>
          <p:cNvSpPr/>
          <p:nvPr/>
        </p:nvSpPr>
        <p:spPr>
          <a:xfrm rot="10800000">
            <a:off x="7141028" y="4240553"/>
            <a:ext cx="1219200" cy="754743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9631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Data 4">
            <a:extLst>
              <a:ext uri="{FF2B5EF4-FFF2-40B4-BE49-F238E27FC236}">
                <a16:creationId xmlns:a16="http://schemas.microsoft.com/office/drawing/2014/main" id="{4DA7F7DF-79FC-4782-8BBB-8E272F0DFB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14" name="Espaço reservado para rodapé 5">
            <a:extLst>
              <a:ext uri="{FF2B5EF4-FFF2-40B4-BE49-F238E27FC236}">
                <a16:creationId xmlns:a16="http://schemas.microsoft.com/office/drawing/2014/main" id="{021DA041-32B5-43DD-B16D-F849B179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E0E2390-5D4E-4824-847C-A5BB28BE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</p:spPr>
        <p:txBody>
          <a:bodyPr rtlCol="0"/>
          <a:lstStyle/>
          <a:p>
            <a:r>
              <a:rPr lang="pt-BR" dirty="0"/>
              <a:t>Interface </a:t>
            </a:r>
            <a:r>
              <a:rPr lang="en-US" dirty="0"/>
              <a:t>Segregation Principle </a:t>
            </a:r>
            <a:r>
              <a:rPr lang="pt-BR" dirty="0"/>
              <a:t>(ISP)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6ABD43C-ADC8-4FE7-9C01-2276228A0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323" y="2254251"/>
            <a:ext cx="78867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6303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Data 4">
            <a:extLst>
              <a:ext uri="{FF2B5EF4-FFF2-40B4-BE49-F238E27FC236}">
                <a16:creationId xmlns:a16="http://schemas.microsoft.com/office/drawing/2014/main" id="{4DA7F7DF-79FC-4782-8BBB-8E272F0DFB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14" name="Espaço reservado para rodapé 5">
            <a:extLst>
              <a:ext uri="{FF2B5EF4-FFF2-40B4-BE49-F238E27FC236}">
                <a16:creationId xmlns:a16="http://schemas.microsoft.com/office/drawing/2014/main" id="{021DA041-32B5-43DD-B16D-F849B179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E0E2390-5D4E-4824-847C-A5BB28BE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</p:spPr>
        <p:txBody>
          <a:bodyPr rtlCol="0"/>
          <a:lstStyle/>
          <a:p>
            <a:r>
              <a:rPr lang="pt-BR" dirty="0"/>
              <a:t>Interface </a:t>
            </a:r>
            <a:r>
              <a:rPr lang="en-US" dirty="0"/>
              <a:t>Segregation Principle </a:t>
            </a:r>
            <a:r>
              <a:rPr lang="pt-BR" dirty="0"/>
              <a:t>(ISP)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CBB3909-C2D8-4046-B29C-359474E66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571" y="1925865"/>
            <a:ext cx="8991600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0827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Data 4">
            <a:extLst>
              <a:ext uri="{FF2B5EF4-FFF2-40B4-BE49-F238E27FC236}">
                <a16:creationId xmlns:a16="http://schemas.microsoft.com/office/drawing/2014/main" id="{4DA7F7DF-79FC-4782-8BBB-8E272F0DFB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14" name="Espaço reservado para rodapé 5">
            <a:extLst>
              <a:ext uri="{FF2B5EF4-FFF2-40B4-BE49-F238E27FC236}">
                <a16:creationId xmlns:a16="http://schemas.microsoft.com/office/drawing/2014/main" id="{021DA041-32B5-43DD-B16D-F849B179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E0E2390-5D4E-4824-847C-A5BB28BE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</p:spPr>
        <p:txBody>
          <a:bodyPr rtlCol="0"/>
          <a:lstStyle/>
          <a:p>
            <a:r>
              <a:rPr lang="pt-BR" dirty="0"/>
              <a:t>Interface </a:t>
            </a:r>
            <a:r>
              <a:rPr lang="en-US" dirty="0"/>
              <a:t>Segregation Principle </a:t>
            </a:r>
            <a:r>
              <a:rPr lang="pt-BR" dirty="0"/>
              <a:t>(ISP)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744BA0B-7553-4BBB-95AC-1BEDB8C41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105" y="2496003"/>
            <a:ext cx="780097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8591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Data 4">
            <a:extLst>
              <a:ext uri="{FF2B5EF4-FFF2-40B4-BE49-F238E27FC236}">
                <a16:creationId xmlns:a16="http://schemas.microsoft.com/office/drawing/2014/main" id="{4DA7F7DF-79FC-4782-8BBB-8E272F0DFB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14" name="Espaço reservado para rodapé 5">
            <a:extLst>
              <a:ext uri="{FF2B5EF4-FFF2-40B4-BE49-F238E27FC236}">
                <a16:creationId xmlns:a16="http://schemas.microsoft.com/office/drawing/2014/main" id="{021DA041-32B5-43DD-B16D-F849B179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E0E2390-5D4E-4824-847C-A5BB28BE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</p:spPr>
        <p:txBody>
          <a:bodyPr rtlCol="0"/>
          <a:lstStyle/>
          <a:p>
            <a:r>
              <a:rPr lang="en-US" sz="5400" dirty="0"/>
              <a:t>Dependency Inversion Principle (DIP)</a:t>
            </a:r>
            <a:endParaRPr lang="pt-BR" sz="54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4561AE3-1F51-404C-BC17-D9F28B8E18BF}"/>
              </a:ext>
            </a:extLst>
          </p:cNvPr>
          <p:cNvSpPr txBox="1"/>
          <p:nvPr/>
        </p:nvSpPr>
        <p:spPr>
          <a:xfrm>
            <a:off x="2607647" y="3450761"/>
            <a:ext cx="9415105" cy="1843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4000" dirty="0"/>
              <a:t>Dependa de abstrações (interfaces) ao invés de classes concretas.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E39CA42-8AE4-4AC7-9DB1-447580D167B5}"/>
              </a:ext>
            </a:extLst>
          </p:cNvPr>
          <p:cNvSpPr txBox="1"/>
          <p:nvPr/>
        </p:nvSpPr>
        <p:spPr>
          <a:xfrm>
            <a:off x="10438504" y="6520552"/>
            <a:ext cx="2225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Uncle Bob, 2000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657665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Data 4">
            <a:extLst>
              <a:ext uri="{FF2B5EF4-FFF2-40B4-BE49-F238E27FC236}">
                <a16:creationId xmlns:a16="http://schemas.microsoft.com/office/drawing/2014/main" id="{4DA7F7DF-79FC-4782-8BBB-8E272F0DFB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14" name="Espaço reservado para rodapé 5">
            <a:extLst>
              <a:ext uri="{FF2B5EF4-FFF2-40B4-BE49-F238E27FC236}">
                <a16:creationId xmlns:a16="http://schemas.microsoft.com/office/drawing/2014/main" id="{021DA041-32B5-43DD-B16D-F849B179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E0E2390-5D4E-4824-847C-A5BB28BE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</p:spPr>
        <p:txBody>
          <a:bodyPr rtlCol="0"/>
          <a:lstStyle/>
          <a:p>
            <a:pPr rtl="0"/>
            <a:r>
              <a:rPr lang="pt-BR" dirty="0"/>
              <a:t>Princípios e boas práticas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309AEF6-D6DA-46A2-8F04-10F650A79F18}"/>
              </a:ext>
            </a:extLst>
          </p:cNvPr>
          <p:cNvSpPr txBox="1"/>
          <p:nvPr/>
        </p:nvSpPr>
        <p:spPr>
          <a:xfrm>
            <a:off x="2615609" y="27963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DF5E718-B708-4A9E-A8FA-3A822C345B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50" r="21555" b="24520"/>
          <a:stretch/>
        </p:blipFill>
        <p:spPr>
          <a:xfrm>
            <a:off x="1005840" y="1971208"/>
            <a:ext cx="8107012" cy="5295015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B5C9FB5A-BC3E-4431-B3E4-B44F2D9B3DB1}"/>
              </a:ext>
            </a:extLst>
          </p:cNvPr>
          <p:cNvSpPr/>
          <p:nvPr/>
        </p:nvSpPr>
        <p:spPr>
          <a:xfrm>
            <a:off x="7315200" y="1881963"/>
            <a:ext cx="3062177" cy="1520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2E1C2175-E499-47E8-B390-CD7297098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630" y="2463138"/>
            <a:ext cx="6701930" cy="2372484"/>
          </a:xfrm>
          <a:prstGeom prst="rect">
            <a:avLst/>
          </a:prstGeom>
        </p:spPr>
      </p:pic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CF2F0BDF-36EE-4B9A-AA9D-55BAB5B16597}"/>
              </a:ext>
            </a:extLst>
          </p:cNvPr>
          <p:cNvCxnSpPr/>
          <p:nvPr/>
        </p:nvCxnSpPr>
        <p:spPr>
          <a:xfrm flipH="1">
            <a:off x="4846320" y="3649380"/>
            <a:ext cx="17883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Imagem relacionada">
            <a:extLst>
              <a:ext uri="{FF2B5EF4-FFF2-40B4-BE49-F238E27FC236}">
                <a16:creationId xmlns:a16="http://schemas.microsoft.com/office/drawing/2014/main" id="{A6D04D2F-0511-45FB-B8AF-CCB3FC335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319" y="3774104"/>
            <a:ext cx="1591571" cy="1595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15F6B18D-14D3-4CA2-85D4-EB6AE90A8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052"/>
          <a:stretch/>
        </p:blipFill>
        <p:spPr>
          <a:xfrm>
            <a:off x="2471226" y="7006856"/>
            <a:ext cx="10334625" cy="1650310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2CF83FE1-A998-454F-BE33-D14607F497A0}"/>
              </a:ext>
            </a:extLst>
          </p:cNvPr>
          <p:cNvSpPr/>
          <p:nvPr/>
        </p:nvSpPr>
        <p:spPr>
          <a:xfrm>
            <a:off x="2328529" y="7006856"/>
            <a:ext cx="10579174" cy="15523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172" name="Picture 4" descr="Imagem relacionada">
            <a:extLst>
              <a:ext uri="{FF2B5EF4-FFF2-40B4-BE49-F238E27FC236}">
                <a16:creationId xmlns:a16="http://schemas.microsoft.com/office/drawing/2014/main" id="{327B9ED6-DB1D-46C5-8E29-1E404849A2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69"/>
          <a:stretch/>
        </p:blipFill>
        <p:spPr bwMode="auto">
          <a:xfrm>
            <a:off x="12374476" y="6298328"/>
            <a:ext cx="1351848" cy="1221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1672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D83B7A3-7C7D-4B10-B385-70688D39A23B}"/>
              </a:ext>
            </a:extLst>
          </p:cNvPr>
          <p:cNvSpPr txBox="1"/>
          <p:nvPr/>
        </p:nvSpPr>
        <p:spPr>
          <a:xfrm>
            <a:off x="2487706" y="2407024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	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42B3735-F13E-43FE-B154-9640B5045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311" y="1687325"/>
            <a:ext cx="6219825" cy="6791325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25C106C0-DF3A-4758-90C2-E92FC0FD0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</p:spPr>
        <p:txBody>
          <a:bodyPr rtlCol="0"/>
          <a:lstStyle/>
          <a:p>
            <a:pPr rtl="0"/>
            <a:r>
              <a:rPr lang="pt-BR" dirty="0"/>
              <a:t>Interfaces</a:t>
            </a:r>
          </a:p>
        </p:txBody>
      </p:sp>
      <p:sp>
        <p:nvSpPr>
          <p:cNvPr id="14" name="Espaço Reservado para Data 4">
            <a:extLst>
              <a:ext uri="{FF2B5EF4-FFF2-40B4-BE49-F238E27FC236}">
                <a16:creationId xmlns:a16="http://schemas.microsoft.com/office/drawing/2014/main" id="{6F14E360-44B8-49B3-AF8A-9D2BA3F4D2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15" name="Espaço reservado para rodapé 5">
            <a:extLst>
              <a:ext uri="{FF2B5EF4-FFF2-40B4-BE49-F238E27FC236}">
                <a16:creationId xmlns:a16="http://schemas.microsoft.com/office/drawing/2014/main" id="{857CD327-50DD-40BA-988F-AF386AAC9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</p:spTree>
    <p:extLst>
      <p:ext uri="{BB962C8B-B14F-4D97-AF65-F5344CB8AC3E}">
        <p14:creationId xmlns:p14="http://schemas.microsoft.com/office/powerpoint/2010/main" val="100148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D83B7A3-7C7D-4B10-B385-70688D39A23B}"/>
              </a:ext>
            </a:extLst>
          </p:cNvPr>
          <p:cNvSpPr txBox="1"/>
          <p:nvPr/>
        </p:nvSpPr>
        <p:spPr>
          <a:xfrm>
            <a:off x="2487706" y="2407024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	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59668EF-0D70-47ED-95D9-FE11F5EB0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631" y="1963273"/>
            <a:ext cx="10601325" cy="53244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211F5AE-2249-404D-912C-8A1307B6C3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5731" y="2147939"/>
            <a:ext cx="3543300" cy="2857500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A91A00FE-A93C-4D0F-AB86-F018E5009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</p:spPr>
        <p:txBody>
          <a:bodyPr rtlCol="0"/>
          <a:lstStyle/>
          <a:p>
            <a:r>
              <a:rPr lang="en-US" sz="5400" dirty="0"/>
              <a:t>Dependency Inversion Principle (DIP)</a:t>
            </a:r>
            <a:endParaRPr lang="pt-BR" sz="5400" dirty="0"/>
          </a:p>
        </p:txBody>
      </p:sp>
      <p:sp>
        <p:nvSpPr>
          <p:cNvPr id="12" name="Espaço Reservado para Data 4">
            <a:extLst>
              <a:ext uri="{FF2B5EF4-FFF2-40B4-BE49-F238E27FC236}">
                <a16:creationId xmlns:a16="http://schemas.microsoft.com/office/drawing/2014/main" id="{C8452C6E-F963-45F9-B365-9C760E49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13" name="Espaço reservado para rodapé 5">
            <a:extLst>
              <a:ext uri="{FF2B5EF4-FFF2-40B4-BE49-F238E27FC236}">
                <a16:creationId xmlns:a16="http://schemas.microsoft.com/office/drawing/2014/main" id="{BD5A627A-7F38-44DD-A409-793F0BD4A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</p:spTree>
    <p:extLst>
      <p:ext uri="{BB962C8B-B14F-4D97-AF65-F5344CB8AC3E}">
        <p14:creationId xmlns:p14="http://schemas.microsoft.com/office/powerpoint/2010/main" val="394847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D83B7A3-7C7D-4B10-B385-70688D39A23B}"/>
              </a:ext>
            </a:extLst>
          </p:cNvPr>
          <p:cNvSpPr txBox="1"/>
          <p:nvPr/>
        </p:nvSpPr>
        <p:spPr>
          <a:xfrm>
            <a:off x="2487706" y="2407024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	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90D1415-164A-4846-B767-CC720C061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862" y="1827741"/>
            <a:ext cx="4924425" cy="226695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61622EB-55A6-4923-828C-1B9CEC38A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8457" y="1827741"/>
            <a:ext cx="6086475" cy="677227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8BC51B2-9CEB-401D-B48A-53BCB7396C8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9960"/>
          <a:stretch/>
        </p:blipFill>
        <p:spPr>
          <a:xfrm>
            <a:off x="11497235" y="3470243"/>
            <a:ext cx="2841812" cy="252051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03AB2724-16A0-4484-BE52-C9F68FF7D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</p:spPr>
        <p:txBody>
          <a:bodyPr rtlCol="0"/>
          <a:lstStyle/>
          <a:p>
            <a:r>
              <a:rPr lang="en-US" sz="5400" dirty="0"/>
              <a:t>Dependency Inversion Principle (DIP)</a:t>
            </a:r>
            <a:endParaRPr lang="pt-BR" sz="5400" dirty="0"/>
          </a:p>
        </p:txBody>
      </p:sp>
      <p:sp>
        <p:nvSpPr>
          <p:cNvPr id="14" name="Espaço Reservado para Data 4">
            <a:extLst>
              <a:ext uri="{FF2B5EF4-FFF2-40B4-BE49-F238E27FC236}">
                <a16:creationId xmlns:a16="http://schemas.microsoft.com/office/drawing/2014/main" id="{BEA8788E-1B8D-4017-981D-C46943020D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15" name="Espaço reservado para rodapé 5">
            <a:extLst>
              <a:ext uri="{FF2B5EF4-FFF2-40B4-BE49-F238E27FC236}">
                <a16:creationId xmlns:a16="http://schemas.microsoft.com/office/drawing/2014/main" id="{765E665E-0091-4508-A1CB-AFF17FE0B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</p:spTree>
    <p:extLst>
      <p:ext uri="{BB962C8B-B14F-4D97-AF65-F5344CB8AC3E}">
        <p14:creationId xmlns:p14="http://schemas.microsoft.com/office/powerpoint/2010/main" val="75366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F12941F-E676-48FF-913B-D3E17EDB5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216" y="2445497"/>
            <a:ext cx="10668000" cy="543877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D83B7A3-7C7D-4B10-B385-70688D39A23B}"/>
              </a:ext>
            </a:extLst>
          </p:cNvPr>
          <p:cNvSpPr txBox="1"/>
          <p:nvPr/>
        </p:nvSpPr>
        <p:spPr>
          <a:xfrm>
            <a:off x="2487706" y="2407024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	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57D02A9-CD7E-4EEE-8391-0AE839FEFF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755" r="52981"/>
          <a:stretch/>
        </p:blipFill>
        <p:spPr>
          <a:xfrm>
            <a:off x="9784080" y="2776356"/>
            <a:ext cx="3188746" cy="2475472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F3FE437F-DB9A-4882-A333-CBAA9073C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</p:spPr>
        <p:txBody>
          <a:bodyPr rtlCol="0"/>
          <a:lstStyle/>
          <a:p>
            <a:r>
              <a:rPr lang="en-US" sz="5400" dirty="0"/>
              <a:t>Dependency Inversion Principle (DIP)</a:t>
            </a:r>
            <a:endParaRPr lang="pt-BR" sz="5400" dirty="0"/>
          </a:p>
        </p:txBody>
      </p:sp>
      <p:sp>
        <p:nvSpPr>
          <p:cNvPr id="11" name="Espaço Reservado para Data 4">
            <a:extLst>
              <a:ext uri="{FF2B5EF4-FFF2-40B4-BE49-F238E27FC236}">
                <a16:creationId xmlns:a16="http://schemas.microsoft.com/office/drawing/2014/main" id="{2F6B224C-7045-43F8-916E-CA3A0A9C82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12" name="Espaço reservado para rodapé 5">
            <a:extLst>
              <a:ext uri="{FF2B5EF4-FFF2-40B4-BE49-F238E27FC236}">
                <a16:creationId xmlns:a16="http://schemas.microsoft.com/office/drawing/2014/main" id="{3AAAB5B6-657A-49DE-B078-2442D5B5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</p:spTree>
    <p:extLst>
      <p:ext uri="{BB962C8B-B14F-4D97-AF65-F5344CB8AC3E}">
        <p14:creationId xmlns:p14="http://schemas.microsoft.com/office/powerpoint/2010/main" val="23367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02ED852-8E6D-48F8-8029-48CF84916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746" y="2146788"/>
            <a:ext cx="4474482" cy="445176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28CB353-64FB-4594-BB2A-7F8EE2508626}"/>
              </a:ext>
            </a:extLst>
          </p:cNvPr>
          <p:cNvSpPr txBox="1"/>
          <p:nvPr/>
        </p:nvSpPr>
        <p:spPr>
          <a:xfrm>
            <a:off x="3822192" y="7170057"/>
            <a:ext cx="6986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https://goo.gl/forms/xqTzlynPITmdr9CF3</a:t>
            </a:r>
          </a:p>
        </p:txBody>
      </p:sp>
    </p:spTree>
    <p:extLst>
      <p:ext uri="{BB962C8B-B14F-4D97-AF65-F5344CB8AC3E}">
        <p14:creationId xmlns:p14="http://schemas.microsoft.com/office/powerpoint/2010/main" val="1975369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Data 4">
            <a:extLst>
              <a:ext uri="{FF2B5EF4-FFF2-40B4-BE49-F238E27FC236}">
                <a16:creationId xmlns:a16="http://schemas.microsoft.com/office/drawing/2014/main" id="{4DA7F7DF-79FC-4782-8BBB-8E272F0DFB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14" name="Espaço reservado para rodapé 5">
            <a:extLst>
              <a:ext uri="{FF2B5EF4-FFF2-40B4-BE49-F238E27FC236}">
                <a16:creationId xmlns:a16="http://schemas.microsoft.com/office/drawing/2014/main" id="{021DA041-32B5-43DD-B16D-F849B179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/>
              <a:t>Olé Tecnologia</a:t>
            </a:r>
            <a:endParaRPr lang="pt-BR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E0E2390-5D4E-4824-847C-A5BB28BE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</p:spPr>
        <p:txBody>
          <a:bodyPr rtlCol="0"/>
          <a:lstStyle/>
          <a:p>
            <a:pPr rtl="0"/>
            <a:r>
              <a:rPr lang="pt-BR"/>
              <a:t>Princípios e boas práticas</a:t>
            </a:r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AABDCA2-FED0-40DF-8E92-1CC45B84D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0" y="2126660"/>
            <a:ext cx="8839200" cy="5400675"/>
          </a:xfrm>
          <a:prstGeom prst="rect">
            <a:avLst/>
          </a:prstGeom>
        </p:spPr>
      </p:pic>
      <p:pic>
        <p:nvPicPr>
          <p:cNvPr id="10242" name="Picture 2" descr="Imagem relacionada">
            <a:extLst>
              <a:ext uri="{FF2B5EF4-FFF2-40B4-BE49-F238E27FC236}">
                <a16:creationId xmlns:a16="http://schemas.microsoft.com/office/drawing/2014/main" id="{B0905990-4DA8-4611-964D-E29EC6DF4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30" y="2126660"/>
            <a:ext cx="379095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320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Data 4">
            <a:extLst>
              <a:ext uri="{FF2B5EF4-FFF2-40B4-BE49-F238E27FC236}">
                <a16:creationId xmlns:a16="http://schemas.microsoft.com/office/drawing/2014/main" id="{4DA7F7DF-79FC-4782-8BBB-8E272F0DFB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14" name="Espaço reservado para rodapé 5">
            <a:extLst>
              <a:ext uri="{FF2B5EF4-FFF2-40B4-BE49-F238E27FC236}">
                <a16:creationId xmlns:a16="http://schemas.microsoft.com/office/drawing/2014/main" id="{021DA041-32B5-43DD-B16D-F849B179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E0E2390-5D4E-4824-847C-A5BB28BE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</p:spPr>
        <p:txBody>
          <a:bodyPr rtlCol="0"/>
          <a:lstStyle/>
          <a:p>
            <a:pPr rtl="0"/>
            <a:r>
              <a:rPr lang="pt-BR" dirty="0"/>
              <a:t>Princípios e boas práticas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AABDCA2-FED0-40DF-8E92-1CC45B84D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0" y="2126660"/>
            <a:ext cx="8839200" cy="5400675"/>
          </a:xfrm>
          <a:prstGeom prst="rect">
            <a:avLst/>
          </a:prstGeom>
        </p:spPr>
      </p:pic>
      <p:pic>
        <p:nvPicPr>
          <p:cNvPr id="10242" name="Picture 2" descr="Imagem relacionada">
            <a:extLst>
              <a:ext uri="{FF2B5EF4-FFF2-40B4-BE49-F238E27FC236}">
                <a16:creationId xmlns:a16="http://schemas.microsoft.com/office/drawing/2014/main" id="{B0905990-4DA8-4611-964D-E29EC6DF4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30" y="2126660"/>
            <a:ext cx="379095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177251A2-113C-450D-9F46-7C4E7773C4B1}"/>
              </a:ext>
            </a:extLst>
          </p:cNvPr>
          <p:cNvSpPr/>
          <p:nvPr/>
        </p:nvSpPr>
        <p:spPr>
          <a:xfrm>
            <a:off x="4846321" y="6103088"/>
            <a:ext cx="8839200" cy="1073889"/>
          </a:xfrm>
          <a:prstGeom prst="rect">
            <a:avLst/>
          </a:prstGeom>
          <a:solidFill>
            <a:srgbClr val="F6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708D78E-212A-4FFA-BA45-0E1E236C53C4}"/>
              </a:ext>
            </a:extLst>
          </p:cNvPr>
          <p:cNvSpPr/>
          <p:nvPr/>
        </p:nvSpPr>
        <p:spPr>
          <a:xfrm>
            <a:off x="5316278" y="4572001"/>
            <a:ext cx="5039833" cy="414670"/>
          </a:xfrm>
          <a:prstGeom prst="rect">
            <a:avLst/>
          </a:prstGeom>
          <a:solidFill>
            <a:srgbClr val="F6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187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2621D441-44BD-4CEF-9042-9F4217DB1250}"/>
              </a:ext>
            </a:extLst>
          </p:cNvPr>
          <p:cNvSpPr/>
          <p:nvPr/>
        </p:nvSpPr>
        <p:spPr>
          <a:xfrm>
            <a:off x="2265529" y="2620371"/>
            <a:ext cx="1070056" cy="4708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Data 4">
            <a:extLst>
              <a:ext uri="{FF2B5EF4-FFF2-40B4-BE49-F238E27FC236}">
                <a16:creationId xmlns:a16="http://schemas.microsoft.com/office/drawing/2014/main" id="{4DA7F7DF-79FC-4782-8BBB-8E272F0DFB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14" name="Espaço reservado para rodapé 5">
            <a:extLst>
              <a:ext uri="{FF2B5EF4-FFF2-40B4-BE49-F238E27FC236}">
                <a16:creationId xmlns:a16="http://schemas.microsoft.com/office/drawing/2014/main" id="{021DA041-32B5-43DD-B16D-F849B179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E0E2390-5D4E-4824-847C-A5BB28BE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</p:spPr>
        <p:txBody>
          <a:bodyPr rtlCol="0"/>
          <a:lstStyle/>
          <a:p>
            <a:pPr rtl="0"/>
            <a:r>
              <a:rPr lang="pt-BR" dirty="0"/>
              <a:t>Princípios e boas práticas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1E3BA92-A31B-4466-BECF-53514329A8D9}"/>
              </a:ext>
            </a:extLst>
          </p:cNvPr>
          <p:cNvSpPr txBox="1"/>
          <p:nvPr/>
        </p:nvSpPr>
        <p:spPr>
          <a:xfrm>
            <a:off x="2364646" y="2620371"/>
            <a:ext cx="84616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S</a:t>
            </a:r>
          </a:p>
          <a:p>
            <a:pPr algn="ctr"/>
            <a:r>
              <a:rPr lang="en-US" sz="6000" dirty="0"/>
              <a:t>O</a:t>
            </a:r>
          </a:p>
          <a:p>
            <a:pPr algn="ctr"/>
            <a:r>
              <a:rPr lang="en-US" sz="6000" dirty="0"/>
              <a:t>L</a:t>
            </a:r>
          </a:p>
          <a:p>
            <a:pPr algn="ctr"/>
            <a:r>
              <a:rPr lang="en-US" sz="6000" dirty="0"/>
              <a:t>I</a:t>
            </a:r>
          </a:p>
          <a:p>
            <a:pPr algn="ctr"/>
            <a:r>
              <a:rPr lang="en-US" sz="6000" dirty="0"/>
              <a:t>D</a:t>
            </a:r>
            <a:endParaRPr lang="pt-BR" sz="60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DE15697-8A50-488F-8C1F-7089EC310A62}"/>
              </a:ext>
            </a:extLst>
          </p:cNvPr>
          <p:cNvSpPr txBox="1"/>
          <p:nvPr/>
        </p:nvSpPr>
        <p:spPr>
          <a:xfrm>
            <a:off x="3417474" y="2866030"/>
            <a:ext cx="6803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Single Responsibility Principle (SRP)</a:t>
            </a:r>
            <a:endParaRPr lang="pt-BR" sz="36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E2E440E-5816-4C05-A76A-011F4D9041BF}"/>
              </a:ext>
            </a:extLst>
          </p:cNvPr>
          <p:cNvSpPr txBox="1"/>
          <p:nvPr/>
        </p:nvSpPr>
        <p:spPr>
          <a:xfrm>
            <a:off x="3417474" y="3757969"/>
            <a:ext cx="5535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Open/Closed Principle (OCP)</a:t>
            </a:r>
            <a:endParaRPr lang="pt-BR" sz="36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A7CCFDC-2588-4500-8326-2116D33D3A2F}"/>
              </a:ext>
            </a:extLst>
          </p:cNvPr>
          <p:cNvSpPr txBox="1"/>
          <p:nvPr/>
        </p:nvSpPr>
        <p:spPr>
          <a:xfrm>
            <a:off x="3417472" y="4679694"/>
            <a:ext cx="6441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Liskov</a:t>
            </a:r>
            <a:r>
              <a:rPr lang="en-US" sz="3600" dirty="0"/>
              <a:t> Substitution Principle (LSP)</a:t>
            </a:r>
            <a:endParaRPr lang="pt-BR" sz="36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F1E38C5-47F5-425C-8F7D-27B90C68D013}"/>
              </a:ext>
            </a:extLst>
          </p:cNvPr>
          <p:cNvSpPr txBox="1"/>
          <p:nvPr/>
        </p:nvSpPr>
        <p:spPr>
          <a:xfrm>
            <a:off x="3403825" y="5606647"/>
            <a:ext cx="6854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Interface Segregation Principle (ISP)</a:t>
            </a:r>
            <a:endParaRPr lang="pt-BR" sz="3600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A09C9CE-26DF-4793-A336-7F0322E16132}"/>
              </a:ext>
            </a:extLst>
          </p:cNvPr>
          <p:cNvSpPr txBox="1"/>
          <p:nvPr/>
        </p:nvSpPr>
        <p:spPr>
          <a:xfrm>
            <a:off x="3417474" y="6507007"/>
            <a:ext cx="7094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Dependency Inversion Principle (DIP)</a:t>
            </a:r>
            <a:endParaRPr lang="pt-BR" sz="36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2D63F8C-C904-49D2-BD97-02083096788E}"/>
              </a:ext>
            </a:extLst>
          </p:cNvPr>
          <p:cNvSpPr txBox="1"/>
          <p:nvPr/>
        </p:nvSpPr>
        <p:spPr>
          <a:xfrm>
            <a:off x="3159294" y="7943608"/>
            <a:ext cx="7319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Robert C. Martin (Uncle Bob) – Design Principles and Design Patterns – 2000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5824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: Top Corners Rounded 70">
            <a:extLst>
              <a:ext uri="{FF2B5EF4-FFF2-40B4-BE49-F238E27FC236}">
                <a16:creationId xmlns:a16="http://schemas.microsoft.com/office/drawing/2014/main" id="{76E6212F-EB21-4328-8386-832840CB4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762674" y="1653266"/>
            <a:ext cx="7897984" cy="5837467"/>
          </a:xfrm>
          <a:prstGeom prst="round2SameRect">
            <a:avLst>
              <a:gd name="adj1" fmla="val 3762"/>
              <a:gd name="adj2" fmla="val 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E0E2390-5D4E-4824-847C-A5BB28BE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6306" y="1496484"/>
            <a:ext cx="4765464" cy="43325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6300">
                <a:solidFill>
                  <a:srgbClr val="FFFFFF"/>
                </a:solidFill>
              </a:rPr>
              <a:t>Single Responsibility Principle (SRP)</a:t>
            </a:r>
          </a:p>
        </p:txBody>
      </p:sp>
      <p:sp>
        <p:nvSpPr>
          <p:cNvPr id="73" name="Round Single Corner Rectangle 24">
            <a:extLst>
              <a:ext uri="{FF2B5EF4-FFF2-40B4-BE49-F238E27FC236}">
                <a16:creationId xmlns:a16="http://schemas.microsoft.com/office/drawing/2014/main" id="{E8D8FD72-DBC9-4595-9B24-DCD3B0EC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16350" y="1023935"/>
            <a:ext cx="3543819" cy="3189437"/>
          </a:xfrm>
          <a:prstGeom prst="round1Rect">
            <a:avLst>
              <a:gd name="adj" fmla="val 11295"/>
            </a:avLst>
          </a:prstGeom>
          <a:solidFill>
            <a:srgbClr val="FFFFFF"/>
          </a:solidFill>
          <a:ln w="57150">
            <a:solidFill>
              <a:srgbClr val="745E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4" descr="Imagem relacionada">
            <a:extLst>
              <a:ext uri="{FF2B5EF4-FFF2-40B4-BE49-F238E27FC236}">
                <a16:creationId xmlns:a16="http://schemas.microsoft.com/office/drawing/2014/main" id="{AB90C06D-EBE1-4BEE-BBDC-B1D3A33F4C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69"/>
          <a:stretch/>
        </p:blipFill>
        <p:spPr bwMode="auto">
          <a:xfrm>
            <a:off x="1263117" y="1331309"/>
            <a:ext cx="2850283" cy="257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ound Single Corner Rectangle 22">
            <a:extLst>
              <a:ext uri="{FF2B5EF4-FFF2-40B4-BE49-F238E27FC236}">
                <a16:creationId xmlns:a16="http://schemas.microsoft.com/office/drawing/2014/main" id="{FD6B835C-7DDD-47D9-B6A9-26B4F84DA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1039" y="1733694"/>
            <a:ext cx="2391181" cy="2656870"/>
          </a:xfrm>
          <a:prstGeom prst="round1Rect">
            <a:avLst>
              <a:gd name="adj" fmla="val 11295"/>
            </a:avLst>
          </a:prstGeom>
          <a:solidFill>
            <a:srgbClr val="745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ound Single Corner Rectangle 23">
            <a:extLst>
              <a:ext uri="{FF2B5EF4-FFF2-40B4-BE49-F238E27FC236}">
                <a16:creationId xmlns:a16="http://schemas.microsoft.com/office/drawing/2014/main" id="{EFA427F0-C6DC-4FA1-8C54-1D6B0623D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45484" y="4584180"/>
            <a:ext cx="2737493" cy="3041660"/>
          </a:xfrm>
          <a:prstGeom prst="round1Rect">
            <a:avLst>
              <a:gd name="adj" fmla="val 11295"/>
            </a:avLst>
          </a:prstGeom>
          <a:solidFill>
            <a:srgbClr val="745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ound Single Corner Rectangle 25">
            <a:extLst>
              <a:ext uri="{FF2B5EF4-FFF2-40B4-BE49-F238E27FC236}">
                <a16:creationId xmlns:a16="http://schemas.microsoft.com/office/drawing/2014/main" id="{255D5DA3-59CF-4FD2-8674-8B722A343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83849" y="4761371"/>
            <a:ext cx="3543819" cy="3189437"/>
          </a:xfrm>
          <a:prstGeom prst="round1Rect">
            <a:avLst>
              <a:gd name="adj" fmla="val 11295"/>
            </a:avLst>
          </a:prstGeom>
          <a:solidFill>
            <a:srgbClr val="FFFFFF"/>
          </a:solidFill>
          <a:ln w="57150">
            <a:solidFill>
              <a:srgbClr val="745E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 descr="http://www.rubipresentes.com.br/fotos/zoom/1409fz1/canivete-suico-victorinox-swisschamp-madeira-hardwood-91-mm-1-6794-69.jpg">
            <a:extLst>
              <a:ext uri="{FF2B5EF4-FFF2-40B4-BE49-F238E27FC236}">
                <a16:creationId xmlns:a16="http://schemas.microsoft.com/office/drawing/2014/main" id="{FB7D869A-9B8A-4164-A661-D79B97930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98894" y="4905097"/>
            <a:ext cx="2882004" cy="288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: Top Corners Rounded 80">
            <a:extLst>
              <a:ext uri="{FF2B5EF4-FFF2-40B4-BE49-F238E27FC236}">
                <a16:creationId xmlns:a16="http://schemas.microsoft.com/office/drawing/2014/main" id="{9E74304E-CF2D-41E1-92CF-7FC50831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88818" y="1717761"/>
            <a:ext cx="7479196" cy="5708470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717401F-8127-4697-8085-3D6C69B5D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6927" y="6057748"/>
            <a:ext cx="1916947" cy="0"/>
          </a:xfrm>
          <a:prstGeom prst="line">
            <a:avLst/>
          </a:prstGeom>
          <a:ln w="508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ço reservado para rodapé 5">
            <a:extLst>
              <a:ext uri="{FF2B5EF4-FFF2-40B4-BE49-F238E27FC236}">
                <a16:creationId xmlns:a16="http://schemas.microsoft.com/office/drawing/2014/main" id="{021DA041-32B5-43DD-B16D-F849B179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63116" y="8475133"/>
            <a:ext cx="6217782" cy="4868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5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Olé Tecnologia</a:t>
            </a:r>
          </a:p>
        </p:txBody>
      </p:sp>
      <p:sp>
        <p:nvSpPr>
          <p:cNvPr id="13" name="Espaço Reservado para Data 4">
            <a:extLst>
              <a:ext uri="{FF2B5EF4-FFF2-40B4-BE49-F238E27FC236}">
                <a16:creationId xmlns:a16="http://schemas.microsoft.com/office/drawing/2014/main" id="{4DA7F7DF-79FC-4782-8BBB-8E272F0DFB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86927" y="8475133"/>
            <a:ext cx="2622341" cy="486833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500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363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Data 4">
            <a:extLst>
              <a:ext uri="{FF2B5EF4-FFF2-40B4-BE49-F238E27FC236}">
                <a16:creationId xmlns:a16="http://schemas.microsoft.com/office/drawing/2014/main" id="{4DA7F7DF-79FC-4782-8BBB-8E272F0DFB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14" name="Espaço reservado para rodapé 5">
            <a:extLst>
              <a:ext uri="{FF2B5EF4-FFF2-40B4-BE49-F238E27FC236}">
                <a16:creationId xmlns:a16="http://schemas.microsoft.com/office/drawing/2014/main" id="{021DA041-32B5-43DD-B16D-F849B179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E0E2390-5D4E-4824-847C-A5BB28BE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</p:spPr>
        <p:txBody>
          <a:bodyPr rtlCol="0"/>
          <a:lstStyle/>
          <a:p>
            <a:r>
              <a:rPr lang="en-US" dirty="0"/>
              <a:t>Single Responsibility Principle (SRP)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17DA22F-6D86-47D0-A28D-6762085CBE5E}"/>
              </a:ext>
            </a:extLst>
          </p:cNvPr>
          <p:cNvSpPr txBox="1"/>
          <p:nvPr/>
        </p:nvSpPr>
        <p:spPr>
          <a:xfrm>
            <a:off x="1586724" y="2511187"/>
            <a:ext cx="12197516" cy="2970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/>
              <a:t>Uma classe deve ter uma única responsabilidade;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/>
              <a:t>Uma classe deve ter apenas uma razão para mudança;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/>
              <a:t>A mudança em uma classe deve afetar apenas um ator (Clean </a:t>
            </a:r>
            <a:r>
              <a:rPr lang="pt-BR" sz="3200" dirty="0" err="1"/>
              <a:t>Architecture</a:t>
            </a:r>
            <a:r>
              <a:rPr lang="pt-BR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43449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Data 4">
            <a:extLst>
              <a:ext uri="{FF2B5EF4-FFF2-40B4-BE49-F238E27FC236}">
                <a16:creationId xmlns:a16="http://schemas.microsoft.com/office/drawing/2014/main" id="{4DA7F7DF-79FC-4782-8BBB-8E272F0DFB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14" name="Espaço reservado para rodapé 5">
            <a:extLst>
              <a:ext uri="{FF2B5EF4-FFF2-40B4-BE49-F238E27FC236}">
                <a16:creationId xmlns:a16="http://schemas.microsoft.com/office/drawing/2014/main" id="{021DA041-32B5-43DD-B16D-F849B179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E0E2390-5D4E-4824-847C-A5BB28BE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</p:spPr>
        <p:txBody>
          <a:bodyPr rtlCol="0"/>
          <a:lstStyle/>
          <a:p>
            <a:r>
              <a:rPr lang="en-US" dirty="0"/>
              <a:t>Single Responsibility Principle (SRP)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17DA22F-6D86-47D0-A28D-6762085CBE5E}"/>
              </a:ext>
            </a:extLst>
          </p:cNvPr>
          <p:cNvSpPr txBox="1"/>
          <p:nvPr/>
        </p:nvSpPr>
        <p:spPr>
          <a:xfrm>
            <a:off x="1586724" y="2511187"/>
            <a:ext cx="12197516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/>
              <a:t>Qual propósito da sua classe?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/>
              <a:t>Será que é realmente isso que essa classe deve ter?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/>
              <a:t>Será que é realmente isso que a classe deve fazer?</a:t>
            </a:r>
          </a:p>
        </p:txBody>
      </p:sp>
    </p:spTree>
    <p:extLst>
      <p:ext uri="{BB962C8B-B14F-4D97-AF65-F5344CB8AC3E}">
        <p14:creationId xmlns:p14="http://schemas.microsoft.com/office/powerpoint/2010/main" val="23977304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644</Words>
  <Application>Microsoft Office PowerPoint</Application>
  <PresentationFormat>Personalizar</PresentationFormat>
  <Paragraphs>111</Paragraphs>
  <Slides>34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Corbel</vt:lpstr>
      <vt:lpstr>Tema do Office</vt:lpstr>
      <vt:lpstr>Apresentação do PowerPoint</vt:lpstr>
      <vt:lpstr>Princípios e boas práticas</vt:lpstr>
      <vt:lpstr>Princípios e boas práticas</vt:lpstr>
      <vt:lpstr>Princípios e boas práticas</vt:lpstr>
      <vt:lpstr>Princípios e boas práticas</vt:lpstr>
      <vt:lpstr>Princípios e boas práticas</vt:lpstr>
      <vt:lpstr>Single Responsibility Principle (SRP)</vt:lpstr>
      <vt:lpstr>Single Responsibility Principle (SRP)</vt:lpstr>
      <vt:lpstr>Single Responsibility Principle (SRP)</vt:lpstr>
      <vt:lpstr>Single Responsibility Principle (SRP)</vt:lpstr>
      <vt:lpstr>Single Responsibility Principle (SRP)</vt:lpstr>
      <vt:lpstr>Single Responsibility Principle (SRP)</vt:lpstr>
      <vt:lpstr>Single Responsibility Principle (SRP)</vt:lpstr>
      <vt:lpstr>Single Responsibility Principle (SRP)</vt:lpstr>
      <vt:lpstr>Open/Closed Principle (OCP)</vt:lpstr>
      <vt:lpstr>Open/Closed Principle (OCP)</vt:lpstr>
      <vt:lpstr>Open/Closed Principle (OCP)</vt:lpstr>
      <vt:lpstr>Liskov Substitution Principle (LSP)</vt:lpstr>
      <vt:lpstr>Liskov Substitution Principle (LSP)</vt:lpstr>
      <vt:lpstr>Liskov Substitution Principle (LSP)</vt:lpstr>
      <vt:lpstr>Liskov Substitution Principle (LSP)</vt:lpstr>
      <vt:lpstr>Interface Segregation Principle (ISP)</vt:lpstr>
      <vt:lpstr>Interface Segregation Principle (ISP)</vt:lpstr>
      <vt:lpstr>Interface Segregation Principle (ISP)</vt:lpstr>
      <vt:lpstr>Interface Segregation Principle (ISP)</vt:lpstr>
      <vt:lpstr>Interface Segregation Principle (ISP)</vt:lpstr>
      <vt:lpstr>Interface Segregation Principle (ISP)</vt:lpstr>
      <vt:lpstr>Interface Segregation Principle (ISP)</vt:lpstr>
      <vt:lpstr>Dependency Inversion Principle (DIP)</vt:lpstr>
      <vt:lpstr>Interfaces</vt:lpstr>
      <vt:lpstr>Dependency Inversion Principle (DIP)</vt:lpstr>
      <vt:lpstr>Dependency Inversion Principle (DIP)</vt:lpstr>
      <vt:lpstr>Dependency Inversion Principle (DIP)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Neder</dc:creator>
  <cp:lastModifiedBy>Matheus Neder</cp:lastModifiedBy>
  <cp:revision>2</cp:revision>
  <dcterms:created xsi:type="dcterms:W3CDTF">2019-05-18T09:46:48Z</dcterms:created>
  <dcterms:modified xsi:type="dcterms:W3CDTF">2019-05-18T09:54:10Z</dcterms:modified>
</cp:coreProperties>
</file>