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89" r:id="rId4"/>
    <p:sldId id="292" r:id="rId5"/>
    <p:sldId id="290" r:id="rId6"/>
    <p:sldId id="287" r:id="rId7"/>
    <p:sldId id="291" r:id="rId8"/>
    <p:sldId id="263" r:id="rId9"/>
    <p:sldId id="257" r:id="rId10"/>
    <p:sldId id="262" r:id="rId11"/>
    <p:sldId id="270" r:id="rId12"/>
    <p:sldId id="266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58" r:id="rId30"/>
    <p:sldId id="259" r:id="rId31"/>
    <p:sldId id="264" r:id="rId32"/>
    <p:sldId id="265" r:id="rId33"/>
    <p:sldId id="267" r:id="rId34"/>
    <p:sldId id="269" r:id="rId35"/>
    <p:sldId id="268" r:id="rId36"/>
    <p:sldId id="261" r:id="rId37"/>
    <p:sldId id="26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DFEDA-FB0B-4436-980F-2074BAC75FE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6791CE-8080-41A6-AF48-3729A27CF28B}">
      <dgm:prSet/>
      <dgm:spPr/>
      <dgm:t>
        <a:bodyPr/>
        <a:lstStyle/>
        <a:p>
          <a:r>
            <a:rPr lang="pt-BR" b="1"/>
            <a:t>Bugs: </a:t>
          </a:r>
          <a:r>
            <a:rPr lang="pt-BR"/>
            <a:t>A única garantia que seu código funciona é você, e talvez seus testes, se tiver feito;</a:t>
          </a:r>
          <a:endParaRPr lang="en-US"/>
        </a:p>
      </dgm:t>
    </dgm:pt>
    <dgm:pt modelId="{AB6882CA-5D37-4C29-A9E6-C6F68C4892EE}" type="parTrans" cxnId="{45841989-05A5-4A42-BB86-42D3ECEB26B9}">
      <dgm:prSet/>
      <dgm:spPr/>
      <dgm:t>
        <a:bodyPr/>
        <a:lstStyle/>
        <a:p>
          <a:endParaRPr lang="en-US"/>
        </a:p>
      </dgm:t>
    </dgm:pt>
    <dgm:pt modelId="{0905C235-7FF7-4246-BDB9-CBBDA6EB8BF2}" type="sibTrans" cxnId="{45841989-05A5-4A42-BB86-42D3ECEB26B9}">
      <dgm:prSet/>
      <dgm:spPr/>
      <dgm:t>
        <a:bodyPr/>
        <a:lstStyle/>
        <a:p>
          <a:endParaRPr lang="en-US"/>
        </a:p>
      </dgm:t>
    </dgm:pt>
    <dgm:pt modelId="{5AA39275-4EC0-4EA9-B24A-B3980ADAEFEC}">
      <dgm:prSet/>
      <dgm:spPr/>
      <dgm:t>
        <a:bodyPr/>
        <a:lstStyle/>
        <a:p>
          <a:r>
            <a:rPr lang="pt-BR" b="1" dirty="0"/>
            <a:t>Qualidade: </a:t>
          </a:r>
          <a:r>
            <a:rPr lang="pt-BR" dirty="0"/>
            <a:t>Se ninguém está vendo o que você está produzindo, como saber se existe uma melhor forma de fazer o que foi desenvolvido?</a:t>
          </a:r>
          <a:endParaRPr lang="en-US" dirty="0"/>
        </a:p>
      </dgm:t>
    </dgm:pt>
    <dgm:pt modelId="{542E1DD7-1A13-422F-8132-FAD4590275DA}" type="parTrans" cxnId="{3F50A0F0-012B-4A55-A68C-5C28AF479A01}">
      <dgm:prSet/>
      <dgm:spPr/>
      <dgm:t>
        <a:bodyPr/>
        <a:lstStyle/>
        <a:p>
          <a:endParaRPr lang="en-US"/>
        </a:p>
      </dgm:t>
    </dgm:pt>
    <dgm:pt modelId="{432879BD-89DD-4379-88A0-DFEDC16F2EE5}" type="sibTrans" cxnId="{3F50A0F0-012B-4A55-A68C-5C28AF479A01}">
      <dgm:prSet/>
      <dgm:spPr/>
      <dgm:t>
        <a:bodyPr/>
        <a:lstStyle/>
        <a:p>
          <a:endParaRPr lang="en-US"/>
        </a:p>
      </dgm:t>
    </dgm:pt>
    <dgm:pt modelId="{BBAC886B-877A-4A7A-9386-EE3D6B49D98B}" type="pres">
      <dgm:prSet presAssocID="{EB8DFEDA-FB0B-4436-980F-2074BAC75FE2}" presName="outerComposite" presStyleCnt="0">
        <dgm:presLayoutVars>
          <dgm:chMax val="5"/>
          <dgm:dir/>
          <dgm:resizeHandles val="exact"/>
        </dgm:presLayoutVars>
      </dgm:prSet>
      <dgm:spPr/>
    </dgm:pt>
    <dgm:pt modelId="{F62AFA96-EE70-4459-9435-A87D54ACF2DB}" type="pres">
      <dgm:prSet presAssocID="{EB8DFEDA-FB0B-4436-980F-2074BAC75FE2}" presName="dummyMaxCanvas" presStyleCnt="0">
        <dgm:presLayoutVars/>
      </dgm:prSet>
      <dgm:spPr/>
    </dgm:pt>
    <dgm:pt modelId="{4730021C-5F2B-4F0E-8F09-FAE4586CD793}" type="pres">
      <dgm:prSet presAssocID="{EB8DFEDA-FB0B-4436-980F-2074BAC75FE2}" presName="TwoNodes_1" presStyleLbl="node1" presStyleIdx="0" presStyleCnt="2">
        <dgm:presLayoutVars>
          <dgm:bulletEnabled val="1"/>
        </dgm:presLayoutVars>
      </dgm:prSet>
      <dgm:spPr/>
    </dgm:pt>
    <dgm:pt modelId="{16794C76-1880-454E-9F23-7508CB7E1B04}" type="pres">
      <dgm:prSet presAssocID="{EB8DFEDA-FB0B-4436-980F-2074BAC75FE2}" presName="TwoNodes_2" presStyleLbl="node1" presStyleIdx="1" presStyleCnt="2">
        <dgm:presLayoutVars>
          <dgm:bulletEnabled val="1"/>
        </dgm:presLayoutVars>
      </dgm:prSet>
      <dgm:spPr/>
    </dgm:pt>
    <dgm:pt modelId="{28218981-A6F9-4CDC-8CB3-688C6124FCB2}" type="pres">
      <dgm:prSet presAssocID="{EB8DFEDA-FB0B-4436-980F-2074BAC75FE2}" presName="TwoConn_1-2" presStyleLbl="fgAccFollowNode1" presStyleIdx="0" presStyleCnt="1">
        <dgm:presLayoutVars>
          <dgm:bulletEnabled val="1"/>
        </dgm:presLayoutVars>
      </dgm:prSet>
      <dgm:spPr/>
    </dgm:pt>
    <dgm:pt modelId="{1A453400-5591-42F7-9DC5-41A39FE91E36}" type="pres">
      <dgm:prSet presAssocID="{EB8DFEDA-FB0B-4436-980F-2074BAC75FE2}" presName="TwoNodes_1_text" presStyleLbl="node1" presStyleIdx="1" presStyleCnt="2">
        <dgm:presLayoutVars>
          <dgm:bulletEnabled val="1"/>
        </dgm:presLayoutVars>
      </dgm:prSet>
      <dgm:spPr/>
    </dgm:pt>
    <dgm:pt modelId="{77D58C87-6040-43F0-BA52-79C274ABDE72}" type="pres">
      <dgm:prSet presAssocID="{EB8DFEDA-FB0B-4436-980F-2074BAC75FE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B31CC3B-4443-40C7-AABC-EEA22AB306B3}" type="presOf" srcId="{EB8DFEDA-FB0B-4436-980F-2074BAC75FE2}" destId="{BBAC886B-877A-4A7A-9386-EE3D6B49D98B}" srcOrd="0" destOrd="0" presId="urn:microsoft.com/office/officeart/2005/8/layout/vProcess5"/>
    <dgm:cxn modelId="{34FD865B-455F-4016-8907-7D04FAD4DAA6}" type="presOf" srcId="{5AA39275-4EC0-4EA9-B24A-B3980ADAEFEC}" destId="{16794C76-1880-454E-9F23-7508CB7E1B04}" srcOrd="0" destOrd="0" presId="urn:microsoft.com/office/officeart/2005/8/layout/vProcess5"/>
    <dgm:cxn modelId="{57643B4F-E4DD-4B6A-BDB9-AF80386B273F}" type="presOf" srcId="{5AA39275-4EC0-4EA9-B24A-B3980ADAEFEC}" destId="{77D58C87-6040-43F0-BA52-79C274ABDE72}" srcOrd="1" destOrd="0" presId="urn:microsoft.com/office/officeart/2005/8/layout/vProcess5"/>
    <dgm:cxn modelId="{45841989-05A5-4A42-BB86-42D3ECEB26B9}" srcId="{EB8DFEDA-FB0B-4436-980F-2074BAC75FE2}" destId="{F56791CE-8080-41A6-AF48-3729A27CF28B}" srcOrd="0" destOrd="0" parTransId="{AB6882CA-5D37-4C29-A9E6-C6F68C4892EE}" sibTransId="{0905C235-7FF7-4246-BDB9-CBBDA6EB8BF2}"/>
    <dgm:cxn modelId="{06B4AFB0-8A22-4247-89C7-98C502D67DDC}" type="presOf" srcId="{F56791CE-8080-41A6-AF48-3729A27CF28B}" destId="{1A453400-5591-42F7-9DC5-41A39FE91E36}" srcOrd="1" destOrd="0" presId="urn:microsoft.com/office/officeart/2005/8/layout/vProcess5"/>
    <dgm:cxn modelId="{1E79BBB3-A355-4815-80D7-06880EF6F4FF}" type="presOf" srcId="{F56791CE-8080-41A6-AF48-3729A27CF28B}" destId="{4730021C-5F2B-4F0E-8F09-FAE4586CD793}" srcOrd="0" destOrd="0" presId="urn:microsoft.com/office/officeart/2005/8/layout/vProcess5"/>
    <dgm:cxn modelId="{AD486AEA-CF06-4978-8E60-8CD5B29C54DA}" type="presOf" srcId="{0905C235-7FF7-4246-BDB9-CBBDA6EB8BF2}" destId="{28218981-A6F9-4CDC-8CB3-688C6124FCB2}" srcOrd="0" destOrd="0" presId="urn:microsoft.com/office/officeart/2005/8/layout/vProcess5"/>
    <dgm:cxn modelId="{3F50A0F0-012B-4A55-A68C-5C28AF479A01}" srcId="{EB8DFEDA-FB0B-4436-980F-2074BAC75FE2}" destId="{5AA39275-4EC0-4EA9-B24A-B3980ADAEFEC}" srcOrd="1" destOrd="0" parTransId="{542E1DD7-1A13-422F-8132-FAD4590275DA}" sibTransId="{432879BD-89DD-4379-88A0-DFEDC16F2EE5}"/>
    <dgm:cxn modelId="{5161A9D3-907E-472B-A692-A795B64EE017}" type="presParOf" srcId="{BBAC886B-877A-4A7A-9386-EE3D6B49D98B}" destId="{F62AFA96-EE70-4459-9435-A87D54ACF2DB}" srcOrd="0" destOrd="0" presId="urn:microsoft.com/office/officeart/2005/8/layout/vProcess5"/>
    <dgm:cxn modelId="{FC778458-0C00-41DF-862B-7AC7CFA44507}" type="presParOf" srcId="{BBAC886B-877A-4A7A-9386-EE3D6B49D98B}" destId="{4730021C-5F2B-4F0E-8F09-FAE4586CD793}" srcOrd="1" destOrd="0" presId="urn:microsoft.com/office/officeart/2005/8/layout/vProcess5"/>
    <dgm:cxn modelId="{5FD9DDD0-64AE-4AC6-BB11-8A75D17D0B6E}" type="presParOf" srcId="{BBAC886B-877A-4A7A-9386-EE3D6B49D98B}" destId="{16794C76-1880-454E-9F23-7508CB7E1B04}" srcOrd="2" destOrd="0" presId="urn:microsoft.com/office/officeart/2005/8/layout/vProcess5"/>
    <dgm:cxn modelId="{3148E7BA-B2C8-416B-A4FB-912DB52B5FDE}" type="presParOf" srcId="{BBAC886B-877A-4A7A-9386-EE3D6B49D98B}" destId="{28218981-A6F9-4CDC-8CB3-688C6124FCB2}" srcOrd="3" destOrd="0" presId="urn:microsoft.com/office/officeart/2005/8/layout/vProcess5"/>
    <dgm:cxn modelId="{E80B5049-DC58-43AB-872E-DCE643530CF4}" type="presParOf" srcId="{BBAC886B-877A-4A7A-9386-EE3D6B49D98B}" destId="{1A453400-5591-42F7-9DC5-41A39FE91E36}" srcOrd="4" destOrd="0" presId="urn:microsoft.com/office/officeart/2005/8/layout/vProcess5"/>
    <dgm:cxn modelId="{11165D26-5EEC-40CF-99FD-87C65C73EBD3}" type="presParOf" srcId="{BBAC886B-877A-4A7A-9386-EE3D6B49D98B}" destId="{77D58C87-6040-43F0-BA52-79C274ABDE7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BB076-2BE5-498A-91CA-DEE3711CEA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BB86A3-6675-4BF9-803B-94070F403BA1}">
      <dgm:prSet/>
      <dgm:spPr/>
      <dgm:t>
        <a:bodyPr/>
        <a:lstStyle/>
        <a:p>
          <a:r>
            <a:rPr lang="pt-BR"/>
            <a:t>Ferramenta para integração (merge) de código de forma controlada;</a:t>
          </a:r>
          <a:endParaRPr lang="en-US"/>
        </a:p>
      </dgm:t>
    </dgm:pt>
    <dgm:pt modelId="{8DD4298B-5B31-4CD1-8C44-BFF99E03BD58}" type="parTrans" cxnId="{9D04110A-4D09-4282-8774-E412D09A91CF}">
      <dgm:prSet/>
      <dgm:spPr/>
      <dgm:t>
        <a:bodyPr/>
        <a:lstStyle/>
        <a:p>
          <a:endParaRPr lang="en-US"/>
        </a:p>
      </dgm:t>
    </dgm:pt>
    <dgm:pt modelId="{10B21CF0-010E-40BC-8CA6-62BDF59BAB9C}" type="sibTrans" cxnId="{9D04110A-4D09-4282-8774-E412D09A91CF}">
      <dgm:prSet/>
      <dgm:spPr/>
      <dgm:t>
        <a:bodyPr/>
        <a:lstStyle/>
        <a:p>
          <a:endParaRPr lang="en-US"/>
        </a:p>
      </dgm:t>
    </dgm:pt>
    <dgm:pt modelId="{E63F2131-80DA-4F10-BC46-DC0C86650115}">
      <dgm:prSet/>
      <dgm:spPr/>
      <dgm:t>
        <a:bodyPr/>
        <a:lstStyle/>
        <a:p>
          <a:r>
            <a:rPr lang="pt-BR"/>
            <a:t>Fornece um espaço (fórum) para discussões ao redor de mudanças no código. </a:t>
          </a:r>
          <a:endParaRPr lang="en-US"/>
        </a:p>
      </dgm:t>
    </dgm:pt>
    <dgm:pt modelId="{75606B6E-EDBC-4B1A-B6B0-6E520A32C794}" type="parTrans" cxnId="{FFDE32C2-F052-4C46-A946-F67779768874}">
      <dgm:prSet/>
      <dgm:spPr/>
      <dgm:t>
        <a:bodyPr/>
        <a:lstStyle/>
        <a:p>
          <a:endParaRPr lang="en-US"/>
        </a:p>
      </dgm:t>
    </dgm:pt>
    <dgm:pt modelId="{91C252D9-66D4-417A-82F3-8E2F56E9045B}" type="sibTrans" cxnId="{FFDE32C2-F052-4C46-A946-F67779768874}">
      <dgm:prSet/>
      <dgm:spPr/>
      <dgm:t>
        <a:bodyPr/>
        <a:lstStyle/>
        <a:p>
          <a:endParaRPr lang="en-US"/>
        </a:p>
      </dgm:t>
    </dgm:pt>
    <dgm:pt modelId="{B61D6F6F-1280-4531-B610-192D0F745BB7}" type="pres">
      <dgm:prSet presAssocID="{8AABB076-2BE5-498A-91CA-DEE3711CEA25}" presName="root" presStyleCnt="0">
        <dgm:presLayoutVars>
          <dgm:dir/>
          <dgm:resizeHandles val="exact"/>
        </dgm:presLayoutVars>
      </dgm:prSet>
      <dgm:spPr/>
    </dgm:pt>
    <dgm:pt modelId="{AF758DD3-3FCD-4D8A-B3B8-9D1C0FFFC793}" type="pres">
      <dgm:prSet presAssocID="{58BB86A3-6675-4BF9-803B-94070F403BA1}" presName="compNode" presStyleCnt="0"/>
      <dgm:spPr/>
    </dgm:pt>
    <dgm:pt modelId="{BDFCB134-28C5-4E53-B82C-4D080138B518}" type="pres">
      <dgm:prSet presAssocID="{58BB86A3-6675-4BF9-803B-94070F403BA1}" presName="bgRect" presStyleLbl="bgShp" presStyleIdx="0" presStyleCnt="2"/>
      <dgm:spPr/>
    </dgm:pt>
    <dgm:pt modelId="{BC3C922B-322F-44E8-98F6-641C0F981A8D}" type="pres">
      <dgm:prSet presAssocID="{58BB86A3-6675-4BF9-803B-94070F403B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7836D60-C1D9-40FE-BCF2-DA44A9E43B45}" type="pres">
      <dgm:prSet presAssocID="{58BB86A3-6675-4BF9-803B-94070F403BA1}" presName="spaceRect" presStyleCnt="0"/>
      <dgm:spPr/>
    </dgm:pt>
    <dgm:pt modelId="{48B1BA19-7F09-4167-AC36-6CD22492D22A}" type="pres">
      <dgm:prSet presAssocID="{58BB86A3-6675-4BF9-803B-94070F403BA1}" presName="parTx" presStyleLbl="revTx" presStyleIdx="0" presStyleCnt="2">
        <dgm:presLayoutVars>
          <dgm:chMax val="0"/>
          <dgm:chPref val="0"/>
        </dgm:presLayoutVars>
      </dgm:prSet>
      <dgm:spPr/>
    </dgm:pt>
    <dgm:pt modelId="{D2F6C773-8215-49F3-B6A2-5C337CD595E6}" type="pres">
      <dgm:prSet presAssocID="{10B21CF0-010E-40BC-8CA6-62BDF59BAB9C}" presName="sibTrans" presStyleCnt="0"/>
      <dgm:spPr/>
    </dgm:pt>
    <dgm:pt modelId="{80597D34-3CEC-4BD6-A6B9-9AF5B2821738}" type="pres">
      <dgm:prSet presAssocID="{E63F2131-80DA-4F10-BC46-DC0C86650115}" presName="compNode" presStyleCnt="0"/>
      <dgm:spPr/>
    </dgm:pt>
    <dgm:pt modelId="{C8B07E8A-69A2-419B-AFBA-AA027C9056BE}" type="pres">
      <dgm:prSet presAssocID="{E63F2131-80DA-4F10-BC46-DC0C86650115}" presName="bgRect" presStyleLbl="bgShp" presStyleIdx="1" presStyleCnt="2"/>
      <dgm:spPr/>
    </dgm:pt>
    <dgm:pt modelId="{A0725A20-1672-498B-82CD-D2B75B481D5A}" type="pres">
      <dgm:prSet presAssocID="{E63F2131-80DA-4F10-BC46-DC0C866501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DE7A4DD-B0C4-4E16-8701-73D8564C78E1}" type="pres">
      <dgm:prSet presAssocID="{E63F2131-80DA-4F10-BC46-DC0C86650115}" presName="spaceRect" presStyleCnt="0"/>
      <dgm:spPr/>
    </dgm:pt>
    <dgm:pt modelId="{CA85B6A5-C491-44A6-B4D0-0C47D9C50404}" type="pres">
      <dgm:prSet presAssocID="{E63F2131-80DA-4F10-BC46-DC0C866501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04110A-4D09-4282-8774-E412D09A91CF}" srcId="{8AABB076-2BE5-498A-91CA-DEE3711CEA25}" destId="{58BB86A3-6675-4BF9-803B-94070F403BA1}" srcOrd="0" destOrd="0" parTransId="{8DD4298B-5B31-4CD1-8C44-BFF99E03BD58}" sibTransId="{10B21CF0-010E-40BC-8CA6-62BDF59BAB9C}"/>
    <dgm:cxn modelId="{23E39A2A-FF06-4E91-8BD3-DA9CF4AA9B6A}" type="presOf" srcId="{8AABB076-2BE5-498A-91CA-DEE3711CEA25}" destId="{B61D6F6F-1280-4531-B610-192D0F745BB7}" srcOrd="0" destOrd="0" presId="urn:microsoft.com/office/officeart/2018/2/layout/IconVerticalSolidList"/>
    <dgm:cxn modelId="{1B23CD30-52BF-40FD-89CB-3C8C28E62974}" type="presOf" srcId="{58BB86A3-6675-4BF9-803B-94070F403BA1}" destId="{48B1BA19-7F09-4167-AC36-6CD22492D22A}" srcOrd="0" destOrd="0" presId="urn:microsoft.com/office/officeart/2018/2/layout/IconVerticalSolidList"/>
    <dgm:cxn modelId="{369BF779-F519-4C5A-BF42-742F12FA509C}" type="presOf" srcId="{E63F2131-80DA-4F10-BC46-DC0C86650115}" destId="{CA85B6A5-C491-44A6-B4D0-0C47D9C50404}" srcOrd="0" destOrd="0" presId="urn:microsoft.com/office/officeart/2018/2/layout/IconVerticalSolidList"/>
    <dgm:cxn modelId="{FFDE32C2-F052-4C46-A946-F67779768874}" srcId="{8AABB076-2BE5-498A-91CA-DEE3711CEA25}" destId="{E63F2131-80DA-4F10-BC46-DC0C86650115}" srcOrd="1" destOrd="0" parTransId="{75606B6E-EDBC-4B1A-B6B0-6E520A32C794}" sibTransId="{91C252D9-66D4-417A-82F3-8E2F56E9045B}"/>
    <dgm:cxn modelId="{4421A376-958B-4BC1-8F08-FAD467DE0C26}" type="presParOf" srcId="{B61D6F6F-1280-4531-B610-192D0F745BB7}" destId="{AF758DD3-3FCD-4D8A-B3B8-9D1C0FFFC793}" srcOrd="0" destOrd="0" presId="urn:microsoft.com/office/officeart/2018/2/layout/IconVerticalSolidList"/>
    <dgm:cxn modelId="{557BF88C-F801-4595-B4FA-CD231BBAF87A}" type="presParOf" srcId="{AF758DD3-3FCD-4D8A-B3B8-9D1C0FFFC793}" destId="{BDFCB134-28C5-4E53-B82C-4D080138B518}" srcOrd="0" destOrd="0" presId="urn:microsoft.com/office/officeart/2018/2/layout/IconVerticalSolidList"/>
    <dgm:cxn modelId="{AEA63C6B-64A7-4412-90D9-7E49F618A34A}" type="presParOf" srcId="{AF758DD3-3FCD-4D8A-B3B8-9D1C0FFFC793}" destId="{BC3C922B-322F-44E8-98F6-641C0F981A8D}" srcOrd="1" destOrd="0" presId="urn:microsoft.com/office/officeart/2018/2/layout/IconVerticalSolidList"/>
    <dgm:cxn modelId="{95C02593-7451-4EE4-B7E1-CA405A185F49}" type="presParOf" srcId="{AF758DD3-3FCD-4D8A-B3B8-9D1C0FFFC793}" destId="{A7836D60-C1D9-40FE-BCF2-DA44A9E43B45}" srcOrd="2" destOrd="0" presId="urn:microsoft.com/office/officeart/2018/2/layout/IconVerticalSolidList"/>
    <dgm:cxn modelId="{B1062821-F268-4392-8188-2899F0D1A36D}" type="presParOf" srcId="{AF758DD3-3FCD-4D8A-B3B8-9D1C0FFFC793}" destId="{48B1BA19-7F09-4167-AC36-6CD22492D22A}" srcOrd="3" destOrd="0" presId="urn:microsoft.com/office/officeart/2018/2/layout/IconVerticalSolidList"/>
    <dgm:cxn modelId="{293D7779-45EA-4207-98FF-1195DED4EFB5}" type="presParOf" srcId="{B61D6F6F-1280-4531-B610-192D0F745BB7}" destId="{D2F6C773-8215-49F3-B6A2-5C337CD595E6}" srcOrd="1" destOrd="0" presId="urn:microsoft.com/office/officeart/2018/2/layout/IconVerticalSolidList"/>
    <dgm:cxn modelId="{C83E833F-C592-4A9B-AFE2-2EF318588490}" type="presParOf" srcId="{B61D6F6F-1280-4531-B610-192D0F745BB7}" destId="{80597D34-3CEC-4BD6-A6B9-9AF5B2821738}" srcOrd="2" destOrd="0" presId="urn:microsoft.com/office/officeart/2018/2/layout/IconVerticalSolidList"/>
    <dgm:cxn modelId="{556C3E6C-7BEC-4D6A-807E-B7C7CA12AFF2}" type="presParOf" srcId="{80597D34-3CEC-4BD6-A6B9-9AF5B2821738}" destId="{C8B07E8A-69A2-419B-AFBA-AA027C9056BE}" srcOrd="0" destOrd="0" presId="urn:microsoft.com/office/officeart/2018/2/layout/IconVerticalSolidList"/>
    <dgm:cxn modelId="{A624A0C7-CDBB-4394-9281-D10B7669D691}" type="presParOf" srcId="{80597D34-3CEC-4BD6-A6B9-9AF5B2821738}" destId="{A0725A20-1672-498B-82CD-D2B75B481D5A}" srcOrd="1" destOrd="0" presId="urn:microsoft.com/office/officeart/2018/2/layout/IconVerticalSolidList"/>
    <dgm:cxn modelId="{1EAEF067-7520-4963-B948-CDCA326A9073}" type="presParOf" srcId="{80597D34-3CEC-4BD6-A6B9-9AF5B2821738}" destId="{8DE7A4DD-B0C4-4E16-8701-73D8564C78E1}" srcOrd="2" destOrd="0" presId="urn:microsoft.com/office/officeart/2018/2/layout/IconVerticalSolidList"/>
    <dgm:cxn modelId="{4C6689AC-C9A6-46D1-BD9E-544441D1B113}" type="presParOf" srcId="{80597D34-3CEC-4BD6-A6B9-9AF5B2821738}" destId="{CA85B6A5-C491-44A6-B4D0-0C47D9C504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0021C-5F2B-4F0E-8F09-FAE4586CD793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/>
            <a:t>Bugs: </a:t>
          </a:r>
          <a:r>
            <a:rPr lang="pt-BR" sz="2600" kern="1200"/>
            <a:t>A única garantia que seu código funciona é você, e talvez seus testes, se tiver feito;</a:t>
          </a:r>
          <a:endParaRPr lang="en-US" sz="2600" kern="1200"/>
        </a:p>
      </dsp:txBody>
      <dsp:txXfrm>
        <a:off x="53952" y="53952"/>
        <a:ext cx="6271493" cy="1734162"/>
      </dsp:txXfrm>
    </dsp:sp>
    <dsp:sp modelId="{16794C76-1880-454E-9F23-7508CB7E1B04}">
      <dsp:nvSpPr>
        <dsp:cNvPr id="0" name=""/>
        <dsp:cNvSpPr/>
      </dsp:nvSpPr>
      <dsp:spPr>
        <a:xfrm>
          <a:off x="1442719" y="2251415"/>
          <a:ext cx="8175413" cy="18420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/>
            <a:t>Qualidade: </a:t>
          </a:r>
          <a:r>
            <a:rPr lang="pt-BR" sz="2600" kern="1200" dirty="0"/>
            <a:t>Se ninguém está vendo o que você está produzindo, como saber se existe uma melhor forma de fazer o que foi desenvolvido?</a:t>
          </a:r>
          <a:endParaRPr lang="en-US" sz="2600" kern="1200" dirty="0"/>
        </a:p>
      </dsp:txBody>
      <dsp:txXfrm>
        <a:off x="1496671" y="2305367"/>
        <a:ext cx="5427445" cy="1734162"/>
      </dsp:txXfrm>
    </dsp:sp>
    <dsp:sp modelId="{28218981-A6F9-4CDC-8CB3-688C6124FCB2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CB134-28C5-4E53-B82C-4D080138B518}">
      <dsp:nvSpPr>
        <dsp:cNvPr id="0" name=""/>
        <dsp:cNvSpPr/>
      </dsp:nvSpPr>
      <dsp:spPr>
        <a:xfrm>
          <a:off x="0" y="665190"/>
          <a:ext cx="961813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C922B-322F-44E8-98F6-641C0F981A8D}">
      <dsp:nvSpPr>
        <dsp:cNvPr id="0" name=""/>
        <dsp:cNvSpPr/>
      </dsp:nvSpPr>
      <dsp:spPr>
        <a:xfrm>
          <a:off x="371483" y="941500"/>
          <a:ext cx="675424" cy="675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1BA19-7F09-4167-AC36-6CD22492D22A}">
      <dsp:nvSpPr>
        <dsp:cNvPr id="0" name=""/>
        <dsp:cNvSpPr/>
      </dsp:nvSpPr>
      <dsp:spPr>
        <a:xfrm>
          <a:off x="1418391" y="665190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Ferramenta para integração (merge) de código de forma controlada;</a:t>
          </a:r>
          <a:endParaRPr lang="en-US" sz="2500" kern="1200"/>
        </a:p>
      </dsp:txBody>
      <dsp:txXfrm>
        <a:off x="1418391" y="665190"/>
        <a:ext cx="8199741" cy="1228044"/>
      </dsp:txXfrm>
    </dsp:sp>
    <dsp:sp modelId="{C8B07E8A-69A2-419B-AFBA-AA027C9056BE}">
      <dsp:nvSpPr>
        <dsp:cNvPr id="0" name=""/>
        <dsp:cNvSpPr/>
      </dsp:nvSpPr>
      <dsp:spPr>
        <a:xfrm>
          <a:off x="0" y="2200246"/>
          <a:ext cx="9618133" cy="12280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25A20-1672-498B-82CD-D2B75B481D5A}">
      <dsp:nvSpPr>
        <dsp:cNvPr id="0" name=""/>
        <dsp:cNvSpPr/>
      </dsp:nvSpPr>
      <dsp:spPr>
        <a:xfrm>
          <a:off x="371483" y="2476556"/>
          <a:ext cx="675424" cy="675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5B6A5-C491-44A6-B4D0-0C47D9C50404}">
      <dsp:nvSpPr>
        <dsp:cNvPr id="0" name=""/>
        <dsp:cNvSpPr/>
      </dsp:nvSpPr>
      <dsp:spPr>
        <a:xfrm>
          <a:off x="1418391" y="2200246"/>
          <a:ext cx="8199741" cy="1228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968" tIns="129968" rIns="129968" bIns="1299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Fornece um espaço (fórum) para discussões ao redor de mudanças no código. </a:t>
          </a:r>
          <a:endParaRPr lang="en-US" sz="2500" kern="1200"/>
        </a:p>
      </dsp:txBody>
      <dsp:txXfrm>
        <a:off x="1418391" y="2200246"/>
        <a:ext cx="8199741" cy="1228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o-que-e-um-pull-request-p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-scm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o-que-e-um-pull-request-pr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businessprogramming.com/optimal-pull-request-size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experience-valley/a-anatomia-de-um-pull-request-perfeito-d63422800ca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experience-valley/a-anatomia-de-um-pull-request-perfeito-d63422800ca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experience-valley/a-anatomia-de-um-pull-request-perfeito-d63422800ca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experience-valley/a-anatomia-de-um-pull-request-perfeito-d63422800caf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arquitetura.oleconsignado.com.br/fluxo-de-validacao-de-um-pull-reques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arquitetura.oleconsignado.com.br/fluxo-de-validacao-de-um-pull-reques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bismarckjunior/aprendendo-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8E896-310B-4367-B7E1-CC57E021C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pt-BR" sz="4400"/>
              <a:t>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DA6F2E-CB1B-4AA2-92FD-88424975B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pt-BR" i="1" dirty="0" err="1"/>
              <a:t>Git</a:t>
            </a:r>
            <a:r>
              <a:rPr lang="pt-BR" i="1" dirty="0"/>
              <a:t> +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como ferramentas de qualidade de código e difusão do conhecimento.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316" name="Picture 4" descr="Resultado de imagem para git">
            <a:extLst>
              <a:ext uri="{FF2B5EF4-FFF2-40B4-BE49-F238E27FC236}">
                <a16:creationId xmlns:a16="http://schemas.microsoft.com/office/drawing/2014/main" id="{11575FFF-259D-401A-9C84-1EF12CDD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05"/>
          <a:stretch/>
        </p:blipFill>
        <p:spPr bwMode="auto">
          <a:xfrm>
            <a:off x="1020583" y="1261330"/>
            <a:ext cx="4755374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4388E8A9-DE60-4636-8993-AC0F6C70A488}"/>
              </a:ext>
            </a:extLst>
          </p:cNvPr>
          <p:cNvSpPr txBox="1"/>
          <p:nvPr/>
        </p:nvSpPr>
        <p:spPr>
          <a:xfrm>
            <a:off x="3244125" y="6441382"/>
            <a:ext cx="4305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Matheus Neder – Arquitetura de Soluções – Olé Consignado</a:t>
            </a:r>
          </a:p>
        </p:txBody>
      </p:sp>
    </p:spTree>
    <p:extLst>
      <p:ext uri="{BB962C8B-B14F-4D97-AF65-F5344CB8AC3E}">
        <p14:creationId xmlns:p14="http://schemas.microsoft.com/office/powerpoint/2010/main" val="461965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0F72B-DB4E-4045-92EE-C0EC71B5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O que é um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(PR)?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C7FB2F4-D796-45BB-B162-D8ACEED7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797177"/>
            <a:ext cx="10908464" cy="4416056"/>
          </a:xfrm>
        </p:spPr>
        <p:txBody>
          <a:bodyPr>
            <a:normAutofit/>
          </a:bodyPr>
          <a:lstStyle/>
          <a:p>
            <a:r>
              <a:rPr lang="pt-BR" sz="2800" dirty="0"/>
              <a:t>Permite definir políticas de validações:</a:t>
            </a:r>
          </a:p>
          <a:p>
            <a:pPr lvl="1"/>
            <a:r>
              <a:rPr lang="pt-BR" sz="2400" dirty="0"/>
              <a:t>Automáticas (integração contínua)</a:t>
            </a:r>
          </a:p>
          <a:p>
            <a:pPr lvl="2"/>
            <a:r>
              <a:rPr lang="pt-BR" sz="2000" dirty="0"/>
              <a:t>Build</a:t>
            </a:r>
          </a:p>
          <a:p>
            <a:pPr lvl="2"/>
            <a:r>
              <a:rPr lang="pt-BR" sz="2000" dirty="0"/>
              <a:t>Testes de unidade</a:t>
            </a:r>
          </a:p>
          <a:p>
            <a:pPr lvl="2"/>
            <a:r>
              <a:rPr lang="pt-BR" sz="2000" dirty="0"/>
              <a:t>Análise de cobertura de testes</a:t>
            </a:r>
          </a:p>
          <a:p>
            <a:pPr lvl="2"/>
            <a:r>
              <a:rPr lang="pt-BR" sz="2000" dirty="0"/>
              <a:t>Análise sistemática de qualidade de código (</a:t>
            </a:r>
            <a:r>
              <a:rPr lang="pt-BR" sz="2000" dirty="0" err="1"/>
              <a:t>Sonarqube</a:t>
            </a:r>
            <a:r>
              <a:rPr lang="pt-BR" sz="2000" dirty="0"/>
              <a:t>)</a:t>
            </a:r>
          </a:p>
          <a:p>
            <a:pPr marL="914400" lvl="2" indent="0">
              <a:buNone/>
            </a:pPr>
            <a:endParaRPr lang="pt-BR" sz="2000" dirty="0"/>
          </a:p>
          <a:p>
            <a:pPr lvl="1"/>
            <a:r>
              <a:rPr lang="pt-BR" sz="2400" dirty="0"/>
              <a:t>Manuais</a:t>
            </a:r>
          </a:p>
          <a:p>
            <a:pPr lvl="2"/>
            <a:r>
              <a:rPr lang="pt-BR" sz="2000" dirty="0"/>
              <a:t>Revisão de código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591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4B11A7-EC4B-4C89-B13C-1EA3855AECAE}"/>
              </a:ext>
            </a:extLst>
          </p:cNvPr>
          <p:cNvSpPr txBox="1"/>
          <p:nvPr/>
        </p:nvSpPr>
        <p:spPr>
          <a:xfrm>
            <a:off x="1421843" y="2352248"/>
            <a:ext cx="7599205" cy="611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Pull Request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uma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solicitação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formal de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merge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pic>
        <p:nvPicPr>
          <p:cNvPr id="9218" name="Picture 2" descr="Resultado de imagem para merge git">
            <a:extLst>
              <a:ext uri="{FF2B5EF4-FFF2-40B4-BE49-F238E27FC236}">
                <a16:creationId xmlns:a16="http://schemas.microsoft.com/office/drawing/2014/main" id="{F119F040-BD1C-42ED-B680-47494694C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" r="7251" b="2"/>
          <a:stretch/>
        </p:blipFill>
        <p:spPr bwMode="auto">
          <a:xfrm>
            <a:off x="1421843" y="3513700"/>
            <a:ext cx="7625162" cy="33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8B87AFE2-EE7A-4EE3-979C-66AB7D9D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O que é um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(PR)?</a:t>
            </a:r>
          </a:p>
        </p:txBody>
      </p:sp>
    </p:spTree>
    <p:extLst>
      <p:ext uri="{BB962C8B-B14F-4D97-AF65-F5344CB8AC3E}">
        <p14:creationId xmlns:p14="http://schemas.microsoft.com/office/powerpoint/2010/main" val="113828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37C5FF7C-2221-46A7-BE6A-1E35490E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2404534"/>
            <a:ext cx="389343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/>
              <a:t>Na </a:t>
            </a:r>
            <a:r>
              <a:rPr lang="en-US" sz="5400" dirty="0" err="1"/>
              <a:t>prática</a:t>
            </a:r>
            <a:endParaRPr lang="en-US" sz="5400" dirty="0"/>
          </a:p>
        </p:txBody>
      </p:sp>
      <p:pic>
        <p:nvPicPr>
          <p:cNvPr id="7170" name="Picture 2" descr="Coluna Laine Valgas: Curso para colocar a mÃ£o na massa reproduÃ§Ã£o/reproduÃ§Ã£o">
            <a:extLst>
              <a:ext uri="{FF2B5EF4-FFF2-40B4-BE49-F238E27FC236}">
                <a16:creationId xmlns:a16="http://schemas.microsoft.com/office/drawing/2014/main" id="{68C98AF4-E94C-46E4-99B9-3CE3FAB1D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5"/>
          <a:stretch/>
        </p:blipFill>
        <p:spPr bwMode="auto">
          <a:xfrm>
            <a:off x="332680" y="-1"/>
            <a:ext cx="5062280" cy="3429000"/>
          </a:xfrm>
          <a:custGeom>
            <a:avLst/>
            <a:gdLst>
              <a:gd name="connsiteX0" fmla="*/ 509916 w 5062280"/>
              <a:gd name="connsiteY0" fmla="*/ 0 h 3429000"/>
              <a:gd name="connsiteX1" fmla="*/ 5062280 w 5062280"/>
              <a:gd name="connsiteY1" fmla="*/ 0 h 3429000"/>
              <a:gd name="connsiteX2" fmla="*/ 5062280 w 5062280"/>
              <a:gd name="connsiteY2" fmla="*/ 21851 h 3429000"/>
              <a:gd name="connsiteX3" fmla="*/ 4549416 w 5062280"/>
              <a:gd name="connsiteY3" fmla="*/ 3429000 h 3429000"/>
              <a:gd name="connsiteX4" fmla="*/ 0 w 5062280"/>
              <a:gd name="connsiteY4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mÃ£o na massa">
            <a:extLst>
              <a:ext uri="{FF2B5EF4-FFF2-40B4-BE49-F238E27FC236}">
                <a16:creationId xmlns:a16="http://schemas.microsoft.com/office/drawing/2014/main" id="{8BAA0023-294B-4163-A163-1D38FD09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6" b="2"/>
          <a:stretch/>
        </p:blipFill>
        <p:spPr bwMode="auto">
          <a:xfrm>
            <a:off x="20" y="3428999"/>
            <a:ext cx="4882076" cy="3429001"/>
          </a:xfrm>
          <a:custGeom>
            <a:avLst/>
            <a:gdLst>
              <a:gd name="connsiteX0" fmla="*/ 332680 w 4882096"/>
              <a:gd name="connsiteY0" fmla="*/ 0 h 3429001"/>
              <a:gd name="connsiteX1" fmla="*/ 4882096 w 4882096"/>
              <a:gd name="connsiteY1" fmla="*/ 0 h 3429001"/>
              <a:gd name="connsiteX2" fmla="*/ 4365943 w 4882096"/>
              <a:gd name="connsiteY2" fmla="*/ 3429001 h 3429001"/>
              <a:gd name="connsiteX3" fmla="*/ 0 w 4882096"/>
              <a:gd name="connsiteY3" fmla="*/ 3429001 h 3429001"/>
              <a:gd name="connsiteX4" fmla="*/ 0 w 488209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EC607CC-319E-425D-8A0C-EC6E84F6C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1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127BAE-E262-4D55-9EAC-CDC94D06B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48" y="723900"/>
            <a:ext cx="4124325" cy="54102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B081D6C-9B57-4DF1-B3E8-E8F02A0C8204}"/>
              </a:ext>
            </a:extLst>
          </p:cNvPr>
          <p:cNvSpPr/>
          <p:nvPr/>
        </p:nvSpPr>
        <p:spPr>
          <a:xfrm>
            <a:off x="1342864" y="1804020"/>
            <a:ext cx="1368152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B88C54-086A-471C-ABB7-389D8E7A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02" y="795337"/>
            <a:ext cx="5200650" cy="526732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55EC12D-BD0E-4229-BFAC-1B0EAB486A2C}"/>
              </a:ext>
            </a:extLst>
          </p:cNvPr>
          <p:cNvSpPr/>
          <p:nvPr/>
        </p:nvSpPr>
        <p:spPr>
          <a:xfrm>
            <a:off x="5792502" y="795337"/>
            <a:ext cx="4263330" cy="53387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4CD7ABDF-5145-465A-A6E4-8D02B147E2AE}"/>
              </a:ext>
            </a:extLst>
          </p:cNvPr>
          <p:cNvCxnSpPr>
            <a:endCxn id="7" idx="1"/>
          </p:cNvCxnSpPr>
          <p:nvPr/>
        </p:nvCxnSpPr>
        <p:spPr>
          <a:xfrm>
            <a:off x="2711016" y="1948036"/>
            <a:ext cx="3081486" cy="1516683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3028F5B9-8710-4A07-9678-7B7FA5952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32" t="34188" b="13864"/>
          <a:stretch/>
        </p:blipFill>
        <p:spPr>
          <a:xfrm>
            <a:off x="8503704" y="2596108"/>
            <a:ext cx="2489448" cy="273630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C2E1844-6AAF-4AFC-8D38-A9C392F9A7F2}"/>
              </a:ext>
            </a:extLst>
          </p:cNvPr>
          <p:cNvSpPr/>
          <p:nvPr/>
        </p:nvSpPr>
        <p:spPr>
          <a:xfrm>
            <a:off x="8535168" y="2812132"/>
            <a:ext cx="2457983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62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09DE458-D5D3-4FAA-883D-E6274241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03" y="781050"/>
            <a:ext cx="4210050" cy="5295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99F1FA-32B4-443D-AD5D-52DDF7EEA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046" y="781050"/>
            <a:ext cx="4171950" cy="52578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6D08B67-76C3-48EA-8434-8839C4214499}"/>
              </a:ext>
            </a:extLst>
          </p:cNvPr>
          <p:cNvSpPr/>
          <p:nvPr/>
        </p:nvSpPr>
        <p:spPr>
          <a:xfrm>
            <a:off x="1704019" y="1861170"/>
            <a:ext cx="3672408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E0FA5377-1086-4FE5-92B7-CD4FF014DA9C}"/>
              </a:ext>
            </a:extLst>
          </p:cNvPr>
          <p:cNvCxnSpPr>
            <a:cxnSpLocks/>
            <a:stCxn id="8" idx="2"/>
            <a:endCxn id="5" idx="1"/>
          </p:cNvCxnSpPr>
          <p:nvPr/>
        </p:nvCxnSpPr>
        <p:spPr>
          <a:xfrm rot="16200000" flipH="1">
            <a:off x="4245272" y="1195175"/>
            <a:ext cx="486359" cy="394319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833746A-5A20-46C9-B933-30093DEB9A2D}"/>
              </a:ext>
            </a:extLst>
          </p:cNvPr>
          <p:cNvSpPr/>
          <p:nvPr/>
        </p:nvSpPr>
        <p:spPr>
          <a:xfrm>
            <a:off x="1673509" y="2365226"/>
            <a:ext cx="1686694" cy="5583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9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CF74E18-6D4B-4F81-AB16-4124E5ECE7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7"/>
          <a:stretch/>
        </p:blipFill>
        <p:spPr>
          <a:xfrm>
            <a:off x="887473" y="1052736"/>
            <a:ext cx="104170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3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5B757D1-BDBE-4046-86A9-1CBF83709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1" r="43447" b="51050"/>
          <a:stretch/>
        </p:blipFill>
        <p:spPr>
          <a:xfrm>
            <a:off x="434224" y="620688"/>
            <a:ext cx="4536503" cy="321679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CB77FB5-B7C3-4398-A033-610C7E705ED8}"/>
              </a:ext>
            </a:extLst>
          </p:cNvPr>
          <p:cNvSpPr/>
          <p:nvPr/>
        </p:nvSpPr>
        <p:spPr>
          <a:xfrm>
            <a:off x="3026512" y="2348881"/>
            <a:ext cx="144016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0783C4-09A8-4A00-A707-AD78AC753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00" b="32151"/>
          <a:stretch/>
        </p:blipFill>
        <p:spPr>
          <a:xfrm>
            <a:off x="4754704" y="2132857"/>
            <a:ext cx="7003073" cy="410445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8D66EC3F-DF33-4DC4-9CAF-8B835CD800C7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3512566" y="2942947"/>
            <a:ext cx="1476164" cy="100811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D82ED178-4A1D-4209-9F80-78EA7ADB8D55}"/>
              </a:ext>
            </a:extLst>
          </p:cNvPr>
          <p:cNvSpPr/>
          <p:nvPr/>
        </p:nvSpPr>
        <p:spPr>
          <a:xfrm>
            <a:off x="7536160" y="5445225"/>
            <a:ext cx="144016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3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A80885E-D500-4DFE-A3E7-213AB73B3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r="20550" b="24800"/>
          <a:stretch/>
        </p:blipFill>
        <p:spPr>
          <a:xfrm>
            <a:off x="2783632" y="685398"/>
            <a:ext cx="6624736" cy="54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1D73539-A087-4E61-AA75-E9972F8A2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" t="11550" r="19152" b="31752"/>
          <a:stretch/>
        </p:blipFill>
        <p:spPr>
          <a:xfrm>
            <a:off x="6073424" y="2503004"/>
            <a:ext cx="5589769" cy="388843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B8FFC1-94D8-4E9D-9ED3-455C1A31A2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00" b="35951"/>
          <a:stretch/>
        </p:blipFill>
        <p:spPr>
          <a:xfrm>
            <a:off x="528808" y="466564"/>
            <a:ext cx="7003073" cy="381642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53E95C2-B921-4BF7-92AD-64309087152B}"/>
              </a:ext>
            </a:extLst>
          </p:cNvPr>
          <p:cNvSpPr/>
          <p:nvPr/>
        </p:nvSpPr>
        <p:spPr>
          <a:xfrm>
            <a:off x="528808" y="2014736"/>
            <a:ext cx="1440160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27FAF582-3EC6-41D9-9A6E-A6DD65FE11A5}"/>
              </a:ext>
            </a:extLst>
          </p:cNvPr>
          <p:cNvCxnSpPr/>
          <p:nvPr/>
        </p:nvCxnSpPr>
        <p:spPr>
          <a:xfrm>
            <a:off x="1248888" y="2374776"/>
            <a:ext cx="4824536" cy="3008548"/>
          </a:xfrm>
          <a:prstGeom prst="bentConnector3">
            <a:avLst>
              <a:gd name="adj1" fmla="val 24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04D4C50-4FBF-4BBE-B404-87B5F78F21EC}"/>
              </a:ext>
            </a:extLst>
          </p:cNvPr>
          <p:cNvSpPr/>
          <p:nvPr/>
        </p:nvSpPr>
        <p:spPr>
          <a:xfrm>
            <a:off x="5713384" y="1222251"/>
            <a:ext cx="151216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713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4123482-C257-4F01-94B2-1E686C2A1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b="32151"/>
          <a:stretch/>
        </p:blipFill>
        <p:spPr>
          <a:xfrm>
            <a:off x="1631504" y="812388"/>
            <a:ext cx="8928992" cy="523322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7836CEE-1B9D-4EF8-940E-FA859DFAF8F7}"/>
              </a:ext>
            </a:extLst>
          </p:cNvPr>
          <p:cNvSpPr/>
          <p:nvPr/>
        </p:nvSpPr>
        <p:spPr>
          <a:xfrm>
            <a:off x="1631504" y="2540580"/>
            <a:ext cx="2088232" cy="79208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F6C535F-E6C1-4259-8AE0-622E6B70344B}"/>
              </a:ext>
            </a:extLst>
          </p:cNvPr>
          <p:cNvSpPr/>
          <p:nvPr/>
        </p:nvSpPr>
        <p:spPr>
          <a:xfrm>
            <a:off x="8760296" y="1820500"/>
            <a:ext cx="1368152" cy="432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07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BB5A0-7C1F-433A-9CB8-AD45C9A7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E8963-CCA0-4B17-8148-9FF692AB6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controle de versão distribuído;</a:t>
            </a:r>
          </a:p>
          <a:p>
            <a:r>
              <a:rPr lang="pt-BR" dirty="0"/>
              <a:t>Criado por Linus Torvalds para suportar o desenvolvimento do kernel do Linux;</a:t>
            </a:r>
          </a:p>
          <a:p>
            <a:r>
              <a:rPr lang="pt-BR" dirty="0"/>
              <a:t>Software livre, distribuído sob os termos da versão 2 da GNU </a:t>
            </a:r>
            <a:r>
              <a:rPr lang="pt-BR" i="1" dirty="0"/>
              <a:t>General </a:t>
            </a:r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License</a:t>
            </a:r>
            <a:r>
              <a:rPr lang="pt-BR" dirty="0"/>
              <a:t>.</a:t>
            </a:r>
          </a:p>
          <a:p>
            <a:r>
              <a:rPr lang="pt-BR" dirty="0"/>
              <a:t>Se tornou padrão de mercado;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71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F5F2EC8-B032-4281-BD20-B808556FF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1" b="25402"/>
          <a:stretch/>
        </p:blipFill>
        <p:spPr>
          <a:xfrm>
            <a:off x="1955540" y="728700"/>
            <a:ext cx="8280920" cy="54006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E9300D2-84AB-4E58-9420-A7FC5E6CDD23}"/>
              </a:ext>
            </a:extLst>
          </p:cNvPr>
          <p:cNvSpPr/>
          <p:nvPr/>
        </p:nvSpPr>
        <p:spPr>
          <a:xfrm>
            <a:off x="8508268" y="4185085"/>
            <a:ext cx="1584176" cy="13681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68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2708956-E1A7-4978-8E3D-BB45DE620E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0" r="5455"/>
          <a:stretch/>
        </p:blipFill>
        <p:spPr>
          <a:xfrm>
            <a:off x="1307468" y="1223963"/>
            <a:ext cx="9577064" cy="441007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EF10B14-39F0-46EA-9D75-FF34D0401FF7}"/>
              </a:ext>
            </a:extLst>
          </p:cNvPr>
          <p:cNvSpPr/>
          <p:nvPr/>
        </p:nvSpPr>
        <p:spPr>
          <a:xfrm>
            <a:off x="7572164" y="3679478"/>
            <a:ext cx="2232248" cy="2087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84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F869E2B-CB33-4F8D-95CF-B727E60A6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 b="33355"/>
          <a:stretch/>
        </p:blipFill>
        <p:spPr>
          <a:xfrm>
            <a:off x="1718123" y="1268760"/>
            <a:ext cx="8755755" cy="432048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6A7AC9C-9268-497D-AEB5-946998FE3A74}"/>
              </a:ext>
            </a:extLst>
          </p:cNvPr>
          <p:cNvSpPr/>
          <p:nvPr/>
        </p:nvSpPr>
        <p:spPr>
          <a:xfrm>
            <a:off x="4094387" y="4224883"/>
            <a:ext cx="6192688" cy="9323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64E0382-3912-4362-8A83-94BE3E079783}"/>
              </a:ext>
            </a:extLst>
          </p:cNvPr>
          <p:cNvSpPr/>
          <p:nvPr/>
        </p:nvSpPr>
        <p:spPr>
          <a:xfrm>
            <a:off x="1718123" y="2708921"/>
            <a:ext cx="1728192" cy="72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916061-D9B5-4D57-BE11-87B22D73020C}"/>
              </a:ext>
            </a:extLst>
          </p:cNvPr>
          <p:cNvSpPr/>
          <p:nvPr/>
        </p:nvSpPr>
        <p:spPr>
          <a:xfrm>
            <a:off x="8558883" y="2132856"/>
            <a:ext cx="1512168" cy="3600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40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271EE0E-1C0D-4F38-9C20-985B8B450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4" r="8055"/>
          <a:stretch/>
        </p:blipFill>
        <p:spPr>
          <a:xfrm>
            <a:off x="1559496" y="1944316"/>
            <a:ext cx="10297144" cy="46255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7C67021-C0C4-4E93-9B3B-3674311C3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69" t="26249" r="1084" b="16001"/>
          <a:stretch/>
        </p:blipFill>
        <p:spPr>
          <a:xfrm>
            <a:off x="335360" y="288133"/>
            <a:ext cx="5904656" cy="396044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76CAACD-6754-4748-BF5D-9C687266C2A7}"/>
              </a:ext>
            </a:extLst>
          </p:cNvPr>
          <p:cNvSpPr/>
          <p:nvPr/>
        </p:nvSpPr>
        <p:spPr>
          <a:xfrm>
            <a:off x="515380" y="1728292"/>
            <a:ext cx="5220580" cy="9323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EEC99C2-58DB-4C38-94DC-7157712C415C}"/>
              </a:ext>
            </a:extLst>
          </p:cNvPr>
          <p:cNvSpPr/>
          <p:nvPr/>
        </p:nvSpPr>
        <p:spPr>
          <a:xfrm>
            <a:off x="1991544" y="4458892"/>
            <a:ext cx="2016224" cy="9323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A3A94BE-D7F8-46FF-95DC-E9650F0F7EB7}"/>
              </a:ext>
            </a:extLst>
          </p:cNvPr>
          <p:cNvSpPr/>
          <p:nvPr/>
        </p:nvSpPr>
        <p:spPr>
          <a:xfrm>
            <a:off x="9048328" y="4536605"/>
            <a:ext cx="2016224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63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028C7E4-9653-4F2D-9E7E-3C763B44A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1" b="20601"/>
          <a:stretch/>
        </p:blipFill>
        <p:spPr>
          <a:xfrm>
            <a:off x="2023271" y="980728"/>
            <a:ext cx="8150469" cy="489654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2FB8A61-4919-4ACD-8610-DE4489793E91}"/>
              </a:ext>
            </a:extLst>
          </p:cNvPr>
          <p:cNvSpPr/>
          <p:nvPr/>
        </p:nvSpPr>
        <p:spPr>
          <a:xfrm>
            <a:off x="4183511" y="3717032"/>
            <a:ext cx="5832648" cy="9323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1F7399-5929-412A-B286-B512C72437FD}"/>
              </a:ext>
            </a:extLst>
          </p:cNvPr>
          <p:cNvSpPr/>
          <p:nvPr/>
        </p:nvSpPr>
        <p:spPr>
          <a:xfrm>
            <a:off x="2018260" y="2276873"/>
            <a:ext cx="1733203" cy="72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39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E09334-D4DA-4B70-89FB-B81D6B43E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9" t="8400" r="389" b="20201"/>
          <a:stretch/>
        </p:blipFill>
        <p:spPr>
          <a:xfrm>
            <a:off x="2020766" y="980728"/>
            <a:ext cx="8150469" cy="489654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914E744-F784-4D8A-90F8-05228477CF1D}"/>
              </a:ext>
            </a:extLst>
          </p:cNvPr>
          <p:cNvSpPr/>
          <p:nvPr/>
        </p:nvSpPr>
        <p:spPr>
          <a:xfrm>
            <a:off x="2040610" y="2273847"/>
            <a:ext cx="1733203" cy="72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B7732DB-D943-43BF-8480-B8B509B9C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0" b="22700"/>
          <a:stretch/>
        </p:blipFill>
        <p:spPr>
          <a:xfrm>
            <a:off x="2020766" y="1052736"/>
            <a:ext cx="8150469" cy="4752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4CB5189-9939-41DF-BE61-BE4B976362A8}"/>
              </a:ext>
            </a:extLst>
          </p:cNvPr>
          <p:cNvSpPr/>
          <p:nvPr/>
        </p:nvSpPr>
        <p:spPr>
          <a:xfrm>
            <a:off x="3964982" y="4293097"/>
            <a:ext cx="3096344" cy="2880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3C1715-3573-4912-8A58-F13C42B74594}"/>
              </a:ext>
            </a:extLst>
          </p:cNvPr>
          <p:cNvSpPr/>
          <p:nvPr/>
        </p:nvSpPr>
        <p:spPr>
          <a:xfrm>
            <a:off x="7709398" y="4149080"/>
            <a:ext cx="2461837" cy="7920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957DAF-480E-40BD-BAAC-CA887ADE25CF}"/>
              </a:ext>
            </a:extLst>
          </p:cNvPr>
          <p:cNvSpPr/>
          <p:nvPr/>
        </p:nvSpPr>
        <p:spPr>
          <a:xfrm>
            <a:off x="2092774" y="3068960"/>
            <a:ext cx="1308001" cy="230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162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5EBF864-517D-4E2C-9F27-EE51910BF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9" t="8400" r="159" b="22302"/>
          <a:stretch/>
        </p:blipFill>
        <p:spPr>
          <a:xfrm>
            <a:off x="1640857" y="764704"/>
            <a:ext cx="8150469" cy="4752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BC21DA5-F2DF-4FEC-B547-662E090BAFC3}"/>
              </a:ext>
            </a:extLst>
          </p:cNvPr>
          <p:cNvSpPr/>
          <p:nvPr/>
        </p:nvSpPr>
        <p:spPr>
          <a:xfrm>
            <a:off x="1721419" y="2132857"/>
            <a:ext cx="1733203" cy="7200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BC10208-3818-4651-9B1C-0A90AEF16B35}"/>
              </a:ext>
            </a:extLst>
          </p:cNvPr>
          <p:cNvSpPr/>
          <p:nvPr/>
        </p:nvSpPr>
        <p:spPr>
          <a:xfrm>
            <a:off x="8207150" y="1844824"/>
            <a:ext cx="1229147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573FC0-C327-45F0-80BA-AE39EB637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156" y="2708920"/>
            <a:ext cx="4687987" cy="33843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F2357307-66A6-49B5-BBBB-624F2A0A365D}"/>
              </a:ext>
            </a:extLst>
          </p:cNvPr>
          <p:cNvCxnSpPr>
            <a:stCxn id="6" idx="1"/>
          </p:cNvCxnSpPr>
          <p:nvPr/>
        </p:nvCxnSpPr>
        <p:spPr>
          <a:xfrm rot="10800000" flipV="1">
            <a:off x="7775102" y="1952836"/>
            <a:ext cx="432048" cy="756084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440D30EC-F019-494F-9D10-EE712DFA2B9A}"/>
              </a:ext>
            </a:extLst>
          </p:cNvPr>
          <p:cNvSpPr/>
          <p:nvPr/>
        </p:nvSpPr>
        <p:spPr>
          <a:xfrm>
            <a:off x="8279158" y="5630136"/>
            <a:ext cx="1368152" cy="319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FAF74E2-81EB-452A-9146-A733920CDF8F}"/>
              </a:ext>
            </a:extLst>
          </p:cNvPr>
          <p:cNvSpPr/>
          <p:nvPr/>
        </p:nvSpPr>
        <p:spPr>
          <a:xfrm>
            <a:off x="6046910" y="4869160"/>
            <a:ext cx="2520280" cy="319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768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5B63480-88D3-47F7-8914-2AFCC5A5A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t="8400" r="-390" b="22756"/>
          <a:stretch/>
        </p:blipFill>
        <p:spPr>
          <a:xfrm>
            <a:off x="2020765" y="1068293"/>
            <a:ext cx="8150469" cy="472141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4508D61-BF08-4A65-8B92-255A1E282A8F}"/>
              </a:ext>
            </a:extLst>
          </p:cNvPr>
          <p:cNvSpPr/>
          <p:nvPr/>
        </p:nvSpPr>
        <p:spPr>
          <a:xfrm>
            <a:off x="2063552" y="1644357"/>
            <a:ext cx="648072" cy="24713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43FAD1-FB75-4076-928D-445871D38EB9}"/>
              </a:ext>
            </a:extLst>
          </p:cNvPr>
          <p:cNvSpPr/>
          <p:nvPr/>
        </p:nvSpPr>
        <p:spPr>
          <a:xfrm>
            <a:off x="3791744" y="2796485"/>
            <a:ext cx="6048672" cy="12961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063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2608D-401D-431B-8228-8077481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ao utilizar </a:t>
            </a:r>
            <a:r>
              <a:rPr lang="pt-BR" dirty="0" err="1"/>
              <a:t>PRs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DB0D2-8588-43F0-BF4F-D15533F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Menos bugs: </a:t>
            </a:r>
            <a:r>
              <a:rPr lang="pt-BR" dirty="0"/>
              <a:t>Além de você, agora existe a garantia de que outras pessoas avaliaram o que foi feito, minimizando o risco que a tarefa tenha sido realizada de forma incorreta;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Qualidade:</a:t>
            </a:r>
            <a:r>
              <a:rPr lang="pt-BR" dirty="0"/>
              <a:t> Sempre vai ter aquele colega com uma sacada. Como a revisão pode consistir em testar a </a:t>
            </a:r>
            <a:r>
              <a:rPr lang="pt-BR" i="1" dirty="0" err="1"/>
              <a:t>feature</a:t>
            </a:r>
            <a:r>
              <a:rPr lang="pt-BR" dirty="0"/>
              <a:t> e analisar o código, você pode ter ótimos </a:t>
            </a:r>
            <a:r>
              <a:rPr lang="pt-BR" i="1" dirty="0"/>
              <a:t>feedbacks</a:t>
            </a:r>
            <a:r>
              <a:rPr lang="pt-BR" dirty="0"/>
              <a:t> de como melhorar o código que foi feito;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115264-7E09-46E0-8EEF-71D13173CC1E}"/>
              </a:ext>
            </a:extLst>
          </p:cNvPr>
          <p:cNvSpPr txBox="1"/>
          <p:nvPr/>
        </p:nvSpPr>
        <p:spPr>
          <a:xfrm>
            <a:off x="466725" y="6063734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https://arquitetura.oleconsignado.com.br/o-que-e-um-pull-request-pr/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47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0879D-F43C-4366-8363-FABCE562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endParaRPr lang="pt-BR" dirty="0"/>
          </a:p>
        </p:txBody>
      </p:sp>
      <p:pic>
        <p:nvPicPr>
          <p:cNvPr id="14338" name="Picture 2" descr="Resultado de imagem para github">
            <a:extLst>
              <a:ext uri="{FF2B5EF4-FFF2-40B4-BE49-F238E27FC236}">
                <a16:creationId xmlns:a16="http://schemas.microsoft.com/office/drawing/2014/main" id="{B339C572-2530-4DA6-82C2-DDB64D14A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959382"/>
            <a:ext cx="3540370" cy="199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esultado de imagem para gitlab">
            <a:extLst>
              <a:ext uri="{FF2B5EF4-FFF2-40B4-BE49-F238E27FC236}">
                <a16:creationId xmlns:a16="http://schemas.microsoft.com/office/drawing/2014/main" id="{0A749377-6A5E-4AD1-B255-95203CC98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01" y="4766225"/>
            <a:ext cx="3092696" cy="109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03E4FAB-17F8-40E0-8FCA-C8A56AA07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2" y="4766225"/>
            <a:ext cx="3540370" cy="1314645"/>
          </a:xfrm>
          <a:prstGeom prst="rect">
            <a:avLst/>
          </a:prstGeom>
        </p:spPr>
      </p:pic>
      <p:pic>
        <p:nvPicPr>
          <p:cNvPr id="9" name="Picture 4" descr="Resultado de imagem para git">
            <a:extLst>
              <a:ext uri="{FF2B5EF4-FFF2-40B4-BE49-F238E27FC236}">
                <a16:creationId xmlns:a16="http://schemas.microsoft.com/office/drawing/2014/main" id="{364BF532-D7E7-4B71-8117-D98A4E610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293"/>
          <a:stretch/>
        </p:blipFill>
        <p:spPr bwMode="auto">
          <a:xfrm>
            <a:off x="3019962" y="659900"/>
            <a:ext cx="4393619" cy="177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Resultado de imagem para azure devops">
            <a:extLst>
              <a:ext uri="{FF2B5EF4-FFF2-40B4-BE49-F238E27FC236}">
                <a16:creationId xmlns:a16="http://schemas.microsoft.com/office/drawing/2014/main" id="{87A6DAE1-2276-4914-8F14-4966D8B8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964" y="3631959"/>
            <a:ext cx="3540370" cy="6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F88D69-62A9-4490-9388-0F573BFA9ECB}"/>
              </a:ext>
            </a:extLst>
          </p:cNvPr>
          <p:cNvSpPr txBox="1"/>
          <p:nvPr/>
        </p:nvSpPr>
        <p:spPr>
          <a:xfrm>
            <a:off x="5076092" y="2509621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7"/>
              </a:rPr>
              <a:t>https://git-scm.com/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738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2608D-401D-431B-8228-80774815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 ao utilizar </a:t>
            </a:r>
            <a:r>
              <a:rPr lang="pt-BR" dirty="0" err="1"/>
              <a:t>PRs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6DB0D2-8588-43F0-BF4F-D15533F7B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Time alinhado:</a:t>
            </a:r>
            <a:r>
              <a:rPr lang="pt-BR" dirty="0"/>
              <a:t> Você pode ter em seu workflow de trabalho alguma metodologia ágil, mas o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dirty="0"/>
              <a:t> traz uma intimidade muito grande com o projeto. Não é só a estorinha que você fez e contou a todos na </a:t>
            </a:r>
            <a:r>
              <a:rPr lang="pt-BR" i="1" dirty="0" err="1"/>
              <a:t>daily</a:t>
            </a:r>
            <a:r>
              <a:rPr lang="pt-BR" dirty="0"/>
              <a:t>. O PR possibilita que todos entendam melhor como o projeto está se formando, e até servir de histórico, para lembrar de alguma decisão tomada;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Aprendizado: </a:t>
            </a:r>
            <a:r>
              <a:rPr lang="pt-BR" dirty="0"/>
              <a:t>O item que mais gosto. O PR é uma ótima fonte de discussão. E com a discussão, pode ter certeza que virá muito aprendizado.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115264-7E09-46E0-8EEF-71D13173CC1E}"/>
              </a:ext>
            </a:extLst>
          </p:cNvPr>
          <p:cNvSpPr txBox="1"/>
          <p:nvPr/>
        </p:nvSpPr>
        <p:spPr>
          <a:xfrm>
            <a:off x="466725" y="6063734"/>
            <a:ext cx="767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https://arquitetura.oleconsignado.com.br/o-que-e-um-pull-request-pr/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487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35A78-68BF-42FF-B50B-5590FA4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371541" cy="1320800"/>
          </a:xfrm>
        </p:spPr>
        <p:txBody>
          <a:bodyPr/>
          <a:lstStyle/>
          <a:p>
            <a:r>
              <a:rPr lang="pt-BR" dirty="0"/>
              <a:t>A importância em se produzir pequenos </a:t>
            </a:r>
            <a:r>
              <a:rPr lang="pt-BR" i="1" dirty="0" err="1"/>
              <a:t>PR</a:t>
            </a:r>
            <a:r>
              <a:rPr lang="pt-BR" dirty="0" err="1"/>
              <a:t>s</a:t>
            </a:r>
            <a:endParaRPr lang="pt-BR" dirty="0"/>
          </a:p>
        </p:txBody>
      </p:sp>
      <p:pic>
        <p:nvPicPr>
          <p:cNvPr id="4098" name="Picture 2" descr="https://cdn-images-1.medium.com/max/1000/1*GnrzWVWITNLmrIqoVwAEMg.png">
            <a:extLst>
              <a:ext uri="{FF2B5EF4-FFF2-40B4-BE49-F238E27FC236}">
                <a16:creationId xmlns:a16="http://schemas.microsoft.com/office/drawing/2014/main" id="{53613FE1-67AF-4A23-B437-5AF7E8CAE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68" y="1508693"/>
            <a:ext cx="7239000" cy="44730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37CA2C7-2126-4317-BA88-AF203D2881F7}"/>
              </a:ext>
            </a:extLst>
          </p:cNvPr>
          <p:cNvSpPr txBox="1"/>
          <p:nvPr/>
        </p:nvSpPr>
        <p:spPr>
          <a:xfrm>
            <a:off x="677333" y="6183868"/>
            <a:ext cx="5604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hlinkClick r:id="rId3"/>
              </a:rPr>
              <a:t>https://smallbusinessprogramming.com/optimal-pull-request-size/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99213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B15B-7EC0-45B7-A735-A0CD029A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763282" cy="1320800"/>
          </a:xfrm>
        </p:spPr>
        <p:txBody>
          <a:bodyPr/>
          <a:lstStyle/>
          <a:p>
            <a:r>
              <a:rPr lang="pt-BR" dirty="0"/>
              <a:t>A importância em se produzir pequenos </a:t>
            </a:r>
            <a:r>
              <a:rPr lang="pt-BR" i="1" dirty="0" err="1"/>
              <a:t>PR</a:t>
            </a:r>
            <a:r>
              <a:rPr lang="pt-BR" dirty="0" err="1"/>
              <a:t>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6156A2-C47D-4FDA-9240-2797E2F3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078" y="2266950"/>
            <a:ext cx="6849197" cy="981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err="1"/>
              <a:t>PRs</a:t>
            </a:r>
            <a:r>
              <a:rPr lang="pt-BR" sz="2400" dirty="0"/>
              <a:t> com mais de 500 linhas tendem a levar mais de 1h na revisão de código.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D6ADA9-7104-40C0-88DC-CC84795999C5}"/>
              </a:ext>
            </a:extLst>
          </p:cNvPr>
          <p:cNvSpPr txBox="1"/>
          <p:nvPr/>
        </p:nvSpPr>
        <p:spPr>
          <a:xfrm>
            <a:off x="677333" y="6183868"/>
            <a:ext cx="792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hlinkClick r:id="rId2"/>
              </a:rPr>
              <a:t>https://medium.com/experience-valley/a-anatomia-de-um-pull-request-perfeito-d63422800caf</a:t>
            </a:r>
            <a:endParaRPr lang="pt-BR" sz="14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26997E9-6C4C-4B69-9EE9-F4F77A514727}"/>
              </a:ext>
            </a:extLst>
          </p:cNvPr>
          <p:cNvSpPr txBox="1">
            <a:spLocks/>
          </p:cNvSpPr>
          <p:nvPr/>
        </p:nvSpPr>
        <p:spPr>
          <a:xfrm>
            <a:off x="685078" y="3448050"/>
            <a:ext cx="7571316" cy="201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Diminui as chances do revisor de encontrar bugs;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Atrasa o desenvolvimento do produto;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dirty="0"/>
              <a:t>Bloqueia outros desenvolvedores;</a:t>
            </a:r>
          </a:p>
        </p:txBody>
      </p:sp>
    </p:spTree>
    <p:extLst>
      <p:ext uri="{BB962C8B-B14F-4D97-AF65-F5344CB8AC3E}">
        <p14:creationId xmlns:p14="http://schemas.microsoft.com/office/powerpoint/2010/main" val="360252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2F823-F4C8-4264-A4F8-9FDEECA8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produzir pequenos </a:t>
            </a:r>
            <a:r>
              <a:rPr lang="pt-BR" dirty="0" err="1"/>
              <a:t>PRs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8E5C7-B322-40A5-83BB-3D582590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/>
              <a:t>Antes de submeter um PR para revisão, tente aplicar o principio de responsabilidade única (SRP do SOLID).</a:t>
            </a:r>
          </a:p>
          <a:p>
            <a:pPr marL="0" indent="0" algn="ctr">
              <a:buNone/>
            </a:pPr>
            <a:endParaRPr lang="pt-BR" sz="2400" dirty="0"/>
          </a:p>
          <a:p>
            <a:pPr marL="0" indent="0" algn="ctr">
              <a:buNone/>
            </a:pPr>
            <a:r>
              <a:rPr lang="pt-BR" sz="2400" dirty="0"/>
              <a:t>Caso este código esteja fazendo mais de uma coisa, quebre em outros </a:t>
            </a:r>
            <a:r>
              <a:rPr lang="pt-BR" sz="2400" i="1" dirty="0" err="1"/>
              <a:t>Pull</a:t>
            </a:r>
            <a:r>
              <a:rPr lang="pt-BR" sz="2400" i="1" dirty="0"/>
              <a:t> </a:t>
            </a:r>
            <a:r>
              <a:rPr lang="pt-BR" sz="2400" i="1" dirty="0" err="1"/>
              <a:t>Requests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213256-210F-4F46-824F-7491678AE47D}"/>
              </a:ext>
            </a:extLst>
          </p:cNvPr>
          <p:cNvSpPr txBox="1"/>
          <p:nvPr/>
        </p:nvSpPr>
        <p:spPr>
          <a:xfrm>
            <a:off x="677333" y="6183868"/>
            <a:ext cx="792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hlinkClick r:id="rId2"/>
              </a:rPr>
              <a:t>https://medium.com/experience-valley/a-anatomia-de-um-pull-request-perfeito-d63422800caf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92164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E35D8-3F39-425B-AEE7-1AA4057C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características de um bom PR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2A63D-2A27-4B06-BF78-DD2671BA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titulo do PR deve ser autoexplicativo</a:t>
            </a:r>
          </a:p>
          <a:p>
            <a:r>
              <a:rPr lang="pt-BR" sz="2400" dirty="0"/>
              <a:t>Faça uma descrição útil</a:t>
            </a:r>
          </a:p>
          <a:p>
            <a:pPr lvl="1"/>
            <a:r>
              <a:rPr lang="pt-BR" sz="2400" dirty="0"/>
              <a:t>Explique porquê este PR está sendo criado.</a:t>
            </a:r>
          </a:p>
          <a:p>
            <a:pPr lvl="1"/>
            <a:r>
              <a:rPr lang="pt-BR" sz="2400" dirty="0"/>
              <a:t>Deixe claro como ele faz o que está se propondo fazer. </a:t>
            </a:r>
          </a:p>
          <a:p>
            <a:pPr lvl="1"/>
            <a:r>
              <a:rPr lang="pt-BR" sz="2400" dirty="0"/>
              <a:t>Liste o quê foi alterado no PR.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1C0863-A117-4F37-8137-07CEA4DD7F48}"/>
              </a:ext>
            </a:extLst>
          </p:cNvPr>
          <p:cNvSpPr txBox="1"/>
          <p:nvPr/>
        </p:nvSpPr>
        <p:spPr>
          <a:xfrm>
            <a:off x="677333" y="6183868"/>
            <a:ext cx="792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hlinkClick r:id="rId2"/>
              </a:rPr>
              <a:t>https://medium.com/experience-valley/a-anatomia-de-um-pull-request-perfeito-d63422800caf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17582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3A829-865E-44F3-9C05-A314BBEE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você deve se preocupar com isso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F8AB3F-A0A1-4075-81D8-550C31D7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76266" cy="3880773"/>
          </a:xfrm>
        </p:spPr>
        <p:txBody>
          <a:bodyPr>
            <a:normAutofit/>
          </a:bodyPr>
          <a:lstStyle/>
          <a:p>
            <a:r>
              <a:rPr lang="pt-BR" sz="2400" dirty="0"/>
              <a:t>Um bom </a:t>
            </a:r>
            <a:r>
              <a:rPr lang="pt-BR" sz="2400" i="1" dirty="0" err="1"/>
              <a:t>pull</a:t>
            </a:r>
            <a:r>
              <a:rPr lang="pt-BR" sz="2400" i="1" dirty="0"/>
              <a:t> </a:t>
            </a:r>
            <a:r>
              <a:rPr lang="pt-BR" sz="2400" i="1" dirty="0" err="1"/>
              <a:t>request</a:t>
            </a:r>
            <a:r>
              <a:rPr lang="pt-BR" sz="2400" i="1" dirty="0"/>
              <a:t> </a:t>
            </a:r>
            <a:r>
              <a:rPr lang="pt-BR" sz="2400" dirty="0"/>
              <a:t>é revisado rapidamente;</a:t>
            </a:r>
          </a:p>
          <a:p>
            <a:r>
              <a:rPr lang="pt-BR" sz="2400" dirty="0"/>
              <a:t>Diminui a introdução de </a:t>
            </a:r>
            <a:r>
              <a:rPr lang="pt-BR" sz="2400" i="1" dirty="0"/>
              <a:t>bugs</a:t>
            </a:r>
            <a:r>
              <a:rPr lang="pt-BR" sz="2400" dirty="0"/>
              <a:t> na base de código;</a:t>
            </a:r>
          </a:p>
          <a:p>
            <a:r>
              <a:rPr lang="pt-BR" sz="2400" dirty="0"/>
              <a:t>Facilita o embarque dos desenvolvedores que estão entrando no time.</a:t>
            </a:r>
          </a:p>
          <a:p>
            <a:r>
              <a:rPr lang="pt-BR" sz="2400" dirty="0"/>
              <a:t>Agiliza o processo de review e consequentemente o </a:t>
            </a:r>
            <a:r>
              <a:rPr lang="pt-BR" sz="2400" i="1" dirty="0"/>
              <a:t>merge</a:t>
            </a:r>
            <a:r>
              <a:rPr lang="pt-BR" sz="2400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ECE15E-5B81-41D5-9035-2ABFF0B5571A}"/>
              </a:ext>
            </a:extLst>
          </p:cNvPr>
          <p:cNvSpPr txBox="1"/>
          <p:nvPr/>
        </p:nvSpPr>
        <p:spPr>
          <a:xfrm>
            <a:off x="677333" y="6183868"/>
            <a:ext cx="792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hlinkClick r:id="rId2"/>
              </a:rPr>
              <a:t>https://medium.com/experience-valley/a-anatomia-de-um-pull-request-perfeito-d63422800caf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765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6939F-12E3-4166-9313-EE2F9FD3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validação de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090E1-6A9F-4182-BF60-37933DC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2464"/>
            <a:ext cx="8596668" cy="3880773"/>
          </a:xfrm>
        </p:spPr>
        <p:txBody>
          <a:bodyPr/>
          <a:lstStyle/>
          <a:p>
            <a:r>
              <a:rPr lang="pt-BR" dirty="0"/>
              <a:t>O desenvolvedor realiza o seu o desenvolvimento local (sua própria máquina).</a:t>
            </a:r>
          </a:p>
          <a:p>
            <a:r>
              <a:rPr lang="pt-BR" dirty="0"/>
              <a:t>Após finalizar o desenvolvimento do seu código, o desenvolvedor ira fazer o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das alterações realizadas.</a:t>
            </a:r>
          </a:p>
          <a:p>
            <a:r>
              <a:rPr lang="pt-BR" dirty="0"/>
              <a:t>O </a:t>
            </a:r>
            <a:r>
              <a:rPr lang="pt-BR" i="1" dirty="0" err="1"/>
              <a:t>sonarqube</a:t>
            </a:r>
            <a:r>
              <a:rPr lang="pt-BR" dirty="0"/>
              <a:t>, ira analisar o código e aceitar ou reprovar o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de acordo com o parâmetros de aceitação definidos pela Olé.</a:t>
            </a:r>
          </a:p>
          <a:p>
            <a:r>
              <a:rPr lang="pt-BR" dirty="0"/>
              <a:t>Um outro desenvolvedor do seu time analisa seu código.</a:t>
            </a:r>
          </a:p>
          <a:p>
            <a:r>
              <a:rPr lang="pt-BR" dirty="0"/>
              <a:t>A célula de arquitetura analisa seu código.</a:t>
            </a:r>
          </a:p>
          <a:p>
            <a:r>
              <a:rPr lang="pt-BR" dirty="0"/>
              <a:t>O </a:t>
            </a:r>
            <a:r>
              <a:rPr lang="pt-BR" i="1" dirty="0"/>
              <a:t>Build</a:t>
            </a:r>
            <a:r>
              <a:rPr lang="pt-BR" dirty="0"/>
              <a:t> é iniciado e caso não ocorra nenhum erro, sua imagem é implantada no </a:t>
            </a:r>
            <a:r>
              <a:rPr lang="pt-BR" i="1" dirty="0" err="1"/>
              <a:t>Kubernetes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98FAE5-B047-4260-BCF0-A05050E3181B}"/>
              </a:ext>
            </a:extLst>
          </p:cNvPr>
          <p:cNvSpPr txBox="1"/>
          <p:nvPr/>
        </p:nvSpPr>
        <p:spPr>
          <a:xfrm>
            <a:off x="560036" y="5949844"/>
            <a:ext cx="883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https://arquitetura.oleconsignado.com.br/fluxo-de-validacao-de-um-pull-request/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668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9A6B1-5FAA-4379-B8C1-A0AA1529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validação de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endParaRPr lang="pt-BR" i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6B1954-8625-4A7A-BC1E-8A6FC6821DA0}"/>
              </a:ext>
            </a:extLst>
          </p:cNvPr>
          <p:cNvSpPr/>
          <p:nvPr/>
        </p:nvSpPr>
        <p:spPr>
          <a:xfrm>
            <a:off x="457200" y="1724025"/>
            <a:ext cx="11182350" cy="4057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7BFD5E-6161-4355-A4ED-7322A3D60A62}"/>
              </a:ext>
            </a:extLst>
          </p:cNvPr>
          <p:cNvSpPr txBox="1"/>
          <p:nvPr/>
        </p:nvSpPr>
        <p:spPr>
          <a:xfrm>
            <a:off x="560036" y="5959369"/>
            <a:ext cx="883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2"/>
              </a:rPr>
              <a:t>https://arquitetura.oleconsignado.com.br/fluxo-de-validacao-de-um-pull-request/</a:t>
            </a:r>
            <a:endParaRPr lang="pt-BR" dirty="0"/>
          </a:p>
        </p:txBody>
      </p:sp>
      <p:pic>
        <p:nvPicPr>
          <p:cNvPr id="1028" name="Picture 4" descr="https://i2.wp.com/arquitetura.oleconsignado.com.br/wp-content/uploads/2019/02/Fluxo-de-Pull-Request.png">
            <a:extLst>
              <a:ext uri="{FF2B5EF4-FFF2-40B4-BE49-F238E27FC236}">
                <a16:creationId xmlns:a16="http://schemas.microsoft.com/office/drawing/2014/main" id="{4BD7AA88-75AF-4D48-BE59-E0ED161D8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" t="36789" r="2148" b="1256"/>
          <a:stretch/>
        </p:blipFill>
        <p:spPr bwMode="auto">
          <a:xfrm>
            <a:off x="705909" y="2219378"/>
            <a:ext cx="10439400" cy="321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A4841-121F-4FCD-9306-F174EB19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A1808-DA34-4D3C-9695-340678B0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721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clone</a:t>
            </a:r>
          </a:p>
          <a:p>
            <a:r>
              <a:rPr lang="pt-BR" dirty="0" err="1"/>
              <a:t>git</a:t>
            </a:r>
            <a:r>
              <a:rPr lang="pt-BR" dirty="0"/>
              <a:t> checkout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pull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merge</a:t>
            </a:r>
          </a:p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rebase</a:t>
            </a:r>
            <a:endParaRPr lang="pt-BR" dirty="0"/>
          </a:p>
          <a:p>
            <a:r>
              <a:rPr lang="pt-BR" dirty="0" err="1"/>
              <a:t>git</a:t>
            </a:r>
            <a:r>
              <a:rPr lang="pt-BR" dirty="0"/>
              <a:t> reset</a:t>
            </a:r>
          </a:p>
        </p:txBody>
      </p:sp>
    </p:spTree>
    <p:extLst>
      <p:ext uri="{BB962C8B-B14F-4D97-AF65-F5344CB8AC3E}">
        <p14:creationId xmlns:p14="http://schemas.microsoft.com/office/powerpoint/2010/main" val="31289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3AAC-8846-49DC-8A08-90E326B3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estado de um arquivo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5E0CD0-E853-4084-94D0-64351E646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83" y="1930400"/>
            <a:ext cx="7537908" cy="418330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C2844DE-A3E0-4283-A4A5-C61826215E10}"/>
              </a:ext>
            </a:extLst>
          </p:cNvPr>
          <p:cNvSpPr txBox="1"/>
          <p:nvPr/>
        </p:nvSpPr>
        <p:spPr>
          <a:xfrm>
            <a:off x="785446" y="6248400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3"/>
              </a:rPr>
              <a:t>https://pt.slideshare.net/bismarckjunior/aprendendo-git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7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13B5-C237-4776-872A-803B34C7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 (TFS vs. </a:t>
            </a:r>
            <a:r>
              <a:rPr lang="pt-BR" dirty="0" err="1"/>
              <a:t>Git</a:t>
            </a:r>
            <a:r>
              <a:rPr lang="pt-BR" dirty="0"/>
              <a:t>)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A05CD29E-2E8C-4D3E-8308-72E47079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42" y="1651076"/>
            <a:ext cx="9145016" cy="4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922C81B-6758-4791-B142-2FC8AC2E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6" y="1261331"/>
            <a:ext cx="3179146" cy="27864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dirty="0"/>
              <a:t>Pull Request</a:t>
            </a:r>
          </a:p>
        </p:txBody>
      </p:sp>
      <p:pic>
        <p:nvPicPr>
          <p:cNvPr id="29" name="Picture 4" descr="Imagem relacionada">
            <a:extLst>
              <a:ext uri="{FF2B5EF4-FFF2-40B4-BE49-F238E27FC236}">
                <a16:creationId xmlns:a16="http://schemas.microsoft.com/office/drawing/2014/main" id="{963F0CBE-A390-450D-8CD7-1DAAC8508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8" r="-3" b="5076"/>
          <a:stretch/>
        </p:blipFill>
        <p:spPr bwMode="auto">
          <a:xfrm>
            <a:off x="888603" y="1261330"/>
            <a:ext cx="4973212" cy="433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99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5D175D-395B-4C1A-AB7D-2FD1B817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O que é um </a:t>
            </a:r>
            <a:r>
              <a:rPr lang="pt-BR" i="1" dirty="0" err="1"/>
              <a:t>Pull</a:t>
            </a:r>
            <a:r>
              <a:rPr lang="pt-BR" i="1" dirty="0"/>
              <a:t> </a:t>
            </a:r>
            <a:r>
              <a:rPr lang="pt-BR" i="1" dirty="0" err="1"/>
              <a:t>Request</a:t>
            </a:r>
            <a:r>
              <a:rPr lang="pt-BR" i="1" dirty="0"/>
              <a:t> </a:t>
            </a:r>
            <a:r>
              <a:rPr lang="pt-BR" dirty="0"/>
              <a:t>(PR)?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8" name="Espaço Reservado para Conteúdo 2">
            <a:extLst>
              <a:ext uri="{FF2B5EF4-FFF2-40B4-BE49-F238E27FC236}">
                <a16:creationId xmlns:a16="http://schemas.microsoft.com/office/drawing/2014/main" id="{A7D970ED-1069-4B5E-B8FF-EDC43AC4A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66465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86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0F72B-DB4E-4045-92EE-C0EC71B5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/>
              <a:t>O que é um </a:t>
            </a:r>
            <a:r>
              <a:rPr lang="pt-BR" i="1"/>
              <a:t>Pull Request </a:t>
            </a:r>
            <a:r>
              <a:rPr lang="pt-BR"/>
              <a:t>(PR)?</a:t>
            </a:r>
            <a:endParaRPr lang="pt-BR" dirty="0"/>
          </a:p>
        </p:txBody>
      </p:sp>
      <p:sp>
        <p:nvSpPr>
          <p:cNvPr id="30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1" name="Espaço Reservado para Conteúdo 6">
            <a:extLst>
              <a:ext uri="{FF2B5EF4-FFF2-40B4-BE49-F238E27FC236}">
                <a16:creationId xmlns:a16="http://schemas.microsoft.com/office/drawing/2014/main" id="{37276783-8D88-478C-9EAB-A349C167B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3850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25425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836</Words>
  <Application>Microsoft Office PowerPoint</Application>
  <PresentationFormat>Widescreen</PresentationFormat>
  <Paragraphs>90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Trebuchet MS</vt:lpstr>
      <vt:lpstr>Wingdings</vt:lpstr>
      <vt:lpstr>Wingdings 3</vt:lpstr>
      <vt:lpstr>Facetado</vt:lpstr>
      <vt:lpstr>Git</vt:lpstr>
      <vt:lpstr>Git</vt:lpstr>
      <vt:lpstr>Git</vt:lpstr>
      <vt:lpstr>Comandos básicos</vt:lpstr>
      <vt:lpstr>Tipos de estado de um arquivo </vt:lpstr>
      <vt:lpstr>Terminologia (TFS vs. Git)</vt:lpstr>
      <vt:lpstr>Pull Request</vt:lpstr>
      <vt:lpstr>O que é um Pull Request (PR)?</vt:lpstr>
      <vt:lpstr>O que é um Pull Request (PR)?</vt:lpstr>
      <vt:lpstr>O que é um Pull Request (PR)?</vt:lpstr>
      <vt:lpstr>O que é um Pull Request (PR)?</vt:lpstr>
      <vt:lpstr>Na prática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 ao utilizar PRs</vt:lpstr>
      <vt:lpstr>Benefícios ao utilizar PRs</vt:lpstr>
      <vt:lpstr>A importância em se produzir pequenos PRs</vt:lpstr>
      <vt:lpstr>A importância em se produzir pequenos PRs</vt:lpstr>
      <vt:lpstr>Como produzir pequenos PRs</vt:lpstr>
      <vt:lpstr>Outras características de um bom PR</vt:lpstr>
      <vt:lpstr>Porque você deve se preocupar com isso</vt:lpstr>
      <vt:lpstr>Fluxo de validação de Pull Request</vt:lpstr>
      <vt:lpstr>Fluxo de validação de Pull Request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Matheus Neder</dc:creator>
  <cp:lastModifiedBy>Matheus Neder</cp:lastModifiedBy>
  <cp:revision>2</cp:revision>
  <dcterms:created xsi:type="dcterms:W3CDTF">2019-05-25T07:17:02Z</dcterms:created>
  <dcterms:modified xsi:type="dcterms:W3CDTF">2019-05-25T09:09:16Z</dcterms:modified>
</cp:coreProperties>
</file>