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57" r:id="rId14"/>
    <p:sldId id="258" r:id="rId15"/>
    <p:sldId id="272" r:id="rId16"/>
    <p:sldId id="273" r:id="rId17"/>
    <p:sldId id="274" r:id="rId18"/>
    <p:sldId id="275" r:id="rId19"/>
    <p:sldId id="276" r:id="rId20"/>
    <p:sldId id="280" r:id="rId21"/>
    <p:sldId id="277" r:id="rId22"/>
    <p:sldId id="281" r:id="rId23"/>
    <p:sldId id="282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eConsignado/otc-validations-br/blob/master/Source/Otc.Validations.Br.Tests/CpfTest.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testes-unitarios-com-xun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10139-902E-4E57-A696-A971F8D6D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t-BR" sz="6000">
                <a:solidFill>
                  <a:srgbClr val="FFFFFF"/>
                </a:solidFill>
              </a:rPr>
              <a:t>Testes unitários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EE7757-66DD-4E0C-9CAF-ECC97A2C8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rgbClr val="FFFFFF">
                    <a:alpha val="70000"/>
                  </a:srgbClr>
                </a:solidFill>
              </a:rPr>
              <a:t>Como construir testes unitários para aplicações dotnet core utilizando o xUnit.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9443D1-52C3-4D49-92EE-B51EB790FC69}"/>
              </a:ext>
            </a:extLst>
          </p:cNvPr>
          <p:cNvSpPr txBox="1"/>
          <p:nvPr/>
        </p:nvSpPr>
        <p:spPr>
          <a:xfrm>
            <a:off x="7980249" y="6488275"/>
            <a:ext cx="430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Matheus Neder – Arquitetura de Soluções – Olé Consignado</a:t>
            </a:r>
          </a:p>
        </p:txBody>
      </p:sp>
    </p:spTree>
    <p:extLst>
      <p:ext uri="{BB962C8B-B14F-4D97-AF65-F5344CB8AC3E}">
        <p14:creationId xmlns:p14="http://schemas.microsoft.com/office/powerpoint/2010/main" val="109069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E9A1-B25B-4139-B020-62E6FDB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o 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1FD57D-0574-4822-A198-71FE23EF7AE5}"/>
              </a:ext>
            </a:extLst>
          </p:cNvPr>
          <p:cNvSpPr txBox="1"/>
          <p:nvPr/>
        </p:nvSpPr>
        <p:spPr>
          <a:xfrm>
            <a:off x="677334" y="1304925"/>
            <a:ext cx="9647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PedidoServiceTest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.Setup(p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p.GetAsync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&gt;()))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Atendente() { Nome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“..."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“..."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pedidoSqlAdapter.Object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atendenteSqlAdapter.Object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A5E2AB-18C4-45F6-A276-3D288C3D89AF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98BC62F-1E26-4371-BA8F-F39915141314}"/>
              </a:ext>
            </a:extLst>
          </p:cNvPr>
          <p:cNvSpPr/>
          <p:nvPr/>
        </p:nvSpPr>
        <p:spPr>
          <a:xfrm>
            <a:off x="5943600" y="4927601"/>
            <a:ext cx="1285875" cy="467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3898FB-6C1A-483C-8273-94B0EFF6D8D2}"/>
              </a:ext>
            </a:extLst>
          </p:cNvPr>
          <p:cNvSpPr txBox="1"/>
          <p:nvPr/>
        </p:nvSpPr>
        <p:spPr>
          <a:xfrm>
            <a:off x="7274737" y="4838214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Dependências do </a:t>
            </a:r>
          </a:p>
          <a:p>
            <a:r>
              <a:rPr lang="pt-BR" dirty="0" err="1"/>
              <a:t>PedidoService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03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E9A1-B25B-4139-B020-62E6FDB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o 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1FD57D-0574-4822-A198-71FE23EF7AE5}"/>
              </a:ext>
            </a:extLst>
          </p:cNvPr>
          <p:cNvSpPr txBox="1"/>
          <p:nvPr/>
        </p:nvSpPr>
        <p:spPr>
          <a:xfrm>
            <a:off x="677334" y="2200275"/>
            <a:ext cx="9914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Trait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"Sucesso"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CriarPedidoAsync_Sucesso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pedido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1);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Assert.NotNull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(pedido);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A5E2AB-18C4-45F6-A276-3D288C3D89AF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8BC4F7-680E-419D-A380-891BA11B8118}"/>
              </a:ext>
            </a:extLst>
          </p:cNvPr>
          <p:cNvSpPr txBox="1"/>
          <p:nvPr/>
        </p:nvSpPr>
        <p:spPr>
          <a:xfrm>
            <a:off x="677334" y="151134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Caminho feliz (caso de sucesso)</a:t>
            </a:r>
          </a:p>
        </p:txBody>
      </p:sp>
    </p:spTree>
    <p:extLst>
      <p:ext uri="{BB962C8B-B14F-4D97-AF65-F5344CB8AC3E}">
        <p14:creationId xmlns:p14="http://schemas.microsoft.com/office/powerpoint/2010/main" val="184772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E9A1-B25B-4139-B020-62E6FDB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o 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1FD57D-0574-4822-A198-71FE23EF7AE5}"/>
              </a:ext>
            </a:extLst>
          </p:cNvPr>
          <p:cNvSpPr txBox="1"/>
          <p:nvPr/>
        </p:nvSpPr>
        <p:spPr>
          <a:xfrm>
            <a:off x="677334" y="2200275"/>
            <a:ext cx="9914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Trait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"Erro"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CriarPedidoAsync_AtendenteInvalido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.Setup(a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a.GetAsync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&gt;()))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((Atendente)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Assert.ThrowsAsync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PedidosCoreException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()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pedidoService.CriarPedidoAsync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1));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Assert.Contains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PedidosCoreError.AtendenteNaoEncontrado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ex.Errors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A5E2AB-18C4-45F6-A276-3D288C3D89AF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8BC4F7-680E-419D-A380-891BA11B8118}"/>
              </a:ext>
            </a:extLst>
          </p:cNvPr>
          <p:cNvSpPr txBox="1"/>
          <p:nvPr/>
        </p:nvSpPr>
        <p:spPr>
          <a:xfrm>
            <a:off x="677334" y="151134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Caminho alternativo (caso de erro)</a:t>
            </a:r>
          </a:p>
        </p:txBody>
      </p:sp>
    </p:spTree>
    <p:extLst>
      <p:ext uri="{BB962C8B-B14F-4D97-AF65-F5344CB8AC3E}">
        <p14:creationId xmlns:p14="http://schemas.microsoft.com/office/powerpoint/2010/main" val="145592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6D377-DEC0-4496-8E62-E44A4915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95356-B868-4A3F-974F-97BA09F5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 resultado de um teste não pode influenciar em outro teste, por conta disso, recursos não devem ser compartilhados.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502F9A-82D1-4D03-B7B8-D9FB6E3A7027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63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1143D-3B1A-478B-9CB2-78814386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8137A8-9B2C-4663-8711-92B91D6B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5314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xUnit</a:t>
            </a:r>
            <a:r>
              <a:rPr lang="pt-BR" sz="2400" dirty="0"/>
              <a:t> tem como recurso </a:t>
            </a:r>
            <a:r>
              <a:rPr lang="pt-BR" sz="2400" b="1" dirty="0"/>
              <a:t>recriar</a:t>
            </a:r>
            <a:r>
              <a:rPr lang="pt-BR" sz="2400" dirty="0"/>
              <a:t> a classe de teste a cada teste executado. </a:t>
            </a:r>
          </a:p>
          <a:p>
            <a:r>
              <a:rPr lang="pt-BR" sz="2400" dirty="0"/>
              <a:t>Ou seja, dado uma classe X, que possui os testes </a:t>
            </a:r>
            <a:r>
              <a:rPr lang="pt-BR" sz="2400" dirty="0" err="1"/>
              <a:t>Xy</a:t>
            </a:r>
            <a:r>
              <a:rPr lang="pt-BR" sz="2400" dirty="0"/>
              <a:t> e </a:t>
            </a:r>
            <a:r>
              <a:rPr lang="pt-BR" sz="2400" dirty="0" err="1"/>
              <a:t>Xz</a:t>
            </a:r>
            <a:r>
              <a:rPr lang="pt-BR" sz="2400" dirty="0"/>
              <a:t>, ao executar o teste </a:t>
            </a:r>
            <a:r>
              <a:rPr lang="pt-BR" sz="2400" dirty="0" err="1"/>
              <a:t>Xy</a:t>
            </a:r>
            <a:r>
              <a:rPr lang="pt-BR" sz="2400" dirty="0"/>
              <a:t>, o construtor da classe X será executado, e ao executar o teste </a:t>
            </a:r>
            <a:r>
              <a:rPr lang="pt-BR" sz="2400" dirty="0" err="1"/>
              <a:t>Xz</a:t>
            </a:r>
            <a:r>
              <a:rPr lang="pt-BR" sz="2400" dirty="0"/>
              <a:t>, o construtor da classe X também será executado. Dessa forma, garantindo que os recursos serão recriados a cada iteração, e não haverá compartilhamento de recursos.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8EBC3F-D5AE-4200-85B9-E62E421058A0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0587B7-1556-4DFF-97DB-864D8FAA63F3}"/>
              </a:ext>
            </a:extLst>
          </p:cNvPr>
          <p:cNvSpPr txBox="1"/>
          <p:nvPr/>
        </p:nvSpPr>
        <p:spPr>
          <a:xfrm>
            <a:off x="7496175" y="512172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Bruno Roldão</a:t>
            </a:r>
          </a:p>
        </p:txBody>
      </p:sp>
    </p:spTree>
    <p:extLst>
      <p:ext uri="{BB962C8B-B14F-4D97-AF65-F5344CB8AC3E}">
        <p14:creationId xmlns:p14="http://schemas.microsoft.com/office/powerpoint/2010/main" val="129556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C9AC3-B9A4-4940-A48D-2240D81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servem os </a:t>
            </a:r>
            <a:r>
              <a:rPr lang="pt-BR" dirty="0" err="1"/>
              <a:t>Traits</a:t>
            </a:r>
            <a:r>
              <a:rPr lang="pt-BR" dirty="0"/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42BA2F-715C-401A-8429-F8D7EC59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024062"/>
            <a:ext cx="7734142" cy="4134950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B2AC0F22-609B-4EBB-84B8-598D0EA3AD08}"/>
              </a:ext>
            </a:extLst>
          </p:cNvPr>
          <p:cNvSpPr/>
          <p:nvPr/>
        </p:nvSpPr>
        <p:spPr>
          <a:xfrm rot="1644707">
            <a:off x="3497140" y="1882776"/>
            <a:ext cx="1031631" cy="14986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57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6F805-9492-4F4C-B290-DD1C448E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Theory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92CED0-5F84-4E2D-BC99-71DD186E79EB}"/>
              </a:ext>
            </a:extLst>
          </p:cNvPr>
          <p:cNvSpPr txBox="1"/>
          <p:nvPr/>
        </p:nvSpPr>
        <p:spPr>
          <a:xfrm>
            <a:off x="931161" y="1720840"/>
            <a:ext cx="8342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Theory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Trait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"Sucesso"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CriarPedidoAsync_Sucesso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pedido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Assert.NotNull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(pedido);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36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6F805-9492-4F4C-B290-DD1C448E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Theory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92CED0-5F84-4E2D-BC99-71DD186E79EB}"/>
              </a:ext>
            </a:extLst>
          </p:cNvPr>
          <p:cNvSpPr txBox="1"/>
          <p:nvPr/>
        </p:nvSpPr>
        <p:spPr>
          <a:xfrm>
            <a:off x="931161" y="1720840"/>
            <a:ext cx="8342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Theory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Trait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"Sucesso"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CriarPedidoAsync_Sucesso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pedido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Assert.NotNull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(pedido);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3D1997D5-5B14-406A-A219-34E76F62A297}"/>
              </a:ext>
            </a:extLst>
          </p:cNvPr>
          <p:cNvSpPr/>
          <p:nvPr/>
        </p:nvSpPr>
        <p:spPr>
          <a:xfrm>
            <a:off x="2895600" y="2047875"/>
            <a:ext cx="152400" cy="80962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5D10B6-5605-44D7-BF91-5CDE248AACFF}"/>
              </a:ext>
            </a:extLst>
          </p:cNvPr>
          <p:cNvSpPr/>
          <p:nvPr/>
        </p:nvSpPr>
        <p:spPr>
          <a:xfrm>
            <a:off x="6848475" y="3076575"/>
            <a:ext cx="13716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CAE7BB5-D79A-43A5-A818-5E899A0A3150}"/>
              </a:ext>
            </a:extLst>
          </p:cNvPr>
          <p:cNvCxnSpPr/>
          <p:nvPr/>
        </p:nvCxnSpPr>
        <p:spPr>
          <a:xfrm>
            <a:off x="3048000" y="2457450"/>
            <a:ext cx="435292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E68213A-8A3D-4C61-BEC6-6407800665F6}"/>
              </a:ext>
            </a:extLst>
          </p:cNvPr>
          <p:cNvCxnSpPr>
            <a:cxnSpLocks/>
          </p:cNvCxnSpPr>
          <p:nvPr/>
        </p:nvCxnSpPr>
        <p:spPr>
          <a:xfrm flipH="1">
            <a:off x="7400925" y="2452687"/>
            <a:ext cx="1" cy="6238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0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6F805-9492-4F4C-B290-DD1C448E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Theory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92CED0-5F84-4E2D-BC99-71DD186E79EB}"/>
              </a:ext>
            </a:extLst>
          </p:cNvPr>
          <p:cNvSpPr txBox="1"/>
          <p:nvPr/>
        </p:nvSpPr>
        <p:spPr>
          <a:xfrm>
            <a:off x="931161" y="1720840"/>
            <a:ext cx="8342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Theory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Trait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"Sucesso"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CriarPedidoAsync_Sucesso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pedido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Assert.NotNull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(pedido);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3D1997D5-5B14-406A-A219-34E76F62A297}"/>
              </a:ext>
            </a:extLst>
          </p:cNvPr>
          <p:cNvSpPr/>
          <p:nvPr/>
        </p:nvSpPr>
        <p:spPr>
          <a:xfrm>
            <a:off x="2895600" y="2047875"/>
            <a:ext cx="152400" cy="80962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5D10B6-5605-44D7-BF91-5CDE248AACFF}"/>
              </a:ext>
            </a:extLst>
          </p:cNvPr>
          <p:cNvSpPr/>
          <p:nvPr/>
        </p:nvSpPr>
        <p:spPr>
          <a:xfrm>
            <a:off x="6848475" y="3076575"/>
            <a:ext cx="13716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CAE7BB5-D79A-43A5-A818-5E899A0A3150}"/>
              </a:ext>
            </a:extLst>
          </p:cNvPr>
          <p:cNvCxnSpPr/>
          <p:nvPr/>
        </p:nvCxnSpPr>
        <p:spPr>
          <a:xfrm>
            <a:off x="3048000" y="2457450"/>
            <a:ext cx="435292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E68213A-8A3D-4C61-BEC6-6407800665F6}"/>
              </a:ext>
            </a:extLst>
          </p:cNvPr>
          <p:cNvCxnSpPr>
            <a:cxnSpLocks/>
          </p:cNvCxnSpPr>
          <p:nvPr/>
        </p:nvCxnSpPr>
        <p:spPr>
          <a:xfrm flipH="1">
            <a:off x="7400925" y="2452687"/>
            <a:ext cx="1" cy="6238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A6F6037-FEE4-41BC-A67F-3FF8D156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4" y="5038738"/>
            <a:ext cx="8683517" cy="1435091"/>
          </a:xfrm>
          <a:prstGeom prst="rect">
            <a:avLst/>
          </a:prstGeom>
        </p:spPr>
      </p:pic>
      <p:sp>
        <p:nvSpPr>
          <p:cNvPr id="10" name="Chave Direita 9">
            <a:extLst>
              <a:ext uri="{FF2B5EF4-FFF2-40B4-BE49-F238E27FC236}">
                <a16:creationId xmlns:a16="http://schemas.microsoft.com/office/drawing/2014/main" id="{2E0EF81E-7617-425B-8FE7-34E79E95D5B5}"/>
              </a:ext>
            </a:extLst>
          </p:cNvPr>
          <p:cNvSpPr/>
          <p:nvPr/>
        </p:nvSpPr>
        <p:spPr>
          <a:xfrm rot="10800000">
            <a:off x="2609850" y="5524500"/>
            <a:ext cx="152400" cy="80962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2AC43943-6FA3-472D-91F8-D803DB2D1A6D}"/>
              </a:ext>
            </a:extLst>
          </p:cNvPr>
          <p:cNvSpPr/>
          <p:nvPr/>
        </p:nvSpPr>
        <p:spPr>
          <a:xfrm rot="10800000">
            <a:off x="870124" y="2047874"/>
            <a:ext cx="152400" cy="80962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136F9EB-6B0F-4823-844A-F9F00B5661B2}"/>
              </a:ext>
            </a:extLst>
          </p:cNvPr>
          <p:cNvCxnSpPr>
            <a:cxnSpLocks/>
          </p:cNvCxnSpPr>
          <p:nvPr/>
        </p:nvCxnSpPr>
        <p:spPr>
          <a:xfrm>
            <a:off x="429684" y="2462211"/>
            <a:ext cx="4191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EDBF328-CF80-4751-A6FE-622A55019CDA}"/>
              </a:ext>
            </a:extLst>
          </p:cNvPr>
          <p:cNvCxnSpPr>
            <a:cxnSpLocks/>
          </p:cNvCxnSpPr>
          <p:nvPr/>
        </p:nvCxnSpPr>
        <p:spPr>
          <a:xfrm>
            <a:off x="429684" y="5938834"/>
            <a:ext cx="215159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54A9ED7-A652-4D04-A80F-0599643D5375}"/>
              </a:ext>
            </a:extLst>
          </p:cNvPr>
          <p:cNvCxnSpPr>
            <a:cxnSpLocks/>
          </p:cNvCxnSpPr>
          <p:nvPr/>
        </p:nvCxnSpPr>
        <p:spPr>
          <a:xfrm flipH="1">
            <a:off x="429684" y="2452686"/>
            <a:ext cx="1" cy="34861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DDA4A39E-617A-4F39-A3C8-C1584DDAB849}"/>
              </a:ext>
            </a:extLst>
          </p:cNvPr>
          <p:cNvSpPr/>
          <p:nvPr/>
        </p:nvSpPr>
        <p:spPr>
          <a:xfrm>
            <a:off x="9182099" y="4111638"/>
            <a:ext cx="1019175" cy="1435091"/>
          </a:xfrm>
          <a:prstGeom prst="down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70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080D7-DA03-4BC4-A853-E70F21EE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Theory</a:t>
            </a:r>
            <a:r>
              <a:rPr lang="pt-BR" dirty="0"/>
              <a:t> (origem dos dados)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FF3951-C4DC-41C9-BD9C-6B6EF6FE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MemberData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https://github.com/OleConsignado/otc-validations-br/blob/master/Source/Otc.Validations.Br.Tests/CpfTest.cs</a:t>
            </a:r>
            <a:endParaRPr lang="pt-BR" dirty="0"/>
          </a:p>
          <a:p>
            <a:pPr lvl="1"/>
            <a:endParaRPr lang="pt-BR" dirty="0"/>
          </a:p>
          <a:p>
            <a:pPr indent="-285750"/>
            <a:r>
              <a:rPr lang="pt-BR" dirty="0" err="1"/>
              <a:t>ClassData</a:t>
            </a:r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2ABBCC-AE7A-4BE7-92EB-771C5F61CA76}"/>
              </a:ext>
            </a:extLst>
          </p:cNvPr>
          <p:cNvSpPr txBox="1"/>
          <p:nvPr/>
        </p:nvSpPr>
        <p:spPr>
          <a:xfrm>
            <a:off x="1104900" y="4105275"/>
            <a:ext cx="9058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Theory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Trait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"Sucesso"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CriarPedidoAsync_Sucesso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427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m relacionada">
            <a:extLst>
              <a:ext uri="{FF2B5EF4-FFF2-40B4-BE49-F238E27FC236}">
                <a16:creationId xmlns:a16="http://schemas.microsoft.com/office/drawing/2014/main" id="{7BFE7D40-FE09-45E2-8F37-DC3E9BCC8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18269" r="5769" b="25961"/>
          <a:stretch/>
        </p:blipFill>
        <p:spPr bwMode="auto">
          <a:xfrm>
            <a:off x="677333" y="328246"/>
            <a:ext cx="3261621" cy="13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449D2-B08E-4CAE-905F-0E7164C4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03" y="1937852"/>
            <a:ext cx="8596668" cy="26781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xUnit.net is a free, open source, community-focused unit testing tool for the .NET Framework. Written by the original inventor of </a:t>
            </a:r>
            <a:r>
              <a:rPr lang="en-US" sz="2400" dirty="0" err="1"/>
              <a:t>NUnit</a:t>
            </a:r>
            <a:r>
              <a:rPr lang="en-US" sz="2400" dirty="0"/>
              <a:t> v2, xUnit.net is the latest technology for unit testing C#, F#, VB.NET and other .NET languages. xUnit.net works with ReSharper, </a:t>
            </a:r>
            <a:r>
              <a:rPr lang="en-US" sz="2400" dirty="0" err="1"/>
              <a:t>CodeRush</a:t>
            </a:r>
            <a:r>
              <a:rPr lang="en-US" sz="2400" dirty="0"/>
              <a:t>, TestDriven.NET and Xamarin. It is part of the .NET Foundation, and operates under their code of conduct. It is licensed under Apache 2 (an OSI approved license).</a:t>
            </a: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FD0781-206D-4036-950B-4AF036D655D3}"/>
              </a:ext>
            </a:extLst>
          </p:cNvPr>
          <p:cNvSpPr txBox="1"/>
          <p:nvPr/>
        </p:nvSpPr>
        <p:spPr>
          <a:xfrm>
            <a:off x="890954" y="607836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https://xunit.net/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172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981DC-D30F-4573-B23B-B4D1611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1500"/>
            <a:ext cx="7657041" cy="1320800"/>
          </a:xfrm>
        </p:spPr>
        <p:txBody>
          <a:bodyPr/>
          <a:lstStyle/>
          <a:p>
            <a:r>
              <a:rPr lang="pt-BR" dirty="0"/>
              <a:t>Interceptando métodos de </a:t>
            </a:r>
            <a:r>
              <a:rPr lang="pt-BR" dirty="0" err="1"/>
              <a:t>Mocks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88C1FA-B63A-4D65-BFA9-8B32BB196316}"/>
              </a:ext>
            </a:extLst>
          </p:cNvPr>
          <p:cNvSpPr txBox="1"/>
          <p:nvPr/>
        </p:nvSpPr>
        <p:spPr>
          <a:xfrm>
            <a:off x="677333" y="1543050"/>
            <a:ext cx="1088601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Theory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CriarPedidoAsync_Sucesso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.Setup(p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p.InsertAsync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&lt;Pedido&gt;()))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&lt;Pedido&gt;(p =&gt;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p.Mesa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Pedido() { Mesa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pedido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pedidoService.CriarPedidoAsync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Assert.NotNull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(pedido);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6F7306-EA09-4A12-A9A9-C3F672BE8EB4}"/>
              </a:ext>
            </a:extLst>
          </p:cNvPr>
          <p:cNvSpPr/>
          <p:nvPr/>
        </p:nvSpPr>
        <p:spPr>
          <a:xfrm>
            <a:off x="1724025" y="3314700"/>
            <a:ext cx="7105650" cy="1219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89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D2B51-B849-4A1B-BA51-F49D5042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0FAEC-449B-4791-8FDF-7EEBF277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84" y="1655764"/>
            <a:ext cx="8596668" cy="3880773"/>
          </a:xfrm>
        </p:spPr>
        <p:txBody>
          <a:bodyPr/>
          <a:lstStyle/>
          <a:p>
            <a:r>
              <a:rPr lang="pt-BR" dirty="0"/>
              <a:t>Validar o resultado (por meio de </a:t>
            </a:r>
            <a:r>
              <a:rPr lang="pt-BR" dirty="0" err="1"/>
              <a:t>Assert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Equal&lt;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&gt;(T expected, T actual);</a:t>
            </a:r>
          </a:p>
          <a:p>
            <a:pPr lvl="1"/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Contains&lt;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&gt;(T expected, IEnumerable&lt;T&gt; collection);</a:t>
            </a:r>
          </a:p>
          <a:p>
            <a:pPr lvl="1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/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False(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/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285750"/>
            <a:r>
              <a:rPr lang="pt-BR" dirty="0"/>
              <a:t>Evitar: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valorEsperado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valorProduzido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FA5EE574-DF90-4024-9BCC-6FF4AD640627}"/>
              </a:ext>
            </a:extLst>
          </p:cNvPr>
          <p:cNvSpPr/>
          <p:nvPr/>
        </p:nvSpPr>
        <p:spPr>
          <a:xfrm>
            <a:off x="8239124" y="2381712"/>
            <a:ext cx="257175" cy="2428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D11929-ED93-41DB-9DC0-F6EE75E2E613}"/>
              </a:ext>
            </a:extLst>
          </p:cNvPr>
          <p:cNvSpPr txBox="1"/>
          <p:nvPr/>
        </p:nvSpPr>
        <p:spPr>
          <a:xfrm>
            <a:off x="8602489" y="3256181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 mais comuns</a:t>
            </a:r>
          </a:p>
        </p:txBody>
      </p:sp>
    </p:spTree>
    <p:extLst>
      <p:ext uri="{BB962C8B-B14F-4D97-AF65-F5344CB8AC3E}">
        <p14:creationId xmlns:p14="http://schemas.microsoft.com/office/powerpoint/2010/main" val="336684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BE14-C9C5-468F-974A-D449E14F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Avaliando Cobertura de Testes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26904B-1F18-4224-A94C-915388EF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6" y="1530594"/>
            <a:ext cx="10058867" cy="47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BE14-C9C5-468F-974A-D449E14F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Avaliando Cobertura de Testes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26904B-1F18-4224-A94C-915388EF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6" y="1530594"/>
            <a:ext cx="10058867" cy="471780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479809C-789B-44BB-9187-6DFEDC29F7E0}"/>
              </a:ext>
            </a:extLst>
          </p:cNvPr>
          <p:cNvSpPr/>
          <p:nvPr/>
        </p:nvSpPr>
        <p:spPr>
          <a:xfrm>
            <a:off x="5205046" y="4607902"/>
            <a:ext cx="6482129" cy="175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4992C7-848B-4EE6-A974-E4588BFEDD2C}"/>
              </a:ext>
            </a:extLst>
          </p:cNvPr>
          <p:cNvSpPr txBox="1"/>
          <p:nvPr/>
        </p:nvSpPr>
        <p:spPr>
          <a:xfrm>
            <a:off x="5486400" y="4876800"/>
            <a:ext cx="6200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Disponível no Visual Studio Enterprise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 extensão “</a:t>
            </a:r>
            <a:r>
              <a:rPr lang="pt-BR" i="1" dirty="0" err="1"/>
              <a:t>OpenCover</a:t>
            </a:r>
            <a:r>
              <a:rPr lang="pt-BR" i="1" dirty="0"/>
              <a:t> UI”</a:t>
            </a:r>
            <a:r>
              <a:rPr lang="pt-BR" dirty="0"/>
              <a:t> é uma alternativa para se utilizar no Visual Studio Professional.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566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D2B51-B849-4A1B-BA51-F49D5042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0FAEC-449B-4791-8FDF-7EEBF277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84" y="1655764"/>
            <a:ext cx="8596668" cy="3880773"/>
          </a:xfrm>
        </p:spPr>
        <p:txBody>
          <a:bodyPr/>
          <a:lstStyle/>
          <a:p>
            <a:r>
              <a:rPr lang="pt-BR" dirty="0"/>
              <a:t>Validar o resultado (por meio de </a:t>
            </a:r>
            <a:r>
              <a:rPr lang="pt-BR" dirty="0" err="1"/>
              <a:t>Assert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Equal&lt;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&gt;(T expected, T actual);</a:t>
            </a:r>
          </a:p>
          <a:p>
            <a:pPr lvl="1"/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Contains&lt;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&gt;(T expected, IEnumerable&lt;T&gt; collection);</a:t>
            </a:r>
          </a:p>
          <a:p>
            <a:pPr lvl="1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/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False(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/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285750"/>
            <a:r>
              <a:rPr lang="pt-BR" dirty="0"/>
              <a:t>Evitar: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valorEsperado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valorProduzido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FA5EE574-DF90-4024-9BCC-6FF4AD640627}"/>
              </a:ext>
            </a:extLst>
          </p:cNvPr>
          <p:cNvSpPr/>
          <p:nvPr/>
        </p:nvSpPr>
        <p:spPr>
          <a:xfrm>
            <a:off x="8239124" y="2381712"/>
            <a:ext cx="257175" cy="2428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D11929-ED93-41DB-9DC0-F6EE75E2E613}"/>
              </a:ext>
            </a:extLst>
          </p:cNvPr>
          <p:cNvSpPr txBox="1"/>
          <p:nvPr/>
        </p:nvSpPr>
        <p:spPr>
          <a:xfrm>
            <a:off x="8602489" y="3256181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 mais comuns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15AAF4-3098-4826-9E9B-4E95D93C54D3}"/>
              </a:ext>
            </a:extLst>
          </p:cNvPr>
          <p:cNvSpPr/>
          <p:nvPr/>
        </p:nvSpPr>
        <p:spPr>
          <a:xfrm>
            <a:off x="3171825" y="2381712"/>
            <a:ext cx="2552700" cy="46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4FABA7-BF86-44E8-AD97-142ED20C03D6}"/>
              </a:ext>
            </a:extLst>
          </p:cNvPr>
          <p:cNvSpPr txBox="1"/>
          <p:nvPr/>
        </p:nvSpPr>
        <p:spPr>
          <a:xfrm>
            <a:off x="6149321" y="1245442"/>
            <a:ext cx="417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Respeitar o significado dos parâmetros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C3F3ED-AB51-421C-9222-8187F08E06CA}"/>
              </a:ext>
            </a:extLst>
          </p:cNvPr>
          <p:cNvSpPr/>
          <p:nvPr/>
        </p:nvSpPr>
        <p:spPr>
          <a:xfrm>
            <a:off x="6096000" y="1245442"/>
            <a:ext cx="4268614" cy="376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039497D-7384-4519-8B16-C26C7A86DEFC}"/>
              </a:ext>
            </a:extLst>
          </p:cNvPr>
          <p:cNvCxnSpPr>
            <a:cxnSpLocks/>
          </p:cNvCxnSpPr>
          <p:nvPr/>
        </p:nvCxnSpPr>
        <p:spPr>
          <a:xfrm>
            <a:off x="6600825" y="1614774"/>
            <a:ext cx="0" cy="995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99E8C8A-C491-4D3A-B089-429AD0145E97}"/>
              </a:ext>
            </a:extLst>
          </p:cNvPr>
          <p:cNvCxnSpPr>
            <a:cxnSpLocks/>
          </p:cNvCxnSpPr>
          <p:nvPr/>
        </p:nvCxnSpPr>
        <p:spPr>
          <a:xfrm>
            <a:off x="5724525" y="2609850"/>
            <a:ext cx="876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10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D2B51-B849-4A1B-BA51-F49D5042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0FAEC-449B-4791-8FDF-7EEBF277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84" y="1655764"/>
            <a:ext cx="8596668" cy="3880773"/>
          </a:xfrm>
        </p:spPr>
        <p:txBody>
          <a:bodyPr/>
          <a:lstStyle/>
          <a:p>
            <a:r>
              <a:rPr lang="pt-BR" dirty="0"/>
              <a:t>Validar o resultado (por meio de </a:t>
            </a:r>
            <a:r>
              <a:rPr lang="pt-BR" dirty="0" err="1"/>
              <a:t>Assert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Equal&lt;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&gt;(T expected, T actual);</a:t>
            </a:r>
          </a:p>
          <a:p>
            <a:pPr lvl="1"/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Contains&lt;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&gt;(T expected, IEnumerable&lt;T&gt; collection);</a:t>
            </a:r>
          </a:p>
          <a:p>
            <a:pPr lvl="1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/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False(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/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285750"/>
            <a:r>
              <a:rPr lang="pt-BR" dirty="0"/>
              <a:t>Evitar: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valorEsperado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valorProduzido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FA5EE574-DF90-4024-9BCC-6FF4AD640627}"/>
              </a:ext>
            </a:extLst>
          </p:cNvPr>
          <p:cNvSpPr/>
          <p:nvPr/>
        </p:nvSpPr>
        <p:spPr>
          <a:xfrm>
            <a:off x="8239124" y="2381712"/>
            <a:ext cx="257175" cy="2428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D11929-ED93-41DB-9DC0-F6EE75E2E613}"/>
              </a:ext>
            </a:extLst>
          </p:cNvPr>
          <p:cNvSpPr txBox="1"/>
          <p:nvPr/>
        </p:nvSpPr>
        <p:spPr>
          <a:xfrm>
            <a:off x="8602489" y="3256181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 mais comuns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15AAF4-3098-4826-9E9B-4E95D93C54D3}"/>
              </a:ext>
            </a:extLst>
          </p:cNvPr>
          <p:cNvSpPr/>
          <p:nvPr/>
        </p:nvSpPr>
        <p:spPr>
          <a:xfrm>
            <a:off x="3171825" y="2381712"/>
            <a:ext cx="2552700" cy="46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4FABA7-BF86-44E8-AD97-142ED20C03D6}"/>
              </a:ext>
            </a:extLst>
          </p:cNvPr>
          <p:cNvSpPr txBox="1"/>
          <p:nvPr/>
        </p:nvSpPr>
        <p:spPr>
          <a:xfrm>
            <a:off x="6149321" y="1245442"/>
            <a:ext cx="417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Respeitar o significado dos parâmetros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C3F3ED-AB51-421C-9222-8187F08E06CA}"/>
              </a:ext>
            </a:extLst>
          </p:cNvPr>
          <p:cNvSpPr/>
          <p:nvPr/>
        </p:nvSpPr>
        <p:spPr>
          <a:xfrm>
            <a:off x="6096000" y="1245442"/>
            <a:ext cx="4268614" cy="376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039497D-7384-4519-8B16-C26C7A86DEFC}"/>
              </a:ext>
            </a:extLst>
          </p:cNvPr>
          <p:cNvCxnSpPr>
            <a:cxnSpLocks/>
          </p:cNvCxnSpPr>
          <p:nvPr/>
        </p:nvCxnSpPr>
        <p:spPr>
          <a:xfrm>
            <a:off x="6600825" y="1614774"/>
            <a:ext cx="0" cy="995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99E8C8A-C491-4D3A-B089-429AD0145E97}"/>
              </a:ext>
            </a:extLst>
          </p:cNvPr>
          <p:cNvCxnSpPr>
            <a:cxnSpLocks/>
          </p:cNvCxnSpPr>
          <p:nvPr/>
        </p:nvCxnSpPr>
        <p:spPr>
          <a:xfrm>
            <a:off x="5724525" y="2609850"/>
            <a:ext cx="876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danger">
            <a:extLst>
              <a:ext uri="{FF2B5EF4-FFF2-40B4-BE49-F238E27FC236}">
                <a16:creationId xmlns:a16="http://schemas.microsoft.com/office/drawing/2014/main" id="{D7FF4CEE-3714-4099-982E-8095E6AA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97205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1F6DC52-AA07-4096-ABA7-9AEC625CB1CC}"/>
              </a:ext>
            </a:extLst>
          </p:cNvPr>
          <p:cNvSpPr/>
          <p:nvPr/>
        </p:nvSpPr>
        <p:spPr>
          <a:xfrm>
            <a:off x="2047874" y="4972050"/>
            <a:ext cx="6372211" cy="547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15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5C85-FDAF-4E37-8086-787DBEF3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 ser testada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E8C26-6A5C-4F7A-931C-CC5BE2F50212}"/>
              </a:ext>
            </a:extLst>
          </p:cNvPr>
          <p:cNvSpPr txBox="1"/>
          <p:nvPr/>
        </p:nvSpPr>
        <p:spPr>
          <a:xfrm>
            <a:off x="761999" y="1390650"/>
            <a:ext cx="10982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 ... 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pt-BR" dirty="0"/>
          </a:p>
          <a:p>
            <a:r>
              <a:rPr lang="pt-BR" dirty="0"/>
              <a:t>    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5BC2D5-CEFE-42BE-AA8C-A5B407343E38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27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5C85-FDAF-4E37-8086-787DBEF3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 ser testada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E8C26-6A5C-4F7A-931C-CC5BE2F50212}"/>
              </a:ext>
            </a:extLst>
          </p:cNvPr>
          <p:cNvSpPr txBox="1"/>
          <p:nvPr/>
        </p:nvSpPr>
        <p:spPr>
          <a:xfrm>
            <a:off x="219074" y="1447800"/>
            <a:ext cx="10982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latin typeface="Consolas" panose="020B0609020204030204" pitchFamily="49" charset="0"/>
              </a:rPr>
              <a:t>...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&lt;Pedido&gt;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CriarPedidoAsync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atendente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atendenteSqlAdapter.GetAsync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(atendente ==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PedidosCoreException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PedidosCoreError.AtendenteNaoEncontrado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pedido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Pedido() { Atendente = atendente, Mesa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numeroMesa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pedido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.pedidosSqlAdapter.InsertAsync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(pedido);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pedido;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5BC2D5-CEFE-42BE-AA8C-A5B407343E38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00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E9A1-B25B-4139-B020-62E6FDB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o 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1FD57D-0574-4822-A198-71FE23EF7AE5}"/>
              </a:ext>
            </a:extLst>
          </p:cNvPr>
          <p:cNvSpPr txBox="1"/>
          <p:nvPr/>
        </p:nvSpPr>
        <p:spPr>
          <a:xfrm>
            <a:off x="677334" y="1304925"/>
            <a:ext cx="9647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PedidoServiceTest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IPedidosSqlAdapter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pedidoSqlAdapter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IAtendenteSqlAdapter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atendenteSqlAdapter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PedidoServiceTest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...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93DB3-DB0D-4985-AC6C-F7AB0A423DC7}"/>
              </a:ext>
            </a:extLst>
          </p:cNvPr>
          <p:cNvSpPr/>
          <p:nvPr/>
        </p:nvSpPr>
        <p:spPr>
          <a:xfrm>
            <a:off x="1085849" y="1857376"/>
            <a:ext cx="8334376" cy="37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09B0DC-D8ED-4843-A30F-D966609C4012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37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E9A1-B25B-4139-B020-62E6FDB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o 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1FD57D-0574-4822-A198-71FE23EF7AE5}"/>
              </a:ext>
            </a:extLst>
          </p:cNvPr>
          <p:cNvSpPr txBox="1"/>
          <p:nvPr/>
        </p:nvSpPr>
        <p:spPr>
          <a:xfrm>
            <a:off x="677334" y="1304925"/>
            <a:ext cx="9647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PedidoServiceTest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PedidoServiceTest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...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93DB3-DB0D-4985-AC6C-F7AB0A423DC7}"/>
              </a:ext>
            </a:extLst>
          </p:cNvPr>
          <p:cNvSpPr/>
          <p:nvPr/>
        </p:nvSpPr>
        <p:spPr>
          <a:xfrm>
            <a:off x="1085849" y="2381250"/>
            <a:ext cx="8334376" cy="685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A5E2AB-18C4-45F6-A276-3D288C3D89AF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627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E9A1-B25B-4139-B020-62E6FDB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o 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1FD57D-0574-4822-A198-71FE23EF7AE5}"/>
              </a:ext>
            </a:extLst>
          </p:cNvPr>
          <p:cNvSpPr txBox="1"/>
          <p:nvPr/>
        </p:nvSpPr>
        <p:spPr>
          <a:xfrm>
            <a:off x="677334" y="1304925"/>
            <a:ext cx="96477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PedidoServiceTest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PedidoServiceTest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.Setup(p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p.InsertAsync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&lt;Pedido&gt;()))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((Pedido p) =&gt; p);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.Setup(p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p.UpdateAsync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&lt;Pedido&gt;()))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((Pedido p) =&gt; p);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93DB3-DB0D-4985-AC6C-F7AB0A423DC7}"/>
              </a:ext>
            </a:extLst>
          </p:cNvPr>
          <p:cNvSpPr/>
          <p:nvPr/>
        </p:nvSpPr>
        <p:spPr>
          <a:xfrm>
            <a:off x="1638299" y="4371975"/>
            <a:ext cx="6600826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A5E2AB-18C4-45F6-A276-3D288C3D89AF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18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E9A1-B25B-4139-B020-62E6FDB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o 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1FD57D-0574-4822-A198-71FE23EF7AE5}"/>
              </a:ext>
            </a:extLst>
          </p:cNvPr>
          <p:cNvSpPr txBox="1"/>
          <p:nvPr/>
        </p:nvSpPr>
        <p:spPr>
          <a:xfrm>
            <a:off x="677334" y="1304925"/>
            <a:ext cx="9647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PedidoServiceTest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.Setup(p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p.InsertAsync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&lt;Pedido&gt;()))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((Pedido p) =&gt; p);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.Setup(p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p.UpdateAsync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&lt;Pedido&gt;()))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((Pedido p) =&gt; p);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.Setup(p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p.GetAsync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&gt;()))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Atendente() { Nome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“..."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“..."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A5E2AB-18C4-45F6-A276-3D288C3D89AF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FA6D72-D195-4C5B-92BA-9A72640F0CE0}"/>
              </a:ext>
            </a:extLst>
          </p:cNvPr>
          <p:cNvSpPr/>
          <p:nvPr/>
        </p:nvSpPr>
        <p:spPr>
          <a:xfrm>
            <a:off x="1638298" y="4927601"/>
            <a:ext cx="8362951" cy="901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28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E9A1-B25B-4139-B020-62E6FDB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o 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1FD57D-0574-4822-A198-71FE23EF7AE5}"/>
              </a:ext>
            </a:extLst>
          </p:cNvPr>
          <p:cNvSpPr txBox="1"/>
          <p:nvPr/>
        </p:nvSpPr>
        <p:spPr>
          <a:xfrm>
            <a:off x="677334" y="1304925"/>
            <a:ext cx="9647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PedidoServiceTest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IAtendenteSqlAdapter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.Setup(p =&gt;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p.GetAsync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&gt;()))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Atendente() { Nome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“..."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“..."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pedidoSqlAdapter.Object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atendenteSqlAdapter.Object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A5E2AB-18C4-45F6-A276-3D288C3D89AF}"/>
              </a:ext>
            </a:extLst>
          </p:cNvPr>
          <p:cNvSpPr txBox="1"/>
          <p:nvPr/>
        </p:nvSpPr>
        <p:spPr>
          <a:xfrm>
            <a:off x="590550" y="597217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https://arquitetura.oleconsignado.com.br/testes-unitarios-com-xunit/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FA6D72-D195-4C5B-92BA-9A72640F0CE0}"/>
              </a:ext>
            </a:extLst>
          </p:cNvPr>
          <p:cNvSpPr/>
          <p:nvPr/>
        </p:nvSpPr>
        <p:spPr>
          <a:xfrm>
            <a:off x="1638299" y="4610101"/>
            <a:ext cx="4695826" cy="942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60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1750</Words>
  <Application>Microsoft Office PowerPoint</Application>
  <PresentationFormat>Widescreen</PresentationFormat>
  <Paragraphs>280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Trebuchet MS</vt:lpstr>
      <vt:lpstr>Wingdings</vt:lpstr>
      <vt:lpstr>Wingdings 3</vt:lpstr>
      <vt:lpstr>Facetado</vt:lpstr>
      <vt:lpstr>Testes unitários</vt:lpstr>
      <vt:lpstr>Apresentação do PowerPoint</vt:lpstr>
      <vt:lpstr>Classe a ser testada</vt:lpstr>
      <vt:lpstr>Classe a ser testada</vt:lpstr>
      <vt:lpstr>Construindo o teste</vt:lpstr>
      <vt:lpstr>Construindo o teste</vt:lpstr>
      <vt:lpstr>Construindo o teste</vt:lpstr>
      <vt:lpstr>Construindo o teste</vt:lpstr>
      <vt:lpstr>Construindo o teste</vt:lpstr>
      <vt:lpstr>Construindo o teste</vt:lpstr>
      <vt:lpstr>Construindo o teste</vt:lpstr>
      <vt:lpstr>Construindo o teste</vt:lpstr>
      <vt:lpstr>Problema</vt:lpstr>
      <vt:lpstr>Solução</vt:lpstr>
      <vt:lpstr>Para que servem os Traits?</vt:lpstr>
      <vt:lpstr>Theory</vt:lpstr>
      <vt:lpstr>Theory</vt:lpstr>
      <vt:lpstr>Theory</vt:lpstr>
      <vt:lpstr>Theory (origem dos dados)</vt:lpstr>
      <vt:lpstr>Interceptando métodos de Mocks</vt:lpstr>
      <vt:lpstr>Boas práticas</vt:lpstr>
      <vt:lpstr>Avaliando Cobertura de Testes</vt:lpstr>
      <vt:lpstr>Avaliando Cobertura de Testes</vt:lpstr>
      <vt:lpstr>Boas práticas</vt:lpstr>
      <vt:lpstr>Boas práticas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unitários</dc:title>
  <dc:creator>Matheus Neder</dc:creator>
  <cp:lastModifiedBy>Matheus Neder</cp:lastModifiedBy>
  <cp:revision>3</cp:revision>
  <dcterms:created xsi:type="dcterms:W3CDTF">2019-05-25T06:14:18Z</dcterms:created>
  <dcterms:modified xsi:type="dcterms:W3CDTF">2019-05-25T09:15:09Z</dcterms:modified>
</cp:coreProperties>
</file>