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3" r:id="rId3"/>
    <p:sldId id="274" r:id="rId4"/>
    <p:sldId id="275" r:id="rId5"/>
    <p:sldId id="276" r:id="rId6"/>
    <p:sldId id="270" r:id="rId7"/>
    <p:sldId id="271" r:id="rId8"/>
    <p:sldId id="272" r:id="rId9"/>
    <p:sldId id="257" r:id="rId10"/>
    <p:sldId id="258" r:id="rId11"/>
    <p:sldId id="264" r:id="rId12"/>
    <p:sldId id="266" r:id="rId13"/>
    <p:sldId id="259" r:id="rId14"/>
    <p:sldId id="260" r:id="rId15"/>
    <p:sldId id="261" r:id="rId16"/>
    <p:sldId id="267" r:id="rId17"/>
    <p:sldId id="265" r:id="rId18"/>
    <p:sldId id="263" r:id="rId19"/>
    <p:sldId id="268" r:id="rId20"/>
    <p:sldId id="269" r:id="rId21"/>
    <p:sldId id="262" r:id="rId22"/>
    <p:sldId id="277" r:id="rId23"/>
    <p:sldId id="279" r:id="rId24"/>
    <p:sldId id="280" r:id="rId25"/>
    <p:sldId id="281" r:id="rId26"/>
    <p:sldId id="278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5715000" type="screen16x1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88" autoAdjust="0"/>
  </p:normalViewPr>
  <p:slideViewPr>
    <p:cSldViewPr>
      <p:cViewPr>
        <p:scale>
          <a:sx n="90" d="100"/>
          <a:sy n="90" d="100"/>
        </p:scale>
        <p:origin x="-594" y="-6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3" y="3175000"/>
            <a:ext cx="3733819" cy="7590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1" y="3247508"/>
            <a:ext cx="3733801" cy="1600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1" y="3429306"/>
            <a:ext cx="3733801" cy="762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3470336"/>
            <a:ext cx="1965960" cy="1524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3499643"/>
            <a:ext cx="1965960" cy="762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302000"/>
            <a:ext cx="3063240" cy="2286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3384153"/>
            <a:ext cx="1600200" cy="3048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041385"/>
            <a:ext cx="9144000" cy="203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" y="3062940"/>
            <a:ext cx="9144001" cy="11723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035908"/>
            <a:ext cx="2729950" cy="20702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0847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001573"/>
            <a:ext cx="8458200" cy="1225021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249948"/>
            <a:ext cx="4953000" cy="14605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3505200"/>
            <a:ext cx="960120" cy="381000"/>
          </a:xfrm>
        </p:spPr>
        <p:txBody>
          <a:bodyPr/>
          <a:lstStyle/>
          <a:p>
            <a:fld id="{F5AA34C5-B8D7-4F6D-86BD-CD63FE8FCBB1}" type="datetimeFigureOut">
              <a:rPr lang="pt-BR" smtClean="0"/>
              <a:t>16/02/2018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3504407"/>
            <a:ext cx="1295400" cy="3810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947"/>
            <a:ext cx="747712" cy="30480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92EA95A-46A6-4F6D-BC0C-64EDC04897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34C5-B8D7-4F6D-86BD-CD63FE8FCBB1}" type="datetimeFigureOut">
              <a:rPr lang="pt-BR" smtClean="0"/>
              <a:t>16/02/2018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A95A-46A6-4F6D-BC0C-64EDC04897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952500"/>
            <a:ext cx="1905000" cy="4572000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52500"/>
            <a:ext cx="6248400" cy="45720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34C5-B8D7-4F6D-86BD-CD63FE8FCBB1}" type="datetimeFigureOut">
              <a:rPr lang="pt-BR" smtClean="0"/>
              <a:t>16/02/2018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A95A-46A6-4F6D-BC0C-64EDC04897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34C5-B8D7-4F6D-86BD-CD63FE8FCBB1}" type="datetimeFigureOut">
              <a:rPr lang="pt-BR" smtClean="0"/>
              <a:t>16/02/2018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A95A-46A6-4F6D-BC0C-64EDC04897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651000"/>
            <a:ext cx="7772400" cy="1135063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805907"/>
            <a:ext cx="7772400" cy="1258093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34C5-B8D7-4F6D-86BD-CD63FE8FCBB1}" type="datetimeFigureOut">
              <a:rPr lang="pt-BR" smtClean="0"/>
              <a:t>16/02/2018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A95A-46A6-4F6D-BC0C-64EDC04897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3771636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3771636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34C5-B8D7-4F6D-86BD-CD63FE8FCBB1}" type="datetimeFigureOut">
              <a:rPr lang="pt-BR" smtClean="0"/>
              <a:t>16/02/2018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A95A-46A6-4F6D-BC0C-64EDC04897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52500"/>
            <a:ext cx="8382000" cy="891540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1870808"/>
            <a:ext cx="4041648" cy="3810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6" y="1870808"/>
            <a:ext cx="4041775" cy="3810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257099"/>
            <a:ext cx="4041648" cy="32385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5" y="2257099"/>
            <a:ext cx="4041775" cy="32385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5AA34C5-B8D7-4F6D-86BD-CD63FE8FCBB1}" type="datetimeFigureOut">
              <a:rPr lang="pt-BR" smtClean="0"/>
              <a:t>16/02/2018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92EA95A-46A6-4F6D-BC0C-64EDC0489727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952500"/>
            <a:ext cx="8229600" cy="891540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510540"/>
            <a:ext cx="957264" cy="381000"/>
          </a:xfrm>
        </p:spPr>
        <p:txBody>
          <a:bodyPr/>
          <a:lstStyle/>
          <a:p>
            <a:fld id="{F5AA34C5-B8D7-4F6D-86BD-CD63FE8FCBB1}" type="datetimeFigureOut">
              <a:rPr lang="pt-BR" smtClean="0"/>
              <a:t>16/02/2018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510540"/>
            <a:ext cx="1325880" cy="3810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1893"/>
            <a:ext cx="762000" cy="304800"/>
          </a:xfrm>
        </p:spPr>
        <p:txBody>
          <a:bodyPr/>
          <a:lstStyle/>
          <a:p>
            <a:fld id="{D92EA95A-46A6-4F6D-BC0C-64EDC04897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34C5-B8D7-4F6D-86BD-CD63FE8FCBB1}" type="datetimeFigureOut">
              <a:rPr lang="pt-BR" smtClean="0"/>
              <a:t>16/02/2018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A95A-46A6-4F6D-BC0C-64EDC04897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918308"/>
            <a:ext cx="3383280" cy="731520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1675606"/>
            <a:ext cx="3383280" cy="384810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646906"/>
            <a:ext cx="5102352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34C5-B8D7-4F6D-86BD-CD63FE8FCBB1}" type="datetimeFigureOut">
              <a:rPr lang="pt-BR" smtClean="0"/>
              <a:t>16/02/2018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A95A-46A6-4F6D-BC0C-64EDC04897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5" y="924301"/>
            <a:ext cx="586803" cy="3901364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952500"/>
            <a:ext cx="4572000" cy="3810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2728591"/>
            <a:ext cx="2590800" cy="2097074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34C5-B8D7-4F6D-86BD-CD63FE8FCBB1}" type="datetimeFigureOut">
              <a:rPr lang="pt-BR" smtClean="0"/>
              <a:t>16/02/2018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A95A-46A6-4F6D-BC0C-64EDC048972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05682"/>
            <a:ext cx="9144000" cy="70339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258886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1" y="256897"/>
            <a:ext cx="9144001" cy="7620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3" y="300205"/>
            <a:ext cx="3733819" cy="7590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1" y="366761"/>
            <a:ext cx="3733801" cy="150029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14587"/>
            <a:ext cx="3063240" cy="2286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490786"/>
            <a:ext cx="1600200" cy="3048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1668"/>
            <a:ext cx="57626" cy="518160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1668"/>
            <a:ext cx="27432" cy="518160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1668"/>
            <a:ext cx="9144" cy="518160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1668"/>
            <a:ext cx="27432" cy="518160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17"/>
            <a:ext cx="54864" cy="48768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17"/>
            <a:ext cx="9144" cy="487680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952500"/>
            <a:ext cx="8229600" cy="889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874520"/>
            <a:ext cx="8229600" cy="36042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510540"/>
            <a:ext cx="957264" cy="3810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5AA34C5-B8D7-4F6D-86BD-CD63FE8FCBB1}" type="datetimeFigureOut">
              <a:rPr lang="pt-BR" smtClean="0"/>
              <a:t>16/02/2018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510540"/>
            <a:ext cx="1325880" cy="3810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1893"/>
            <a:ext cx="762000" cy="30480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92EA95A-46A6-4F6D-BC0C-64EDC048972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Treinamento em C#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Matheus Neder</a:t>
            </a:r>
          </a:p>
          <a:p>
            <a:r>
              <a:rPr lang="pt-BR" dirty="0" smtClean="0"/>
              <a:t>matheusneder@gmail.com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5682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</a:t>
            </a:r>
            <a:r>
              <a:rPr lang="pt-BR" dirty="0" smtClean="0"/>
              <a:t>primitivos (internos)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74520"/>
            <a:ext cx="3178696" cy="3604260"/>
          </a:xfrm>
        </p:spPr>
        <p:txBody>
          <a:bodyPr>
            <a:normAutofit/>
          </a:bodyPr>
          <a:lstStyle/>
          <a:p>
            <a:r>
              <a:rPr lang="pt-BR" sz="2400" dirty="0" err="1" smtClean="0"/>
              <a:t>bool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byte </a:t>
            </a:r>
          </a:p>
          <a:p>
            <a:r>
              <a:rPr lang="pt-BR" sz="2400" dirty="0" err="1" smtClean="0"/>
              <a:t>sbyte</a:t>
            </a:r>
            <a:endParaRPr lang="pt-BR" sz="2400" dirty="0" smtClean="0"/>
          </a:p>
          <a:p>
            <a:r>
              <a:rPr lang="pt-BR" sz="2400" dirty="0" smtClean="0"/>
              <a:t>char</a:t>
            </a:r>
          </a:p>
          <a:p>
            <a:r>
              <a:rPr lang="pt-BR" sz="2400" dirty="0" smtClean="0"/>
              <a:t>decimal </a:t>
            </a:r>
          </a:p>
          <a:p>
            <a:r>
              <a:rPr lang="pt-BR" sz="2400" dirty="0" err="1" smtClean="0"/>
              <a:t>double</a:t>
            </a:r>
            <a:r>
              <a:rPr lang="pt-BR" sz="2400" dirty="0" smtClean="0"/>
              <a:t> </a:t>
            </a:r>
          </a:p>
          <a:p>
            <a:r>
              <a:rPr lang="pt-BR" sz="2400" dirty="0" err="1" smtClean="0"/>
              <a:t>float</a:t>
            </a:r>
            <a:endParaRPr lang="pt-BR" sz="2400" dirty="0" smtClean="0"/>
          </a:p>
          <a:p>
            <a:r>
              <a:rPr lang="pt-BR" sz="2400" dirty="0" err="1" smtClean="0"/>
              <a:t>int</a:t>
            </a:r>
            <a:r>
              <a:rPr lang="pt-BR" sz="2400" dirty="0" smtClean="0"/>
              <a:t> </a:t>
            </a:r>
          </a:p>
          <a:p>
            <a:endParaRPr lang="pt-BR" sz="2400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3481536" y="1878854"/>
            <a:ext cx="3178696" cy="36042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err="1"/>
              <a:t>uint</a:t>
            </a:r>
            <a:endParaRPr lang="pt-BR" sz="2400" dirty="0"/>
          </a:p>
          <a:p>
            <a:r>
              <a:rPr lang="pt-BR" sz="2400" dirty="0" err="1"/>
              <a:t>long</a:t>
            </a:r>
            <a:endParaRPr lang="pt-BR" sz="2400" dirty="0"/>
          </a:p>
          <a:p>
            <a:r>
              <a:rPr lang="pt-BR" sz="2400" dirty="0" err="1" smtClean="0"/>
              <a:t>ulong</a:t>
            </a:r>
            <a:r>
              <a:rPr lang="pt-BR" sz="2400" dirty="0" smtClean="0"/>
              <a:t> </a:t>
            </a:r>
          </a:p>
          <a:p>
            <a:r>
              <a:rPr lang="pt-BR" sz="2400" dirty="0" err="1" smtClean="0"/>
              <a:t>object</a:t>
            </a:r>
            <a:endParaRPr lang="pt-BR" sz="2400" dirty="0" smtClean="0"/>
          </a:p>
          <a:p>
            <a:r>
              <a:rPr lang="pt-BR" sz="2400" dirty="0" smtClean="0"/>
              <a:t>short</a:t>
            </a:r>
          </a:p>
          <a:p>
            <a:r>
              <a:rPr lang="pt-BR" sz="2400" dirty="0" err="1" smtClean="0"/>
              <a:t>ushort</a:t>
            </a:r>
            <a:endParaRPr lang="pt-BR" sz="2400" dirty="0" smtClean="0"/>
          </a:p>
          <a:p>
            <a:r>
              <a:rPr lang="pt-BR" sz="2400" dirty="0" err="1" smtClean="0"/>
              <a:t>string</a:t>
            </a:r>
            <a:endParaRPr lang="pt-BR" sz="2400" dirty="0" smtClean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7782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complexos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5576" y="2820332"/>
            <a:ext cx="21723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struct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err="1" smtClean="0">
                <a:solidFill>
                  <a:srgbClr val="2B91AF"/>
                </a:solidFill>
                <a:latin typeface="Consolas"/>
              </a:rPr>
              <a:t>Coord</a:t>
            </a:r>
            <a:endParaRPr lang="pt-BR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x;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y;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335126" y="212812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Utilização: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4335126" y="2857500"/>
            <a:ext cx="27687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2B91AF"/>
                </a:solidFill>
                <a:latin typeface="Consolas"/>
              </a:rPr>
              <a:t>Coord</a:t>
            </a:r>
            <a:r>
              <a:rPr lang="pt-BR" sz="1400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coord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err="1" smtClean="0">
                <a:solidFill>
                  <a:srgbClr val="2B91AF"/>
                </a:solidFill>
                <a:latin typeface="Consolas"/>
              </a:rPr>
              <a:t>Coord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coord.x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= 10;</a:t>
            </a:r>
          </a:p>
          <a:p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coord.y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= 20;</a:t>
            </a:r>
            <a:endParaRPr lang="pt-BR" sz="1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755576" y="209677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Definição: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8224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971600" y="2471325"/>
            <a:ext cx="3244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i="1" dirty="0" smtClean="0"/>
              <a:t>Tipos de valor </a:t>
            </a:r>
            <a:endParaRPr lang="pt-BR" sz="3600" i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659081" y="3219281"/>
            <a:ext cx="1051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i="1" dirty="0" smtClean="0">
                <a:solidFill>
                  <a:schemeClr val="bg1">
                    <a:lumMod val="65000"/>
                  </a:schemeClr>
                </a:solidFill>
              </a:rPr>
              <a:t>VS</a:t>
            </a:r>
            <a:endParaRPr lang="pt-BR" sz="3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184839" y="3865612"/>
            <a:ext cx="4145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i="1" dirty="0" smtClean="0"/>
              <a:t>Tipos de referência</a:t>
            </a:r>
            <a:endParaRPr lang="pt-BR" sz="3600" i="1" dirty="0"/>
          </a:p>
        </p:txBody>
      </p:sp>
    </p:spTree>
    <p:extLst>
      <p:ext uri="{BB962C8B-B14F-4D97-AF65-F5344CB8AC3E}">
        <p14:creationId xmlns:p14="http://schemas.microsoft.com/office/powerpoint/2010/main" val="3275039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de memória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67544" y="2065412"/>
            <a:ext cx="4608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F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fr-FR" sz="1400" dirty="0" smtClean="0">
                <a:solidFill>
                  <a:srgbClr val="000000"/>
                </a:solidFill>
                <a:latin typeface="Consolas"/>
              </a:rPr>
              <a:t> Soma(</a:t>
            </a:r>
            <a:r>
              <a:rPr lang="fr-FR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fr-FR" sz="1400" dirty="0" smtClean="0">
                <a:solidFill>
                  <a:srgbClr val="000000"/>
                </a:solidFill>
                <a:latin typeface="Consolas"/>
              </a:rPr>
              <a:t> x, </a:t>
            </a:r>
            <a:r>
              <a:rPr lang="fr-FR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fr-FR" sz="1400" dirty="0" smtClean="0">
                <a:solidFill>
                  <a:srgbClr val="000000"/>
                </a:solidFill>
                <a:latin typeface="Consolas"/>
              </a:rPr>
              <a:t> y)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x + y;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/>
          </a:p>
        </p:txBody>
      </p:sp>
      <p:grpSp>
        <p:nvGrpSpPr>
          <p:cNvPr id="21" name="Grupo 20"/>
          <p:cNvGrpSpPr/>
          <p:nvPr/>
        </p:nvGrpSpPr>
        <p:grpSpPr>
          <a:xfrm>
            <a:off x="3923928" y="3001516"/>
            <a:ext cx="4700862" cy="1848864"/>
            <a:chOff x="2490666" y="3061314"/>
            <a:chExt cx="4700862" cy="1848864"/>
          </a:xfrm>
        </p:grpSpPr>
        <p:sp>
          <p:nvSpPr>
            <p:cNvPr id="4" name="Retângulo 3"/>
            <p:cNvSpPr/>
            <p:nvPr/>
          </p:nvSpPr>
          <p:spPr>
            <a:xfrm>
              <a:off x="3491880" y="3430646"/>
              <a:ext cx="1584176" cy="14795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3419872" y="3061314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s</a:t>
              </a:r>
              <a:r>
                <a:rPr lang="pt-BR" dirty="0" err="1" smtClean="0"/>
                <a:t>tack</a:t>
              </a:r>
              <a:endParaRPr lang="pt-BR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3491880" y="4589510"/>
              <a:ext cx="1584176" cy="3206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retorno</a:t>
              </a:r>
              <a:endParaRPr lang="pt-BR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491880" y="4268842"/>
              <a:ext cx="1584176" cy="32066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x</a:t>
              </a:r>
              <a:endParaRPr lang="pt-BR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491880" y="3948174"/>
              <a:ext cx="1584176" cy="32066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y</a:t>
              </a:r>
              <a:endParaRPr lang="pt-BR" dirty="0"/>
            </a:p>
          </p:txBody>
        </p:sp>
        <p:sp>
          <p:nvSpPr>
            <p:cNvPr id="12" name="Chave direita 11"/>
            <p:cNvSpPr/>
            <p:nvPr/>
          </p:nvSpPr>
          <p:spPr>
            <a:xfrm>
              <a:off x="5154962" y="4589510"/>
              <a:ext cx="72008" cy="32066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226970" y="4602401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8</a:t>
              </a:r>
              <a:r>
                <a:rPr lang="pt-BR" sz="1400" dirty="0" smtClean="0"/>
                <a:t> bytes</a:t>
              </a:r>
              <a:endParaRPr lang="pt-BR" sz="1400" dirty="0"/>
            </a:p>
          </p:txBody>
        </p:sp>
        <p:sp>
          <p:nvSpPr>
            <p:cNvPr id="14" name="Chave direita 13"/>
            <p:cNvSpPr/>
            <p:nvPr/>
          </p:nvSpPr>
          <p:spPr>
            <a:xfrm flipH="1">
              <a:off x="3354762" y="4255951"/>
              <a:ext cx="72008" cy="32066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490666" y="4268842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8</a:t>
              </a:r>
              <a:r>
                <a:rPr lang="pt-BR" sz="1400" dirty="0" smtClean="0"/>
                <a:t> bytes</a:t>
              </a:r>
              <a:endParaRPr lang="pt-BR" sz="1400" dirty="0"/>
            </a:p>
          </p:txBody>
        </p:sp>
        <p:sp>
          <p:nvSpPr>
            <p:cNvPr id="16" name="Chave direita 15"/>
            <p:cNvSpPr/>
            <p:nvPr/>
          </p:nvSpPr>
          <p:spPr>
            <a:xfrm>
              <a:off x="5154962" y="3948174"/>
              <a:ext cx="72008" cy="32066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5226970" y="3961065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8</a:t>
              </a:r>
              <a:r>
                <a:rPr lang="pt-BR" sz="1400" dirty="0" smtClean="0"/>
                <a:t> bytes</a:t>
              </a:r>
              <a:endParaRPr lang="pt-BR" sz="1400" dirty="0"/>
            </a:p>
          </p:txBody>
        </p:sp>
        <p:sp>
          <p:nvSpPr>
            <p:cNvPr id="18" name="Chave direita 17"/>
            <p:cNvSpPr/>
            <p:nvPr/>
          </p:nvSpPr>
          <p:spPr>
            <a:xfrm>
              <a:off x="6228184" y="3430646"/>
              <a:ext cx="72008" cy="147953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6444208" y="4016523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~ 1 MB</a:t>
              </a:r>
              <a:endParaRPr lang="pt-BR" sz="14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779912" y="3549960"/>
              <a:ext cx="1080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</a:t>
              </a:r>
              <a:r>
                <a:rPr lang="pt-BR" sz="1200" dirty="0" smtClean="0"/>
                <a:t>spaço livre</a:t>
              </a:r>
              <a:endParaRPr lang="pt-BR" sz="1200" dirty="0"/>
            </a:p>
          </p:txBody>
        </p:sp>
      </p:grpSp>
      <p:sp>
        <p:nvSpPr>
          <p:cNvPr id="22" name="CaixaDeTexto 21"/>
          <p:cNvSpPr txBox="1"/>
          <p:nvPr/>
        </p:nvSpPr>
        <p:spPr>
          <a:xfrm>
            <a:off x="3910308" y="5070003"/>
            <a:ext cx="3325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Observação: 8 bytes = </a:t>
            </a:r>
            <a:r>
              <a:rPr lang="pt-BR" sz="1400" dirty="0" err="1" smtClean="0"/>
              <a:t>sizeof</a:t>
            </a:r>
            <a:r>
              <a:rPr lang="pt-BR" sz="1400" dirty="0" smtClean="0"/>
              <a:t>(</a:t>
            </a:r>
            <a:r>
              <a:rPr lang="pt-BR" sz="1400" dirty="0" err="1" smtClean="0"/>
              <a:t>long</a:t>
            </a:r>
            <a:r>
              <a:rPr lang="pt-BR" sz="1400" dirty="0" smtClean="0"/>
              <a:t>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857822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3923928" y="3001516"/>
            <a:ext cx="4700862" cy="1848864"/>
            <a:chOff x="2490666" y="3061314"/>
            <a:chExt cx="4700862" cy="1848864"/>
          </a:xfrm>
        </p:grpSpPr>
        <p:sp>
          <p:nvSpPr>
            <p:cNvPr id="5" name="Retângulo 4"/>
            <p:cNvSpPr/>
            <p:nvPr/>
          </p:nvSpPr>
          <p:spPr>
            <a:xfrm>
              <a:off x="3491880" y="3430646"/>
              <a:ext cx="1584176" cy="14795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3419872" y="3061314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s</a:t>
              </a:r>
              <a:r>
                <a:rPr lang="pt-BR" dirty="0" err="1" smtClean="0"/>
                <a:t>tack</a:t>
              </a:r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3491880" y="4589510"/>
              <a:ext cx="1584176" cy="3206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retorno</a:t>
              </a:r>
              <a:endParaRPr lang="pt-BR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3491880" y="4268842"/>
              <a:ext cx="1584176" cy="32066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x</a:t>
              </a:r>
              <a:endParaRPr lang="pt-BR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3491880" y="3948174"/>
              <a:ext cx="1584176" cy="32066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y</a:t>
              </a:r>
              <a:endParaRPr lang="pt-BR" dirty="0"/>
            </a:p>
          </p:txBody>
        </p:sp>
        <p:sp>
          <p:nvSpPr>
            <p:cNvPr id="10" name="Chave direita 9"/>
            <p:cNvSpPr/>
            <p:nvPr/>
          </p:nvSpPr>
          <p:spPr>
            <a:xfrm>
              <a:off x="5154962" y="4589510"/>
              <a:ext cx="72008" cy="32066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226970" y="4602401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8 bytes</a:t>
              </a:r>
              <a:endParaRPr lang="pt-BR" sz="1400" dirty="0"/>
            </a:p>
          </p:txBody>
        </p:sp>
        <p:sp>
          <p:nvSpPr>
            <p:cNvPr id="12" name="Chave direita 11"/>
            <p:cNvSpPr/>
            <p:nvPr/>
          </p:nvSpPr>
          <p:spPr>
            <a:xfrm flipH="1">
              <a:off x="3354762" y="4255951"/>
              <a:ext cx="72008" cy="32066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490666" y="4268842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8</a:t>
              </a:r>
              <a:r>
                <a:rPr lang="pt-BR" sz="1400" dirty="0" smtClean="0"/>
                <a:t> bytes</a:t>
              </a:r>
              <a:endParaRPr lang="pt-BR" sz="1400" dirty="0"/>
            </a:p>
          </p:txBody>
        </p:sp>
        <p:sp>
          <p:nvSpPr>
            <p:cNvPr id="14" name="Chave direita 13"/>
            <p:cNvSpPr/>
            <p:nvPr/>
          </p:nvSpPr>
          <p:spPr>
            <a:xfrm>
              <a:off x="5154962" y="3948174"/>
              <a:ext cx="72008" cy="32066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226970" y="3961065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8</a:t>
              </a:r>
              <a:r>
                <a:rPr lang="pt-BR" sz="1400" dirty="0" smtClean="0"/>
                <a:t> bytes</a:t>
              </a:r>
              <a:endParaRPr lang="pt-BR" sz="1400" dirty="0"/>
            </a:p>
          </p:txBody>
        </p:sp>
        <p:sp>
          <p:nvSpPr>
            <p:cNvPr id="16" name="Chave direita 15"/>
            <p:cNvSpPr/>
            <p:nvPr/>
          </p:nvSpPr>
          <p:spPr>
            <a:xfrm>
              <a:off x="6228184" y="3430646"/>
              <a:ext cx="72008" cy="147953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6444208" y="4016523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~ 1 MB</a:t>
              </a:r>
              <a:endParaRPr lang="pt-BR" sz="14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779912" y="3549960"/>
              <a:ext cx="1080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</a:t>
              </a:r>
              <a:r>
                <a:rPr lang="pt-BR" sz="1200" dirty="0" smtClean="0"/>
                <a:t>spaço livre</a:t>
              </a:r>
              <a:endParaRPr lang="pt-BR" sz="1200" dirty="0"/>
            </a:p>
          </p:txBody>
        </p:sp>
      </p:grpSp>
      <p:sp>
        <p:nvSpPr>
          <p:cNvPr id="19" name="CaixaDeTexto 18"/>
          <p:cNvSpPr txBox="1"/>
          <p:nvPr/>
        </p:nvSpPr>
        <p:spPr>
          <a:xfrm>
            <a:off x="479827" y="2065412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Tipos de valor (</a:t>
            </a:r>
            <a:r>
              <a:rPr lang="pt-BR" dirty="0" err="1" smtClean="0"/>
              <a:t>value</a:t>
            </a:r>
            <a:r>
              <a:rPr lang="pt-BR" dirty="0" smtClean="0"/>
              <a:t> </a:t>
            </a:r>
            <a:r>
              <a:rPr lang="pt-BR" dirty="0" err="1" smtClean="0"/>
              <a:t>types</a:t>
            </a:r>
            <a:r>
              <a:rPr lang="pt-BR" dirty="0" smtClean="0"/>
              <a:t>) são armazenados na pilha (</a:t>
            </a:r>
            <a:r>
              <a:rPr lang="pt-BR" dirty="0" err="1"/>
              <a:t>s</a:t>
            </a:r>
            <a:r>
              <a:rPr lang="pt-BR" dirty="0" err="1" smtClean="0"/>
              <a:t>tack</a:t>
            </a:r>
            <a:r>
              <a:rPr lang="pt-BR" dirty="0" smtClean="0"/>
              <a:t>).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910308" y="5070003"/>
            <a:ext cx="3325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Observação: 8 bytes = </a:t>
            </a:r>
            <a:r>
              <a:rPr lang="pt-BR" sz="1400" dirty="0" err="1" smtClean="0"/>
              <a:t>sizeof</a:t>
            </a:r>
            <a:r>
              <a:rPr lang="pt-BR" sz="1400" dirty="0" smtClean="0"/>
              <a:t>(</a:t>
            </a:r>
            <a:r>
              <a:rPr lang="pt-BR" sz="1400" dirty="0" err="1" smtClean="0"/>
              <a:t>long</a:t>
            </a:r>
            <a:r>
              <a:rPr lang="pt-BR" sz="1400" dirty="0" smtClean="0"/>
              <a:t>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138166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67543" y="2065412"/>
            <a:ext cx="53285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err="1" smtClean="0">
                <a:solidFill>
                  <a:srgbClr val="2B91AF"/>
                </a:solidFill>
                <a:latin typeface="Consolas"/>
              </a:rPr>
              <a:t>Coord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Midpoint(</a:t>
            </a:r>
            <a:r>
              <a:rPr lang="pt-BR" sz="1400" dirty="0" err="1" smtClean="0">
                <a:solidFill>
                  <a:srgbClr val="2B91AF"/>
                </a:solidFill>
                <a:latin typeface="Consolas"/>
              </a:rPr>
              <a:t>Coord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a, </a:t>
            </a:r>
            <a:r>
              <a:rPr lang="pt-BR" sz="1400" dirty="0" err="1" smtClean="0">
                <a:solidFill>
                  <a:srgbClr val="2B91AF"/>
                </a:solidFill>
                <a:latin typeface="Consolas"/>
              </a:rPr>
              <a:t>Coord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b)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 err="1" smtClean="0">
                <a:solidFill>
                  <a:srgbClr val="2B91AF"/>
                </a:solidFill>
                <a:latin typeface="Consolas"/>
              </a:rPr>
              <a:t>Coord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r = 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err="1" smtClean="0">
                <a:solidFill>
                  <a:srgbClr val="2B91AF"/>
                </a:solidFill>
                <a:latin typeface="Consolas"/>
              </a:rPr>
              <a:t>Coord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...</a:t>
            </a:r>
          </a:p>
          <a:p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r;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/>
          </a:p>
        </p:txBody>
      </p:sp>
      <p:grpSp>
        <p:nvGrpSpPr>
          <p:cNvPr id="69" name="Grupo 68"/>
          <p:cNvGrpSpPr/>
          <p:nvPr/>
        </p:nvGrpSpPr>
        <p:grpSpPr>
          <a:xfrm>
            <a:off x="3817958" y="2641476"/>
            <a:ext cx="4714482" cy="2808312"/>
            <a:chOff x="3910308" y="2569468"/>
            <a:chExt cx="4714482" cy="2808312"/>
          </a:xfrm>
        </p:grpSpPr>
        <p:sp>
          <p:nvSpPr>
            <p:cNvPr id="50" name="Retângulo 49"/>
            <p:cNvSpPr/>
            <p:nvPr/>
          </p:nvSpPr>
          <p:spPr>
            <a:xfrm>
              <a:off x="4925142" y="2938800"/>
              <a:ext cx="1584176" cy="1911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853134" y="256946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s</a:t>
              </a:r>
              <a:r>
                <a:rPr lang="pt-BR" dirty="0" err="1" smtClean="0"/>
                <a:t>tack</a:t>
              </a:r>
              <a:endParaRPr lang="pt-BR" dirty="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4925142" y="4529712"/>
              <a:ext cx="1584176" cy="3206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retorno</a:t>
              </a:r>
              <a:endParaRPr lang="pt-BR" dirty="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4925142" y="3875485"/>
              <a:ext cx="1584176" cy="32066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b</a:t>
              </a:r>
              <a:endParaRPr lang="pt-BR" dirty="0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925142" y="3554817"/>
              <a:ext cx="1584176" cy="32066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55" name="Chave direita 54"/>
            <p:cNvSpPr/>
            <p:nvPr/>
          </p:nvSpPr>
          <p:spPr>
            <a:xfrm>
              <a:off x="6588224" y="4218916"/>
              <a:ext cx="72008" cy="32066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6660232" y="4231807"/>
              <a:ext cx="821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16 bytes</a:t>
              </a:r>
              <a:endParaRPr lang="pt-BR" sz="1400" dirty="0"/>
            </a:p>
          </p:txBody>
        </p:sp>
        <p:sp>
          <p:nvSpPr>
            <p:cNvPr id="57" name="Chave direita 56"/>
            <p:cNvSpPr/>
            <p:nvPr/>
          </p:nvSpPr>
          <p:spPr>
            <a:xfrm flipH="1">
              <a:off x="4788024" y="4526423"/>
              <a:ext cx="72008" cy="32066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3923928" y="4539314"/>
              <a:ext cx="821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16 bytes</a:t>
              </a:r>
              <a:endParaRPr lang="pt-BR" sz="1400" dirty="0"/>
            </a:p>
          </p:txBody>
        </p:sp>
        <p:sp>
          <p:nvSpPr>
            <p:cNvPr id="59" name="Chave direita 58"/>
            <p:cNvSpPr/>
            <p:nvPr/>
          </p:nvSpPr>
          <p:spPr>
            <a:xfrm>
              <a:off x="6588224" y="3577580"/>
              <a:ext cx="72008" cy="32066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6660232" y="3590471"/>
              <a:ext cx="821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16 bytes</a:t>
              </a:r>
              <a:endParaRPr lang="pt-BR" sz="1400" dirty="0"/>
            </a:p>
          </p:txBody>
        </p:sp>
        <p:sp>
          <p:nvSpPr>
            <p:cNvPr id="61" name="Chave direita 60"/>
            <p:cNvSpPr/>
            <p:nvPr/>
          </p:nvSpPr>
          <p:spPr>
            <a:xfrm>
              <a:off x="7661446" y="2938800"/>
              <a:ext cx="72008" cy="19115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7877470" y="3773859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~ 1 MB</a:t>
              </a:r>
              <a:endParaRPr lang="pt-BR" sz="1400" dirty="0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213174" y="3073524"/>
              <a:ext cx="1080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</a:t>
              </a:r>
              <a:r>
                <a:rPr lang="pt-BR" sz="1200" dirty="0" smtClean="0"/>
                <a:t>spaço livre</a:t>
              </a:r>
              <a:endParaRPr lang="pt-BR" sz="1200" dirty="0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3910308" y="5070003"/>
              <a:ext cx="33259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Observação: 16 bytes = </a:t>
              </a:r>
              <a:r>
                <a:rPr lang="pt-BR" sz="1400" dirty="0" err="1" smtClean="0"/>
                <a:t>sizeof</a:t>
              </a:r>
              <a:r>
                <a:rPr lang="pt-BR" sz="1400" dirty="0" smtClean="0"/>
                <a:t>(</a:t>
              </a:r>
              <a:r>
                <a:rPr lang="pt-BR" sz="1400" dirty="0" err="1" smtClean="0"/>
                <a:t>Coord</a:t>
              </a:r>
              <a:r>
                <a:rPr lang="pt-BR" sz="1400" dirty="0" smtClean="0"/>
                <a:t>)</a:t>
              </a:r>
              <a:endParaRPr lang="pt-BR" sz="1400" dirty="0"/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4925142" y="4196153"/>
              <a:ext cx="1584176" cy="3206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</a:t>
              </a:r>
              <a:endParaRPr lang="pt-BR" dirty="0"/>
            </a:p>
          </p:txBody>
        </p:sp>
        <p:sp>
          <p:nvSpPr>
            <p:cNvPr id="66" name="Chave direita 65"/>
            <p:cNvSpPr/>
            <p:nvPr/>
          </p:nvSpPr>
          <p:spPr>
            <a:xfrm flipH="1">
              <a:off x="4788024" y="3875214"/>
              <a:ext cx="72008" cy="32066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3923928" y="3875214"/>
              <a:ext cx="821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16 bytes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0053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55576" y="2820332"/>
            <a:ext cx="21723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err="1" smtClean="0">
                <a:solidFill>
                  <a:srgbClr val="2B91AF"/>
                </a:solidFill>
                <a:latin typeface="Consolas"/>
              </a:rPr>
              <a:t>Coord</a:t>
            </a:r>
            <a:endParaRPr lang="pt-BR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x;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y;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79827" y="2065412"/>
            <a:ext cx="454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Considere uma nova versão do tipo </a:t>
            </a:r>
            <a:r>
              <a:rPr lang="pt-BR" i="1" dirty="0" err="1" smtClean="0"/>
              <a:t>Coord</a:t>
            </a:r>
            <a:r>
              <a:rPr lang="pt-BR" dirty="0" smtClean="0"/>
              <a:t>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6519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67543" y="2065412"/>
            <a:ext cx="53285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err="1" smtClean="0">
                <a:solidFill>
                  <a:srgbClr val="2B91AF"/>
                </a:solidFill>
                <a:latin typeface="Consolas"/>
              </a:rPr>
              <a:t>Coord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Midpoint(</a:t>
            </a:r>
            <a:r>
              <a:rPr lang="pt-BR" sz="1400" dirty="0" err="1" smtClean="0">
                <a:solidFill>
                  <a:srgbClr val="2B91AF"/>
                </a:solidFill>
                <a:latin typeface="Consolas"/>
              </a:rPr>
              <a:t>Coord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a, </a:t>
            </a:r>
            <a:r>
              <a:rPr lang="pt-BR" sz="1400" dirty="0" err="1" smtClean="0">
                <a:solidFill>
                  <a:srgbClr val="2B91AF"/>
                </a:solidFill>
                <a:latin typeface="Consolas"/>
              </a:rPr>
              <a:t>Coord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b)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 err="1" smtClean="0">
                <a:solidFill>
                  <a:srgbClr val="2B91AF"/>
                </a:solidFill>
                <a:latin typeface="Consolas"/>
              </a:rPr>
              <a:t>Coord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r = 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err="1" smtClean="0">
                <a:solidFill>
                  <a:srgbClr val="2B91AF"/>
                </a:solidFill>
                <a:latin typeface="Consolas"/>
              </a:rPr>
              <a:t>Coord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...</a:t>
            </a:r>
          </a:p>
          <a:p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r;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/>
          </a:p>
        </p:txBody>
      </p:sp>
      <p:grpSp>
        <p:nvGrpSpPr>
          <p:cNvPr id="14" name="Grupo 13"/>
          <p:cNvGrpSpPr/>
          <p:nvPr/>
        </p:nvGrpSpPr>
        <p:grpSpPr>
          <a:xfrm>
            <a:off x="1907704" y="810082"/>
            <a:ext cx="6840760" cy="4783722"/>
            <a:chOff x="1907704" y="810082"/>
            <a:chExt cx="6840760" cy="4783722"/>
          </a:xfrm>
        </p:grpSpPr>
        <p:sp>
          <p:nvSpPr>
            <p:cNvPr id="50" name="Retângulo 49"/>
            <p:cNvSpPr/>
            <p:nvPr/>
          </p:nvSpPr>
          <p:spPr>
            <a:xfrm>
              <a:off x="2922538" y="3154824"/>
              <a:ext cx="1584176" cy="1911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2850530" y="278549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s</a:t>
              </a:r>
              <a:r>
                <a:rPr lang="pt-BR" dirty="0" err="1" smtClean="0"/>
                <a:t>tack</a:t>
              </a:r>
              <a:endParaRPr lang="pt-BR" dirty="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2922538" y="4745736"/>
              <a:ext cx="1584176" cy="3206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retorno</a:t>
              </a:r>
              <a:endParaRPr lang="pt-BR" dirty="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2922538" y="4091509"/>
              <a:ext cx="1584176" cy="32066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b</a:t>
              </a:r>
              <a:endParaRPr lang="pt-BR" dirty="0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2922538" y="3770841"/>
              <a:ext cx="1584176" cy="32066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55" name="Chave direita 54"/>
            <p:cNvSpPr/>
            <p:nvPr/>
          </p:nvSpPr>
          <p:spPr>
            <a:xfrm>
              <a:off x="4585620" y="4434940"/>
              <a:ext cx="72008" cy="32066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4657628" y="4447831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8</a:t>
              </a:r>
              <a:r>
                <a:rPr lang="pt-BR" sz="1400" dirty="0" smtClean="0"/>
                <a:t> bytes</a:t>
              </a:r>
              <a:endParaRPr lang="pt-BR" sz="1400" dirty="0"/>
            </a:p>
          </p:txBody>
        </p:sp>
        <p:sp>
          <p:nvSpPr>
            <p:cNvPr id="57" name="Chave direita 56"/>
            <p:cNvSpPr/>
            <p:nvPr/>
          </p:nvSpPr>
          <p:spPr>
            <a:xfrm flipH="1">
              <a:off x="2785420" y="4742447"/>
              <a:ext cx="72008" cy="32066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1921324" y="4755338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8</a:t>
              </a:r>
              <a:r>
                <a:rPr lang="pt-BR" sz="1400" dirty="0" smtClean="0"/>
                <a:t> bytes</a:t>
              </a:r>
              <a:endParaRPr lang="pt-BR" sz="1400" dirty="0"/>
            </a:p>
          </p:txBody>
        </p:sp>
        <p:sp>
          <p:nvSpPr>
            <p:cNvPr id="59" name="Chave direita 58"/>
            <p:cNvSpPr/>
            <p:nvPr/>
          </p:nvSpPr>
          <p:spPr>
            <a:xfrm>
              <a:off x="4585620" y="3793604"/>
              <a:ext cx="72008" cy="32066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4657628" y="3806495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8</a:t>
              </a:r>
              <a:r>
                <a:rPr lang="pt-BR" sz="1400" dirty="0" smtClean="0"/>
                <a:t> bytes</a:t>
              </a:r>
              <a:endParaRPr lang="pt-BR" sz="1400" dirty="0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3210570" y="3289548"/>
              <a:ext cx="1080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</a:t>
              </a:r>
              <a:r>
                <a:rPr lang="pt-BR" sz="1200" dirty="0" smtClean="0"/>
                <a:t>spaço livre</a:t>
              </a:r>
              <a:endParaRPr lang="pt-BR" sz="1200" dirty="0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1907704" y="5286027"/>
              <a:ext cx="3823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Observação: 8 bytes = tamanho do ponteiro</a:t>
              </a:r>
              <a:endParaRPr lang="pt-BR" sz="1400" dirty="0"/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2922538" y="4412177"/>
              <a:ext cx="1584176" cy="3206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</a:t>
              </a:r>
              <a:endParaRPr lang="pt-BR" dirty="0"/>
            </a:p>
          </p:txBody>
        </p:sp>
        <p:sp>
          <p:nvSpPr>
            <p:cNvPr id="66" name="Chave direita 65"/>
            <p:cNvSpPr/>
            <p:nvPr/>
          </p:nvSpPr>
          <p:spPr>
            <a:xfrm flipH="1">
              <a:off x="2785420" y="4091238"/>
              <a:ext cx="72008" cy="32066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1921324" y="4091238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8</a:t>
              </a:r>
              <a:r>
                <a:rPr lang="pt-BR" sz="1400" dirty="0" smtClean="0"/>
                <a:t> bytes</a:t>
              </a:r>
              <a:endParaRPr lang="pt-BR" sz="1400" dirty="0"/>
            </a:p>
          </p:txBody>
        </p:sp>
        <p:sp>
          <p:nvSpPr>
            <p:cNvPr id="3" name="Retângulo 2"/>
            <p:cNvSpPr/>
            <p:nvPr/>
          </p:nvSpPr>
          <p:spPr>
            <a:xfrm>
              <a:off x="5580112" y="1201316"/>
              <a:ext cx="3168352" cy="4084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5508104" y="81008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 smtClean="0"/>
                <a:t>heap</a:t>
              </a:r>
              <a:endParaRPr lang="pt-BR" dirty="0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804248" y="4273502"/>
              <a:ext cx="1584176" cy="6435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retorno</a:t>
              </a:r>
              <a:endParaRPr lang="pt-BR" dirty="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6588224" y="2326614"/>
              <a:ext cx="1584176" cy="64354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b</a:t>
              </a:r>
              <a:endParaRPr lang="pt-BR" dirty="0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6069883" y="1356247"/>
              <a:ext cx="1584176" cy="64354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6359384" y="3243671"/>
              <a:ext cx="1584176" cy="643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</a:t>
              </a:r>
              <a:endParaRPr lang="pt-BR" dirty="0"/>
            </a:p>
          </p:txBody>
        </p:sp>
        <p:cxnSp>
          <p:nvCxnSpPr>
            <p:cNvPr id="5" name="Conector de seta reta 4"/>
            <p:cNvCxnSpPr>
              <a:stCxn id="52" idx="3"/>
              <a:endCxn id="25" idx="1"/>
            </p:cNvCxnSpPr>
            <p:nvPr/>
          </p:nvCxnSpPr>
          <p:spPr>
            <a:xfrm flipV="1">
              <a:off x="4506714" y="4595274"/>
              <a:ext cx="2297534" cy="310796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>
              <a:stCxn id="65" idx="3"/>
              <a:endCxn id="28" idx="1"/>
            </p:cNvCxnSpPr>
            <p:nvPr/>
          </p:nvCxnSpPr>
          <p:spPr>
            <a:xfrm flipV="1">
              <a:off x="4506714" y="3565443"/>
              <a:ext cx="1852670" cy="1007068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/>
            <p:cNvCxnSpPr>
              <a:stCxn id="53" idx="3"/>
              <a:endCxn id="26" idx="1"/>
            </p:cNvCxnSpPr>
            <p:nvPr/>
          </p:nvCxnSpPr>
          <p:spPr>
            <a:xfrm flipV="1">
              <a:off x="4506714" y="2648386"/>
              <a:ext cx="2081510" cy="1603457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>
              <a:stCxn id="54" idx="3"/>
              <a:endCxn id="27" idx="1"/>
            </p:cNvCxnSpPr>
            <p:nvPr/>
          </p:nvCxnSpPr>
          <p:spPr>
            <a:xfrm flipV="1">
              <a:off x="4506714" y="1678019"/>
              <a:ext cx="1563169" cy="2253156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8378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79826" y="2065412"/>
            <a:ext cx="4812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Tipos de referência (</a:t>
            </a:r>
            <a:r>
              <a:rPr lang="pt-BR" dirty="0" err="1" smtClean="0"/>
              <a:t>reference</a:t>
            </a:r>
            <a:r>
              <a:rPr lang="pt-BR" dirty="0" smtClean="0"/>
              <a:t> </a:t>
            </a:r>
            <a:r>
              <a:rPr lang="pt-BR" dirty="0" err="1" smtClean="0"/>
              <a:t>types</a:t>
            </a:r>
            <a:r>
              <a:rPr lang="pt-BR" dirty="0" smtClean="0"/>
              <a:t>) são armazenados na amontoado (</a:t>
            </a:r>
            <a:r>
              <a:rPr lang="pt-BR" dirty="0" err="1" smtClean="0"/>
              <a:t>heap</a:t>
            </a:r>
            <a:r>
              <a:rPr lang="pt-BR" dirty="0" smtClean="0"/>
              <a:t>).</a:t>
            </a:r>
            <a:endParaRPr lang="pt-BR" dirty="0"/>
          </a:p>
        </p:txBody>
      </p:sp>
      <p:grpSp>
        <p:nvGrpSpPr>
          <p:cNvPr id="27" name="Grupo 26"/>
          <p:cNvGrpSpPr/>
          <p:nvPr/>
        </p:nvGrpSpPr>
        <p:grpSpPr>
          <a:xfrm>
            <a:off x="1907704" y="810082"/>
            <a:ext cx="6840760" cy="4783722"/>
            <a:chOff x="1907704" y="810082"/>
            <a:chExt cx="6840760" cy="4783722"/>
          </a:xfrm>
        </p:grpSpPr>
        <p:sp>
          <p:nvSpPr>
            <p:cNvPr id="28" name="Retângulo 27"/>
            <p:cNvSpPr/>
            <p:nvPr/>
          </p:nvSpPr>
          <p:spPr>
            <a:xfrm>
              <a:off x="2922538" y="3154824"/>
              <a:ext cx="1584176" cy="1911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2850530" y="278549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s</a:t>
              </a:r>
              <a:r>
                <a:rPr lang="pt-BR" dirty="0" err="1" smtClean="0"/>
                <a:t>tack</a:t>
              </a:r>
              <a:endParaRPr lang="pt-BR" dirty="0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2922538" y="4745736"/>
              <a:ext cx="1584176" cy="3206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retorno</a:t>
              </a:r>
              <a:endParaRPr lang="pt-BR" dirty="0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2922538" y="4091509"/>
              <a:ext cx="1584176" cy="32066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b</a:t>
              </a:r>
              <a:endParaRPr lang="pt-BR" dirty="0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2922538" y="3770841"/>
              <a:ext cx="1584176" cy="32066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35" name="Chave direita 34"/>
            <p:cNvSpPr/>
            <p:nvPr/>
          </p:nvSpPr>
          <p:spPr>
            <a:xfrm>
              <a:off x="4585620" y="4434940"/>
              <a:ext cx="72008" cy="32066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4657628" y="4447831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8</a:t>
              </a:r>
              <a:r>
                <a:rPr lang="pt-BR" sz="1400" dirty="0" smtClean="0"/>
                <a:t> bytes</a:t>
              </a:r>
              <a:endParaRPr lang="pt-BR" sz="1400" dirty="0"/>
            </a:p>
          </p:txBody>
        </p:sp>
        <p:sp>
          <p:nvSpPr>
            <p:cNvPr id="37" name="Chave direita 36"/>
            <p:cNvSpPr/>
            <p:nvPr/>
          </p:nvSpPr>
          <p:spPr>
            <a:xfrm flipH="1">
              <a:off x="2785420" y="4742447"/>
              <a:ext cx="72008" cy="32066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1921324" y="4755338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8</a:t>
              </a:r>
              <a:r>
                <a:rPr lang="pt-BR" sz="1400" dirty="0" smtClean="0"/>
                <a:t> bytes</a:t>
              </a:r>
              <a:endParaRPr lang="pt-BR" sz="1400" dirty="0"/>
            </a:p>
          </p:txBody>
        </p:sp>
        <p:sp>
          <p:nvSpPr>
            <p:cNvPr id="39" name="Chave direita 38"/>
            <p:cNvSpPr/>
            <p:nvPr/>
          </p:nvSpPr>
          <p:spPr>
            <a:xfrm>
              <a:off x="4585620" y="3793604"/>
              <a:ext cx="72008" cy="32066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4657628" y="3806495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8</a:t>
              </a:r>
              <a:r>
                <a:rPr lang="pt-BR" sz="1400" dirty="0" smtClean="0"/>
                <a:t> bytes</a:t>
              </a:r>
              <a:endParaRPr lang="pt-BR" sz="1400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3210570" y="3289548"/>
              <a:ext cx="1080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</a:t>
              </a:r>
              <a:r>
                <a:rPr lang="pt-BR" sz="1200" dirty="0" smtClean="0"/>
                <a:t>spaço livre</a:t>
              </a:r>
              <a:endParaRPr lang="pt-BR" sz="1200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1907704" y="5286027"/>
              <a:ext cx="3823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/>
                <a:t>Observação: 8 bytes = tamanho do ponteiro</a:t>
              </a:r>
              <a:endParaRPr lang="pt-BR" sz="1400" dirty="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2922538" y="4412177"/>
              <a:ext cx="1584176" cy="3206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</a:t>
              </a:r>
              <a:endParaRPr lang="pt-BR" dirty="0"/>
            </a:p>
          </p:txBody>
        </p:sp>
        <p:sp>
          <p:nvSpPr>
            <p:cNvPr id="44" name="Chave direita 43"/>
            <p:cNvSpPr/>
            <p:nvPr/>
          </p:nvSpPr>
          <p:spPr>
            <a:xfrm flipH="1">
              <a:off x="2785420" y="4091238"/>
              <a:ext cx="72008" cy="32066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1921324" y="4091238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8</a:t>
              </a:r>
              <a:r>
                <a:rPr lang="pt-BR" sz="1400" dirty="0" smtClean="0"/>
                <a:t> bytes</a:t>
              </a:r>
              <a:endParaRPr lang="pt-BR" sz="1400" dirty="0"/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580112" y="1201316"/>
              <a:ext cx="3168352" cy="4084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5508104" y="81008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 smtClean="0"/>
                <a:t>heap</a:t>
              </a:r>
              <a:endParaRPr lang="pt-BR" dirty="0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6804248" y="4273502"/>
              <a:ext cx="1584176" cy="64354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retorno</a:t>
              </a:r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6588224" y="2326614"/>
              <a:ext cx="1584176" cy="64354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b</a:t>
              </a:r>
              <a:endParaRPr lang="pt-BR" dirty="0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6069883" y="1356247"/>
              <a:ext cx="1584176" cy="64354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</a:t>
              </a:r>
              <a:endParaRPr lang="pt-BR" dirty="0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6359384" y="3243671"/>
              <a:ext cx="1584176" cy="643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r</a:t>
              </a:r>
              <a:endParaRPr lang="pt-BR" dirty="0"/>
            </a:p>
          </p:txBody>
        </p:sp>
        <p:cxnSp>
          <p:nvCxnSpPr>
            <p:cNvPr id="52" name="Conector de seta reta 51"/>
            <p:cNvCxnSpPr>
              <a:stCxn id="30" idx="3"/>
              <a:endCxn id="48" idx="1"/>
            </p:cNvCxnSpPr>
            <p:nvPr/>
          </p:nvCxnSpPr>
          <p:spPr>
            <a:xfrm flipV="1">
              <a:off x="4506714" y="4595274"/>
              <a:ext cx="2297534" cy="3107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/>
            <p:cNvCxnSpPr>
              <a:stCxn id="43" idx="3"/>
              <a:endCxn id="51" idx="1"/>
            </p:cNvCxnSpPr>
            <p:nvPr/>
          </p:nvCxnSpPr>
          <p:spPr>
            <a:xfrm flipV="1">
              <a:off x="4506714" y="3565443"/>
              <a:ext cx="1852670" cy="10070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>
              <a:stCxn id="32" idx="3"/>
              <a:endCxn id="49" idx="1"/>
            </p:cNvCxnSpPr>
            <p:nvPr/>
          </p:nvCxnSpPr>
          <p:spPr>
            <a:xfrm flipV="1">
              <a:off x="4506714" y="2648386"/>
              <a:ext cx="2081510" cy="16034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>
              <a:stCxn id="34" idx="3"/>
              <a:endCxn id="50" idx="1"/>
            </p:cNvCxnSpPr>
            <p:nvPr/>
          </p:nvCxnSpPr>
          <p:spPr>
            <a:xfrm flipV="1">
              <a:off x="4506714" y="1678019"/>
              <a:ext cx="1563169" cy="22531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3578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683568" y="2209428"/>
            <a:ext cx="3066865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err="1">
                <a:solidFill>
                  <a:srgbClr val="2B91AF"/>
                </a:solidFill>
                <a:latin typeface="Consolas"/>
              </a:rPr>
              <a:t>Coord</a:t>
            </a:r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0"/>
            <a:r>
              <a:rPr lang="pt-BR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latin typeface="Consolas"/>
              </a:rPr>
              <a:t>public</a:t>
            </a:r>
            <a:r>
              <a:rPr lang="pt-BR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x;</a:t>
            </a: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latin typeface="Consolas"/>
              </a:rPr>
              <a:t>public</a:t>
            </a:r>
            <a:r>
              <a:rPr lang="pt-BR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y;</a:t>
            </a: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>
              <a:solidFill>
                <a:prstClr val="black"/>
              </a:solidFill>
            </a:endParaRPr>
          </a:p>
          <a:p>
            <a:endParaRPr lang="pt-BR" sz="1400" dirty="0" smtClean="0">
              <a:solidFill>
                <a:srgbClr val="0000FF"/>
              </a:solidFill>
              <a:latin typeface="Consolas"/>
            </a:endParaRPr>
          </a:p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Swap(</a:t>
            </a:r>
            <a:r>
              <a:rPr lang="pt-BR" sz="1400" dirty="0" err="1" smtClean="0">
                <a:solidFill>
                  <a:srgbClr val="2B91AF"/>
                </a:solidFill>
                <a:latin typeface="Consolas"/>
              </a:rPr>
              <a:t>Coord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coord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aux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coord.x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coord.x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coord.y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coord.y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aux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t-BR" sz="1400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499992" y="2210368"/>
            <a:ext cx="39604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1400" dirty="0" err="1">
                <a:solidFill>
                  <a:srgbClr val="2B91AF"/>
                </a:solidFill>
                <a:latin typeface="Consolas"/>
              </a:rPr>
              <a:t>Coord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/>
              </a:rPr>
              <a:t>coord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err="1">
                <a:solidFill>
                  <a:srgbClr val="2B91AF"/>
                </a:solidFill>
                <a:latin typeface="Consolas"/>
              </a:rPr>
              <a:t>Coord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0"/>
            <a:r>
              <a:rPr lang="pt-BR" sz="1400" dirty="0" err="1">
                <a:solidFill>
                  <a:srgbClr val="000000"/>
                </a:solidFill>
                <a:latin typeface="Consolas"/>
              </a:rPr>
              <a:t>coord.x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= 10.0;</a:t>
            </a:r>
          </a:p>
          <a:p>
            <a:pPr lvl="0"/>
            <a:r>
              <a:rPr lang="pt-BR" sz="1400" dirty="0" err="1">
                <a:solidFill>
                  <a:srgbClr val="000000"/>
                </a:solidFill>
                <a:latin typeface="Consolas"/>
              </a:rPr>
              <a:t>coord.y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= 5.0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0"/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Swap(</a:t>
            </a:r>
            <a:r>
              <a:rPr lang="pt-BR" sz="1400" dirty="0" err="1">
                <a:solidFill>
                  <a:srgbClr val="000000"/>
                </a:solidFill>
                <a:latin typeface="Consolas"/>
              </a:rPr>
              <a:t>coord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/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400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400" dirty="0">
                <a:solidFill>
                  <a:srgbClr val="A31515"/>
                </a:solidFill>
                <a:latin typeface="Consolas"/>
              </a:rPr>
              <a:t>$"x: 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{</a:t>
            </a:r>
            <a:r>
              <a:rPr lang="pt-BR" sz="1400" dirty="0" err="1">
                <a:solidFill>
                  <a:srgbClr val="000000"/>
                </a:solidFill>
                <a:latin typeface="Consolas"/>
              </a:rPr>
              <a:t>coord.x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pt-BR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/>
            <a:r>
              <a:rPr lang="pt-BR" sz="1400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400" dirty="0">
                <a:solidFill>
                  <a:srgbClr val="A31515"/>
                </a:solidFill>
                <a:latin typeface="Consolas"/>
              </a:rPr>
              <a:t>$"y: 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{</a:t>
            </a:r>
            <a:r>
              <a:rPr lang="pt-BR" sz="1400" dirty="0" err="1">
                <a:solidFill>
                  <a:srgbClr val="000000"/>
                </a:solidFill>
                <a:latin typeface="Consolas"/>
              </a:rPr>
              <a:t>coord.y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pt-BR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);</a:t>
            </a:r>
            <a:endParaRPr lang="pt-BR" sz="1400" dirty="0">
              <a:solidFill>
                <a:prstClr val="black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538923" y="4225652"/>
            <a:ext cx="627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i="1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pt-BR" sz="72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60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Desenvolvedor </a:t>
            </a:r>
            <a:r>
              <a:rPr lang="pt-BR" dirty="0" err="1" smtClean="0"/>
              <a:t>Fullstack</a:t>
            </a:r>
            <a:endParaRPr lang="pt-BR" dirty="0" smtClean="0"/>
          </a:p>
          <a:p>
            <a:r>
              <a:rPr lang="pt-BR" dirty="0" smtClean="0"/>
              <a:t>Engenheiro de Computação (em formação)</a:t>
            </a:r>
          </a:p>
          <a:p>
            <a:r>
              <a:rPr lang="pt-BR" dirty="0" smtClean="0"/>
              <a:t>Arquiteto de Software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1013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683568" y="2209428"/>
            <a:ext cx="3066865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err="1">
                <a:solidFill>
                  <a:srgbClr val="2B91AF"/>
                </a:solidFill>
                <a:latin typeface="Consolas"/>
              </a:rPr>
              <a:t>Coord</a:t>
            </a:r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0"/>
            <a:r>
              <a:rPr lang="pt-BR" sz="1400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latin typeface="Consolas"/>
              </a:rPr>
              <a:t>public</a:t>
            </a:r>
            <a:r>
              <a:rPr lang="pt-BR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x;</a:t>
            </a: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latin typeface="Consolas"/>
              </a:rPr>
              <a:t>public</a:t>
            </a:r>
            <a:r>
              <a:rPr lang="pt-BR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y;</a:t>
            </a: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>
              <a:solidFill>
                <a:prstClr val="black"/>
              </a:solidFill>
            </a:endParaRPr>
          </a:p>
          <a:p>
            <a:endParaRPr lang="pt-BR" sz="1400" dirty="0" smtClean="0">
              <a:solidFill>
                <a:srgbClr val="0000FF"/>
              </a:solidFill>
              <a:latin typeface="Consolas"/>
            </a:endParaRPr>
          </a:p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Swap(</a:t>
            </a:r>
            <a:r>
              <a:rPr lang="pt-BR" sz="1400" dirty="0" err="1" smtClean="0">
                <a:solidFill>
                  <a:srgbClr val="2B91AF"/>
                </a:solidFill>
                <a:latin typeface="Consolas"/>
              </a:rPr>
              <a:t>Coord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coord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aux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coord.x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coord.x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coord.y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coord.y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aux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t-BR" sz="1400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499992" y="2210368"/>
            <a:ext cx="39604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1400" dirty="0" err="1">
                <a:solidFill>
                  <a:srgbClr val="2B91AF"/>
                </a:solidFill>
                <a:latin typeface="Consolas"/>
              </a:rPr>
              <a:t>Coord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/>
              </a:rPr>
              <a:t>coord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BR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err="1">
                <a:solidFill>
                  <a:srgbClr val="2B91AF"/>
                </a:solidFill>
                <a:latin typeface="Consolas"/>
              </a:rPr>
              <a:t>Coord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0"/>
            <a:r>
              <a:rPr lang="pt-BR" sz="1400" dirty="0" err="1">
                <a:solidFill>
                  <a:srgbClr val="000000"/>
                </a:solidFill>
                <a:latin typeface="Consolas"/>
              </a:rPr>
              <a:t>coord.x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= 10.0;</a:t>
            </a:r>
          </a:p>
          <a:p>
            <a:pPr lvl="0"/>
            <a:r>
              <a:rPr lang="pt-BR" sz="1400" dirty="0" err="1">
                <a:solidFill>
                  <a:srgbClr val="000000"/>
                </a:solidFill>
                <a:latin typeface="Consolas"/>
              </a:rPr>
              <a:t>coord.y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= 5.0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0"/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Swap(</a:t>
            </a:r>
            <a:r>
              <a:rPr lang="pt-BR" sz="1400" dirty="0" err="1">
                <a:solidFill>
                  <a:srgbClr val="000000"/>
                </a:solidFill>
                <a:latin typeface="Consolas"/>
              </a:rPr>
              <a:t>coord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/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400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400" dirty="0">
                <a:solidFill>
                  <a:srgbClr val="A31515"/>
                </a:solidFill>
                <a:latin typeface="Consolas"/>
              </a:rPr>
              <a:t>$"x: 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{</a:t>
            </a:r>
            <a:r>
              <a:rPr lang="pt-BR" sz="1400" dirty="0" err="1">
                <a:solidFill>
                  <a:srgbClr val="000000"/>
                </a:solidFill>
                <a:latin typeface="Consolas"/>
              </a:rPr>
              <a:t>coord.x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pt-BR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/>
            <a:r>
              <a:rPr lang="pt-BR" sz="1400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400" dirty="0">
                <a:solidFill>
                  <a:srgbClr val="A31515"/>
                </a:solidFill>
                <a:latin typeface="Consolas"/>
              </a:rPr>
              <a:t>$"y: 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{</a:t>
            </a:r>
            <a:r>
              <a:rPr lang="pt-BR" sz="1400" dirty="0" err="1">
                <a:solidFill>
                  <a:srgbClr val="000000"/>
                </a:solidFill>
                <a:latin typeface="Consolas"/>
              </a:rPr>
              <a:t>coord.y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pt-BR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);</a:t>
            </a:r>
            <a:endParaRPr lang="pt-BR" sz="1400" dirty="0">
              <a:solidFill>
                <a:prstClr val="black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538923" y="4225652"/>
            <a:ext cx="627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i="1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pt-BR" sz="72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993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www.codeproject.com/KB/dotnet/6importentStepsDotNet/7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85292"/>
            <a:ext cx="5653162" cy="420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23528" y="337220"/>
            <a:ext cx="5266928" cy="568958"/>
          </a:xfrm>
        </p:spPr>
        <p:txBody>
          <a:bodyPr>
            <a:normAutofit/>
          </a:bodyPr>
          <a:lstStyle/>
          <a:p>
            <a:r>
              <a:rPr lang="pt-BR" sz="1800" dirty="0"/>
              <a:t>Tipos de dados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691680" y="5218956"/>
            <a:ext cx="5654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 smtClean="0"/>
              <a:t>Fonte: https://www.codeproject.com/Articles/76153/Six-important-NET-concepts-Stack-heap-value-types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2544689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Parâmetro </a:t>
            </a:r>
            <a:r>
              <a:rPr lang="pt-BR" dirty="0" err="1" smtClean="0"/>
              <a:t>vs</a:t>
            </a:r>
            <a:r>
              <a:rPr lang="pt-BR" dirty="0" smtClean="0"/>
              <a:t> argumento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71600" y="3217629"/>
            <a:ext cx="33650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Soma(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a,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b)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a + b;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508104" y="3217629"/>
            <a:ext cx="16754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s;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...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s = Soma(1, 2);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s = Soma(s, s);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pt-BR" sz="1400" dirty="0"/>
          </a:p>
        </p:txBody>
      </p:sp>
      <p:sp>
        <p:nvSpPr>
          <p:cNvPr id="6" name="Retângulo 5"/>
          <p:cNvSpPr/>
          <p:nvPr/>
        </p:nvSpPr>
        <p:spPr>
          <a:xfrm>
            <a:off x="2730500" y="3276937"/>
            <a:ext cx="603250" cy="19685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472051" y="3703979"/>
            <a:ext cx="118753" cy="19685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472051" y="3936109"/>
            <a:ext cx="118753" cy="19685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002485" y="2209428"/>
            <a:ext cx="145603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Parâmetros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857540" y="2222376"/>
            <a:ext cx="1466527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Argumentos</a:t>
            </a:r>
            <a:endParaRPr lang="pt-BR" dirty="0"/>
          </a:p>
        </p:txBody>
      </p:sp>
      <p:cxnSp>
        <p:nvCxnSpPr>
          <p:cNvPr id="12" name="Conector de seta reta 11"/>
          <p:cNvCxnSpPr>
            <a:stCxn id="9" idx="2"/>
            <a:endCxn id="6" idx="0"/>
          </p:cNvCxnSpPr>
          <p:nvPr/>
        </p:nvCxnSpPr>
        <p:spPr>
          <a:xfrm>
            <a:off x="2730500" y="2641476"/>
            <a:ext cx="301625" cy="63546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10" idx="2"/>
          </p:cNvCxnSpPr>
          <p:nvPr/>
        </p:nvCxnSpPr>
        <p:spPr>
          <a:xfrm flipH="1">
            <a:off x="6531427" y="2654424"/>
            <a:ext cx="59377" cy="104025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/>
          <p:cNvCxnSpPr>
            <a:stCxn id="6" idx="2"/>
            <a:endCxn id="8" idx="2"/>
          </p:cNvCxnSpPr>
          <p:nvPr/>
        </p:nvCxnSpPr>
        <p:spPr>
          <a:xfrm rot="16200000" flipH="1">
            <a:off x="4452190" y="2053721"/>
            <a:ext cx="659172" cy="3499303"/>
          </a:xfrm>
          <a:prstGeom prst="bentConnector3">
            <a:avLst>
              <a:gd name="adj1" fmla="val 1778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601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Passagem de parâmetros por cópia na entrada</a:t>
            </a:r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971600" y="2785492"/>
            <a:ext cx="29674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Operacao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a)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a = 20;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508104" y="2785492"/>
            <a:ext cx="13773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s;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s = 10;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Operacao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(s);</a:t>
            </a:r>
          </a:p>
          <a:p>
            <a:endParaRPr lang="pt-BR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400" b="1" i="1" dirty="0" smtClean="0">
                <a:solidFill>
                  <a:srgbClr val="000000"/>
                </a:solidFill>
                <a:latin typeface="Consolas"/>
              </a:rPr>
              <a:t>s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i="1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6" name="Retângulo 5"/>
          <p:cNvSpPr/>
          <p:nvPr/>
        </p:nvSpPr>
        <p:spPr>
          <a:xfrm>
            <a:off x="3131840" y="2844800"/>
            <a:ext cx="603250" cy="19685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475922" y="3271842"/>
            <a:ext cx="118753" cy="19685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angulado 10"/>
          <p:cNvCxnSpPr>
            <a:stCxn id="6" idx="2"/>
            <a:endCxn id="7" idx="2"/>
          </p:cNvCxnSpPr>
          <p:nvPr/>
        </p:nvCxnSpPr>
        <p:spPr>
          <a:xfrm rot="16200000" flipH="1">
            <a:off x="4770861" y="1704254"/>
            <a:ext cx="427042" cy="3101834"/>
          </a:xfrm>
          <a:prstGeom prst="bentConnector3">
            <a:avLst>
              <a:gd name="adj1" fmla="val 3050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597897" y="436788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Cópia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9978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Passagem de parâmetros por referência</a:t>
            </a:r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971600" y="2785492"/>
            <a:ext cx="33650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Operacao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ref 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a)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a = 20;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508104" y="2785492"/>
            <a:ext cx="1774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s;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s = 10;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Operacao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ref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s);</a:t>
            </a:r>
          </a:p>
          <a:p>
            <a:endParaRPr lang="pt-BR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400" b="1" i="1" dirty="0" smtClean="0">
                <a:solidFill>
                  <a:srgbClr val="000000"/>
                </a:solidFill>
                <a:latin typeface="Consolas"/>
              </a:rPr>
              <a:t>s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i="1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6" name="Retângulo 5"/>
          <p:cNvSpPr/>
          <p:nvPr/>
        </p:nvSpPr>
        <p:spPr>
          <a:xfrm>
            <a:off x="3131840" y="2844800"/>
            <a:ext cx="1008112" cy="19685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475922" y="3271842"/>
            <a:ext cx="511474" cy="19861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angulado 10"/>
          <p:cNvCxnSpPr>
            <a:stCxn id="6" idx="2"/>
            <a:endCxn id="7" idx="2"/>
          </p:cNvCxnSpPr>
          <p:nvPr/>
        </p:nvCxnSpPr>
        <p:spPr>
          <a:xfrm rot="16200000" flipH="1">
            <a:off x="4969376" y="1708169"/>
            <a:ext cx="428802" cy="3095763"/>
          </a:xfrm>
          <a:prstGeom prst="bentConnector3">
            <a:avLst>
              <a:gd name="adj1" fmla="val 3142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696454" y="4441676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Referência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0580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Passagem de parâmetros por cópia na entrada e na saída</a:t>
            </a:r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971600" y="2785492"/>
            <a:ext cx="33650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Operacao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out 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a)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a = 20;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508104" y="2785492"/>
            <a:ext cx="1774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s;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s = 10;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Operacao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out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s);</a:t>
            </a:r>
          </a:p>
          <a:p>
            <a:endParaRPr lang="pt-BR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400" b="1" i="1" dirty="0" smtClean="0">
                <a:solidFill>
                  <a:srgbClr val="000000"/>
                </a:solidFill>
                <a:latin typeface="Consolas"/>
              </a:rPr>
              <a:t>s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i="1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6" name="Retângulo 5"/>
          <p:cNvSpPr/>
          <p:nvPr/>
        </p:nvSpPr>
        <p:spPr>
          <a:xfrm>
            <a:off x="3131840" y="2844800"/>
            <a:ext cx="1008112" cy="19685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475922" y="3271842"/>
            <a:ext cx="511474" cy="19861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angulado 10"/>
          <p:cNvCxnSpPr>
            <a:stCxn id="6" idx="2"/>
            <a:endCxn id="7" idx="2"/>
          </p:cNvCxnSpPr>
          <p:nvPr/>
        </p:nvCxnSpPr>
        <p:spPr>
          <a:xfrm rot="16200000" flipH="1">
            <a:off x="4969376" y="1708169"/>
            <a:ext cx="428802" cy="3095763"/>
          </a:xfrm>
          <a:prstGeom prst="bentConnector3">
            <a:avLst>
              <a:gd name="adj1" fmla="val 3142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3721669" y="4450302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Cópia na entrada e na saída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9775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Passagem de parâmetros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987824" y="2929508"/>
            <a:ext cx="859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i="1" dirty="0" smtClean="0"/>
              <a:t>out</a:t>
            </a:r>
            <a:endParaRPr lang="pt-BR" sz="3600" i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4788024" y="2929508"/>
            <a:ext cx="768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i="1" dirty="0" err="1" smtClean="0"/>
              <a:t>ref</a:t>
            </a:r>
            <a:endParaRPr lang="pt-BR" sz="3600" i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3995936" y="3099142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 smtClean="0">
                <a:solidFill>
                  <a:schemeClr val="bg1">
                    <a:lumMod val="65000"/>
                  </a:schemeClr>
                </a:solidFill>
              </a:rPr>
              <a:t>VS</a:t>
            </a:r>
            <a:endParaRPr lang="pt-BR" sz="2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657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55576" y="2569468"/>
            <a:ext cx="35637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Incrementa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ref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a)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a = a + 1;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788024" y="2569468"/>
            <a:ext cx="35637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Incrementa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a)</a:t>
            </a: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    a = a + 1;</a:t>
            </a: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>
              <a:solidFill>
                <a:prstClr val="black"/>
              </a:solidFill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952500"/>
            <a:ext cx="8229600" cy="889000"/>
          </a:xfrm>
        </p:spPr>
        <p:txBody>
          <a:bodyPr>
            <a:normAutofit/>
          </a:bodyPr>
          <a:lstStyle/>
          <a:p>
            <a:r>
              <a:rPr lang="pt-BR" sz="2400" dirty="0" smtClean="0"/>
              <a:t>Passagem de parâmetros </a:t>
            </a:r>
            <a:r>
              <a:rPr lang="pt-BR" sz="2400" b="1" i="1" dirty="0" smtClean="0"/>
              <a:t>out</a:t>
            </a:r>
            <a:r>
              <a:rPr lang="pt-BR" sz="2400" dirty="0" smtClean="0"/>
              <a:t> </a:t>
            </a:r>
            <a:r>
              <a:rPr lang="pt-BR" sz="2400" dirty="0" err="1" smtClean="0"/>
              <a:t>vs</a:t>
            </a:r>
            <a:r>
              <a:rPr lang="pt-BR" sz="2400" dirty="0" smtClean="0"/>
              <a:t> </a:t>
            </a:r>
            <a:r>
              <a:rPr lang="pt-BR" sz="2400" b="1" i="1" dirty="0" err="1" smtClean="0"/>
              <a:t>ref</a:t>
            </a:r>
            <a:endParaRPr lang="pt-BR" sz="2400" b="1" i="1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4355976" y="2281436"/>
            <a:ext cx="0" cy="280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822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55576" y="2569468"/>
            <a:ext cx="35637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Incrementa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ref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a)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a = a + 1;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788024" y="2569468"/>
            <a:ext cx="35637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Incrementa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out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a)</a:t>
            </a: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    a = a + 1;</a:t>
            </a: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>
              <a:solidFill>
                <a:prstClr val="black"/>
              </a:solidFill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952500"/>
            <a:ext cx="8229600" cy="88900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Passagem de parâmetros </a:t>
            </a:r>
            <a:r>
              <a:rPr lang="pt-BR" sz="3200" b="1" i="1" dirty="0" smtClean="0"/>
              <a:t>out</a:t>
            </a:r>
            <a:r>
              <a:rPr lang="pt-BR" sz="3200" dirty="0" smtClean="0"/>
              <a:t> </a:t>
            </a:r>
            <a:r>
              <a:rPr lang="pt-BR" sz="3200" dirty="0" err="1" smtClean="0"/>
              <a:t>vs</a:t>
            </a:r>
            <a:r>
              <a:rPr lang="pt-BR" sz="3200" dirty="0" smtClean="0"/>
              <a:t> </a:t>
            </a:r>
            <a:r>
              <a:rPr lang="pt-BR" sz="3200" b="1" i="1" dirty="0" err="1" smtClean="0"/>
              <a:t>ref</a:t>
            </a:r>
            <a:endParaRPr lang="pt-BR" sz="3200" b="1" i="1" dirty="0"/>
          </a:p>
        </p:txBody>
      </p:sp>
      <p:cxnSp>
        <p:nvCxnSpPr>
          <p:cNvPr id="3" name="Conector de seta reta 2"/>
          <p:cNvCxnSpPr/>
          <p:nvPr/>
        </p:nvCxnSpPr>
        <p:spPr>
          <a:xfrm>
            <a:off x="5719601" y="3246042"/>
            <a:ext cx="0" cy="961504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398279" y="4225652"/>
            <a:ext cx="3054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Use </a:t>
            </a:r>
            <a:r>
              <a:rPr lang="pt-BR" sz="1400" dirty="0" err="1" smtClean="0">
                <a:solidFill>
                  <a:srgbClr val="FF0000"/>
                </a:solidFill>
              </a:rPr>
              <a:t>of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unassigned</a:t>
            </a:r>
            <a:r>
              <a:rPr lang="pt-BR" sz="1400" dirty="0" smtClean="0">
                <a:solidFill>
                  <a:srgbClr val="FF0000"/>
                </a:solidFill>
              </a:rPr>
              <a:t> out </a:t>
            </a:r>
            <a:r>
              <a:rPr lang="pt-BR" sz="1400" dirty="0" err="1" smtClean="0">
                <a:solidFill>
                  <a:srgbClr val="FF0000"/>
                </a:solidFill>
              </a:rPr>
              <a:t>parameter</a:t>
            </a:r>
            <a:r>
              <a:rPr lang="pt-BR" sz="1400" dirty="0" smtClean="0">
                <a:solidFill>
                  <a:srgbClr val="FF0000"/>
                </a:solidFill>
              </a:rPr>
              <a:t> ‘a’ 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613401" y="3073524"/>
            <a:ext cx="182736" cy="172518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4355976" y="2281436"/>
            <a:ext cx="0" cy="280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329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Passagem de parâmetros </a:t>
            </a:r>
            <a:r>
              <a:rPr lang="pt-BR" sz="3200" b="1" i="1" dirty="0"/>
              <a:t>out</a:t>
            </a:r>
            <a:r>
              <a:rPr lang="pt-BR" sz="3200" dirty="0"/>
              <a:t> </a:t>
            </a:r>
            <a:r>
              <a:rPr lang="pt-BR" sz="3200" dirty="0" err="1"/>
              <a:t>vs</a:t>
            </a:r>
            <a:r>
              <a:rPr lang="pt-BR" sz="3200" dirty="0"/>
              <a:t> </a:t>
            </a:r>
            <a:r>
              <a:rPr lang="pt-BR" sz="3200" b="1" i="1" dirty="0" err="1"/>
              <a:t>ref</a:t>
            </a:r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5576" y="2353444"/>
            <a:ext cx="326563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Atribui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ref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a)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...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a = 1;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...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...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---</a:t>
            </a:r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x;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Atribui(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ref x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r>
              <a:rPr lang="pt-BR" sz="1400" b="1" i="1" dirty="0" smtClean="0">
                <a:solidFill>
                  <a:srgbClr val="000000"/>
                </a:solidFill>
                <a:latin typeface="Consolas"/>
              </a:rPr>
              <a:t>x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i="1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788024" y="2353444"/>
            <a:ext cx="326563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Atribui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out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a)</a:t>
            </a:r>
          </a:p>
          <a:p>
            <a:pPr lvl="0"/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...</a:t>
            </a:r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    a =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1;</a:t>
            </a: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...</a:t>
            </a:r>
          </a:p>
          <a:p>
            <a:pPr lvl="0"/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...</a:t>
            </a:r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---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x;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Atribui(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out x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r>
              <a:rPr lang="pt-BR" sz="1400" b="1" i="1" dirty="0" smtClean="0">
                <a:solidFill>
                  <a:srgbClr val="000000"/>
                </a:solidFill>
                <a:latin typeface="Consolas"/>
              </a:rPr>
              <a:t>x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i="1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4355976" y="2281436"/>
            <a:ext cx="0" cy="280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90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Padrões de projeto;</a:t>
            </a:r>
          </a:p>
          <a:p>
            <a:r>
              <a:rPr lang="pt-BR" dirty="0" smtClean="0"/>
              <a:t>POO;</a:t>
            </a:r>
          </a:p>
          <a:p>
            <a:r>
              <a:rPr lang="pt-BR" dirty="0" smtClean="0"/>
              <a:t>Arquitetura de software;</a:t>
            </a:r>
          </a:p>
          <a:p>
            <a:r>
              <a:rPr lang="pt-BR" dirty="0" smtClean="0"/>
              <a:t>DDD;</a:t>
            </a:r>
          </a:p>
          <a:p>
            <a:r>
              <a:rPr lang="pt-BR" dirty="0" smtClean="0"/>
              <a:t>TDD;</a:t>
            </a:r>
          </a:p>
          <a:p>
            <a:r>
              <a:rPr lang="pt-BR" dirty="0" smtClean="0"/>
              <a:t>SOLID;</a:t>
            </a:r>
          </a:p>
          <a:p>
            <a:r>
              <a:rPr lang="pt-BR" dirty="0" err="1" smtClean="0"/>
              <a:t>DevOps</a:t>
            </a:r>
            <a:r>
              <a:rPr lang="pt-BR" dirty="0"/>
              <a:t> </a:t>
            </a:r>
            <a:r>
              <a:rPr lang="pt-BR" dirty="0" smtClean="0"/>
              <a:t>...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Apresentação – assuntos de interesse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4926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Passagem de parâmetros </a:t>
            </a:r>
            <a:r>
              <a:rPr lang="pt-BR" sz="3200" b="1" i="1" dirty="0"/>
              <a:t>out</a:t>
            </a:r>
            <a:r>
              <a:rPr lang="pt-BR" sz="3200" dirty="0"/>
              <a:t> </a:t>
            </a:r>
            <a:r>
              <a:rPr lang="pt-BR" sz="3200" dirty="0" err="1"/>
              <a:t>vs</a:t>
            </a:r>
            <a:r>
              <a:rPr lang="pt-BR" sz="3200" dirty="0"/>
              <a:t> </a:t>
            </a:r>
            <a:r>
              <a:rPr lang="pt-BR" sz="3200" b="1" i="1" dirty="0" err="1"/>
              <a:t>ref</a:t>
            </a:r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5576" y="2353444"/>
            <a:ext cx="326563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Atribui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ref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a)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...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a = 1;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...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...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---</a:t>
            </a:r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x;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Atribui(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ref x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788024" y="2353444"/>
            <a:ext cx="326563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Atribui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out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a)</a:t>
            </a:r>
          </a:p>
          <a:p>
            <a:pPr lvl="0"/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...</a:t>
            </a:r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    a =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1;</a:t>
            </a: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...</a:t>
            </a:r>
          </a:p>
          <a:p>
            <a:pPr lvl="0"/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...</a:t>
            </a:r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---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x;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Atribui(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out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x);</a:t>
            </a:r>
          </a:p>
          <a:p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r>
              <a:rPr lang="pt-BR" sz="1400" b="1" i="1" dirty="0" smtClean="0">
                <a:solidFill>
                  <a:srgbClr val="000000"/>
                </a:solidFill>
                <a:latin typeface="Consolas"/>
              </a:rPr>
              <a:t>x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i="1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cxnSp>
        <p:nvCxnSpPr>
          <p:cNvPr id="6" name="Conector de seta reta 5"/>
          <p:cNvCxnSpPr/>
          <p:nvPr/>
        </p:nvCxnSpPr>
        <p:spPr>
          <a:xfrm flipH="1">
            <a:off x="2057801" y="4529209"/>
            <a:ext cx="14832" cy="344515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07295" y="4873724"/>
            <a:ext cx="3054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Use </a:t>
            </a:r>
            <a:r>
              <a:rPr lang="pt-BR" sz="1400" dirty="0" err="1" smtClean="0">
                <a:solidFill>
                  <a:srgbClr val="FF0000"/>
                </a:solidFill>
              </a:rPr>
              <a:t>of</a:t>
            </a:r>
            <a:r>
              <a:rPr lang="pt-BR" sz="1400" dirty="0" smtClean="0">
                <a:solidFill>
                  <a:srgbClr val="FF0000"/>
                </a:solidFill>
              </a:rPr>
              <a:t> </a:t>
            </a:r>
            <a:r>
              <a:rPr lang="pt-BR" sz="1400" dirty="0" err="1" smtClean="0">
                <a:solidFill>
                  <a:srgbClr val="FF0000"/>
                </a:solidFill>
              </a:rPr>
              <a:t>unassigned</a:t>
            </a:r>
            <a:r>
              <a:rPr lang="pt-BR" sz="1400" dirty="0" smtClean="0">
                <a:solidFill>
                  <a:srgbClr val="FF0000"/>
                </a:solidFill>
              </a:rPr>
              <a:t> out </a:t>
            </a:r>
            <a:r>
              <a:rPr lang="pt-BR" sz="1400" dirty="0" err="1" smtClean="0">
                <a:solidFill>
                  <a:srgbClr val="FF0000"/>
                </a:solidFill>
              </a:rPr>
              <a:t>parameter</a:t>
            </a:r>
            <a:r>
              <a:rPr lang="pt-BR" sz="1400" dirty="0" smtClean="0">
                <a:solidFill>
                  <a:srgbClr val="FF0000"/>
                </a:solidFill>
              </a:rPr>
              <a:t> ‘x’ 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966433" y="4356691"/>
            <a:ext cx="182736" cy="172518"/>
          </a:xfrm>
          <a:prstGeom prst="rect">
            <a:avLst/>
          </a:prstGeom>
          <a:noFill/>
          <a:ln w="95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4355976" y="2281436"/>
            <a:ext cx="0" cy="280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149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Passagem de parâmetros </a:t>
            </a:r>
            <a:r>
              <a:rPr lang="pt-BR" sz="3200" b="1" i="1" dirty="0"/>
              <a:t>out</a:t>
            </a:r>
            <a:r>
              <a:rPr lang="pt-BR" sz="3200" dirty="0"/>
              <a:t> </a:t>
            </a:r>
            <a:r>
              <a:rPr lang="pt-BR" sz="3200" dirty="0" err="1"/>
              <a:t>vs</a:t>
            </a:r>
            <a:r>
              <a:rPr lang="pt-BR" sz="3200" dirty="0"/>
              <a:t> </a:t>
            </a:r>
            <a:r>
              <a:rPr lang="pt-BR" sz="3200" b="1" i="1" dirty="0" err="1"/>
              <a:t>ref</a:t>
            </a:r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5576" y="2353444"/>
            <a:ext cx="326563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Atribui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ref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a)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...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a = 1;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...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...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---</a:t>
            </a:r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x = 0;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Atribui(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ref x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r>
              <a:rPr lang="pt-BR" sz="1400" b="1" i="1" dirty="0" smtClean="0">
                <a:solidFill>
                  <a:srgbClr val="000000"/>
                </a:solidFill>
                <a:latin typeface="Consolas"/>
              </a:rPr>
              <a:t>x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i="1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788024" y="2353444"/>
            <a:ext cx="326563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Atribui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out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a)</a:t>
            </a:r>
          </a:p>
          <a:p>
            <a:pPr lvl="0"/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...</a:t>
            </a:r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    a =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1;</a:t>
            </a: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...</a:t>
            </a:r>
          </a:p>
          <a:p>
            <a:pPr lvl="0"/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...</a:t>
            </a:r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---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x = 0;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Atribui(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out x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r>
              <a:rPr lang="pt-BR" sz="1400" b="1" i="1" dirty="0" smtClean="0">
                <a:solidFill>
                  <a:srgbClr val="000000"/>
                </a:solidFill>
                <a:latin typeface="Consolas"/>
              </a:rPr>
              <a:t>x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i="1" dirty="0" smtClean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4355976" y="2281436"/>
            <a:ext cx="0" cy="280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777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Parâmetros Opcionais</a:t>
            </a:r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5576" y="2353444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SomaUmOuB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a,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b = 1)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a + b;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724128" y="2353444"/>
            <a:ext cx="223224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1400" dirty="0" err="1">
                <a:solidFill>
                  <a:srgbClr val="0000FF"/>
                </a:solidFill>
                <a:latin typeface="Consolas"/>
              </a:rPr>
              <a:t>long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s;</a:t>
            </a: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...</a:t>
            </a: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s = Soma(1);</a:t>
            </a: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s = Soma(s, s);</a:t>
            </a:r>
          </a:p>
          <a:p>
            <a:pPr lvl="0"/>
            <a:endParaRPr lang="pt-BR" sz="1400" dirty="0">
              <a:solidFill>
                <a:prstClr val="black"/>
              </a:solidFill>
            </a:endParaRPr>
          </a:p>
          <a:p>
            <a:pPr lvl="0"/>
            <a:r>
              <a:rPr lang="pt-BR" sz="1400" b="1" i="1" dirty="0">
                <a:solidFill>
                  <a:srgbClr val="000000"/>
                </a:solidFill>
                <a:latin typeface="Consolas"/>
              </a:rPr>
              <a:t>s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i="1" dirty="0">
                <a:solidFill>
                  <a:prstClr val="white">
                    <a:lumMod val="65000"/>
                  </a:prstClr>
                </a:solidFill>
              </a:rPr>
              <a:t>?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5364088" y="2065412"/>
            <a:ext cx="0" cy="280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169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err="1" smtClean="0"/>
              <a:t>Array</a:t>
            </a:r>
            <a:r>
              <a:rPr lang="pt-BR" sz="3200" dirty="0" smtClean="0"/>
              <a:t> de parâmetros</a:t>
            </a:r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673525" y="2195487"/>
            <a:ext cx="485581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Somatorio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valores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s = 0;</a:t>
            </a:r>
          </a:p>
          <a:p>
            <a:endParaRPr lang="pt-BR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valor 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valores)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    s += valor; </a:t>
            </a:r>
            <a:r>
              <a:rPr lang="pt-BR" sz="1400" dirty="0" smtClean="0">
                <a:solidFill>
                  <a:srgbClr val="008000"/>
                </a:solidFill>
                <a:latin typeface="Consolas"/>
              </a:rPr>
              <a:t>// equiv. a ‘s = s + valor’</a:t>
            </a:r>
            <a:endParaRPr lang="pt-BR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pt-BR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s;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5724128" y="1993404"/>
            <a:ext cx="32403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1400" dirty="0" err="1">
                <a:solidFill>
                  <a:srgbClr val="0000FF"/>
                </a:solidFill>
                <a:latin typeface="Consolas"/>
              </a:rPr>
              <a:t>long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s;</a:t>
            </a: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...</a:t>
            </a:r>
          </a:p>
          <a:p>
            <a:pPr lvl="0"/>
            <a:r>
              <a:rPr lang="pt-BR" sz="1400" dirty="0">
                <a:solidFill>
                  <a:srgbClr val="000000"/>
                </a:solidFill>
                <a:latin typeface="Consolas"/>
              </a:rPr>
              <a:t>s =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Somatorio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(1, 2, 3);</a:t>
            </a:r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pPr lvl="0"/>
            <a:endParaRPr lang="pt-BR" sz="1400" dirty="0">
              <a:solidFill>
                <a:prstClr val="black"/>
              </a:solidFill>
            </a:endParaRPr>
          </a:p>
          <a:p>
            <a:pPr lvl="0"/>
            <a:r>
              <a:rPr lang="pt-BR" sz="1400" b="1" i="1" dirty="0">
                <a:solidFill>
                  <a:srgbClr val="000000"/>
                </a:solidFill>
                <a:latin typeface="Consolas"/>
              </a:rPr>
              <a:t>s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i="1" dirty="0" smtClean="0">
                <a:solidFill>
                  <a:prstClr val="white">
                    <a:lumMod val="65000"/>
                  </a:prstClr>
                </a:solidFill>
              </a:rPr>
              <a:t>?</a:t>
            </a:r>
          </a:p>
          <a:p>
            <a:pPr lvl="0"/>
            <a:endParaRPr lang="pt-BR" sz="1600" b="1" i="1" dirty="0">
              <a:solidFill>
                <a:prstClr val="white">
                  <a:lumMod val="65000"/>
                </a:prstClr>
              </a:solidFill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s =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Somatorio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(1, 2, 3, 4);</a:t>
            </a:r>
          </a:p>
          <a:p>
            <a:pPr lvl="0"/>
            <a:endParaRPr lang="pt-BR" sz="1600" b="1" i="1" dirty="0" smtClean="0">
              <a:solidFill>
                <a:prstClr val="white">
                  <a:lumMod val="65000"/>
                </a:prstClr>
              </a:solidFill>
            </a:endParaRPr>
          </a:p>
          <a:p>
            <a:r>
              <a:rPr lang="pt-BR" sz="1600" b="1" i="1" dirty="0" smtClean="0">
                <a:solidFill>
                  <a:srgbClr val="000000"/>
                </a:solidFill>
                <a:latin typeface="Consolas"/>
              </a:rPr>
              <a:t>s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i="1" dirty="0" smtClean="0">
                <a:solidFill>
                  <a:prstClr val="white">
                    <a:lumMod val="65000"/>
                  </a:prstClr>
                </a:solidFill>
              </a:rPr>
              <a:t>?</a:t>
            </a:r>
          </a:p>
          <a:p>
            <a:pPr lvl="0"/>
            <a:endParaRPr lang="pt-BR" sz="1600" b="1" i="1" dirty="0" smtClean="0">
              <a:solidFill>
                <a:prstClr val="white">
                  <a:lumMod val="65000"/>
                </a:prstClr>
              </a:solidFill>
            </a:endParaRPr>
          </a:p>
          <a:p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s =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</a:rPr>
              <a:t>Somatorio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pt-BR" sz="1600" dirty="0">
              <a:solidFill>
                <a:srgbClr val="000000"/>
              </a:solidFill>
              <a:latin typeface="Consolas"/>
            </a:endParaRPr>
          </a:p>
          <a:p>
            <a:r>
              <a:rPr lang="pt-BR" sz="1600" b="1" i="1" dirty="0" smtClean="0">
                <a:solidFill>
                  <a:srgbClr val="000000"/>
                </a:solidFill>
                <a:latin typeface="Consolas"/>
              </a:rPr>
              <a:t>s</a:t>
            </a:r>
            <a:r>
              <a:rPr lang="pt-BR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600" b="1" i="1" dirty="0" smtClean="0">
                <a:solidFill>
                  <a:prstClr val="white">
                    <a:lumMod val="65000"/>
                  </a:prstClr>
                </a:solidFill>
              </a:rPr>
              <a:t>?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5364088" y="1849388"/>
            <a:ext cx="0" cy="28083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20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Argumentos nomeados</a:t>
            </a:r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827584" y="1993404"/>
            <a:ext cx="69429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Operacao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a = 1,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b = 2,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c = 3,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d = 3)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...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/>
          </a:p>
        </p:txBody>
      </p:sp>
      <p:cxnSp>
        <p:nvCxnSpPr>
          <p:cNvPr id="6" name="Conector reto 5"/>
          <p:cNvCxnSpPr/>
          <p:nvPr/>
        </p:nvCxnSpPr>
        <p:spPr>
          <a:xfrm>
            <a:off x="899592" y="3073524"/>
            <a:ext cx="687091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863588" y="3289548"/>
            <a:ext cx="22717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Operacao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pt-BR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Operacao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(5, 6);</a:t>
            </a:r>
          </a:p>
          <a:p>
            <a:endParaRPr lang="pt-BR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Operacao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(d: 5);</a:t>
            </a:r>
          </a:p>
          <a:p>
            <a:endParaRPr lang="pt-BR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Operacao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(d: 5, c: 3);</a:t>
            </a:r>
          </a:p>
          <a:p>
            <a:endParaRPr lang="pt-BR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err="1" smtClean="0">
                <a:solidFill>
                  <a:srgbClr val="000000"/>
                </a:solidFill>
                <a:latin typeface="Consolas"/>
              </a:rPr>
              <a:t>Operacao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(5, 6, d: 7);</a:t>
            </a:r>
          </a:p>
        </p:txBody>
      </p:sp>
    </p:spTree>
    <p:extLst>
      <p:ext uri="{BB962C8B-B14F-4D97-AF65-F5344CB8AC3E}">
        <p14:creationId xmlns:p14="http://schemas.microsoft.com/office/powerpoint/2010/main" val="63001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71600" y="2497460"/>
            <a:ext cx="22717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Consolas"/>
              </a:rPr>
              <a:t>...</a:t>
            </a:r>
          </a:p>
          <a:p>
            <a:endParaRPr lang="pt-BR" sz="1400" dirty="0" smtClean="0">
              <a:solidFill>
                <a:srgbClr val="0000FF"/>
              </a:solidFill>
              <a:latin typeface="Consolas"/>
            </a:endParaRPr>
          </a:p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booleano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])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bloco de código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smtClean="0">
                <a:latin typeface="Consolas"/>
              </a:rPr>
              <a:t>...</a:t>
            </a:r>
          </a:p>
          <a:p>
            <a:endParaRPr lang="pt-BR" sz="1400" dirty="0"/>
          </a:p>
        </p:txBody>
      </p:sp>
      <p:sp>
        <p:nvSpPr>
          <p:cNvPr id="5" name="Retângulo 4"/>
          <p:cNvSpPr/>
          <p:nvPr/>
        </p:nvSpPr>
        <p:spPr>
          <a:xfrm>
            <a:off x="4067944" y="2353444"/>
            <a:ext cx="3888432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355976" y="3001516"/>
            <a:ext cx="2460930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pt-BR" sz="1400" i="1" dirty="0" smtClean="0">
                <a:latin typeface="Consolas"/>
              </a:rPr>
              <a:t>ou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 false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 == b  </a:t>
            </a:r>
            <a:r>
              <a:rPr lang="pt-BR" sz="1400" i="1" dirty="0" smtClean="0">
                <a:latin typeface="Consolas"/>
              </a:rPr>
              <a:t>ou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a != 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!a </a:t>
            </a:r>
            <a:r>
              <a:rPr lang="pt-BR" sz="1400" dirty="0" smtClean="0">
                <a:solidFill>
                  <a:srgbClr val="000000"/>
                </a:solidFill>
              </a:rPr>
              <a:t>(se a for do tipo </a:t>
            </a:r>
            <a:r>
              <a:rPr lang="pt-BR" sz="1400" dirty="0" err="1" smtClean="0">
                <a:solidFill>
                  <a:srgbClr val="000000"/>
                </a:solidFill>
              </a:rPr>
              <a:t>bool</a:t>
            </a:r>
            <a:r>
              <a:rPr lang="pt-BR" sz="1400" dirty="0" smtClean="0">
                <a:solidFill>
                  <a:srgbClr val="000000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 &amp;&amp; b || c</a:t>
            </a:r>
            <a:endParaRPr lang="pt-BR" sz="14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pt-BR" sz="1400" dirty="0"/>
          </a:p>
        </p:txBody>
      </p:sp>
      <p:cxnSp>
        <p:nvCxnSpPr>
          <p:cNvPr id="10" name="Conector angulado 9"/>
          <p:cNvCxnSpPr>
            <a:stCxn id="18" idx="0"/>
            <a:endCxn id="5" idx="0"/>
          </p:cNvCxnSpPr>
          <p:nvPr/>
        </p:nvCxnSpPr>
        <p:spPr>
          <a:xfrm rot="5400000" flipH="1" flipV="1">
            <a:off x="3635896" y="553244"/>
            <a:ext cx="576064" cy="4176464"/>
          </a:xfrm>
          <a:prstGeom prst="bentConnector3">
            <a:avLst>
              <a:gd name="adj1" fmla="val 1655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4139952" y="2425452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Expressão booleana, exemplos: 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1331640" y="2929508"/>
            <a:ext cx="1008112" cy="28803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ítulo 1"/>
          <p:cNvSpPr>
            <a:spLocks noGrp="1"/>
          </p:cNvSpPr>
          <p:nvPr>
            <p:ph type="title"/>
          </p:nvPr>
        </p:nvSpPr>
        <p:spPr>
          <a:xfrm>
            <a:off x="457200" y="952500"/>
            <a:ext cx="8229600" cy="88900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Estruturas de desvio condicional (</a:t>
            </a:r>
            <a:r>
              <a:rPr lang="pt-BR" sz="3200" i="1" dirty="0" err="1" smtClean="0"/>
              <a:t>if</a:t>
            </a:r>
            <a:r>
              <a:rPr lang="pt-BR" sz="3200" dirty="0" smtClean="0"/>
              <a:t> e </a:t>
            </a:r>
            <a:r>
              <a:rPr lang="pt-BR" sz="3200" i="1" dirty="0" err="1" smtClean="0"/>
              <a:t>else</a:t>
            </a:r>
            <a:r>
              <a:rPr lang="pt-BR" sz="3200" dirty="0" smtClean="0"/>
              <a:t>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34821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Estruturas de desvio condicional (</a:t>
            </a:r>
            <a:r>
              <a:rPr lang="pt-BR" sz="3200" i="1" dirty="0" err="1" smtClean="0"/>
              <a:t>if</a:t>
            </a:r>
            <a:r>
              <a:rPr lang="pt-BR" sz="3200" dirty="0" smtClean="0"/>
              <a:t> e </a:t>
            </a:r>
            <a:r>
              <a:rPr lang="pt-BR" sz="3200" i="1" dirty="0" err="1" smtClean="0"/>
              <a:t>else</a:t>
            </a:r>
            <a:r>
              <a:rPr lang="pt-BR" sz="3200" dirty="0" smtClean="0"/>
              <a:t>)</a:t>
            </a:r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971600" y="2497460"/>
            <a:ext cx="227177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Consolas"/>
              </a:rPr>
              <a:t>...</a:t>
            </a:r>
          </a:p>
          <a:p>
            <a:endParaRPr lang="pt-BR" sz="1400" dirty="0" smtClean="0">
              <a:solidFill>
                <a:srgbClr val="0000FF"/>
              </a:solidFill>
              <a:latin typeface="Consolas"/>
            </a:endParaRPr>
          </a:p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booleano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])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bloco de código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else</a:t>
            </a:r>
            <a:endParaRPr lang="pt-BR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bloco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de código]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 smtClean="0">
              <a:latin typeface="Consolas"/>
            </a:endParaRPr>
          </a:p>
          <a:p>
            <a:r>
              <a:rPr lang="pt-BR" sz="1400" dirty="0" smtClean="0">
                <a:latin typeface="Consolas"/>
              </a:rPr>
              <a:t>...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</a:t>
            </a:r>
          </a:p>
        </p:txBody>
      </p:sp>
      <p:sp>
        <p:nvSpPr>
          <p:cNvPr id="5" name="Retângulo 4"/>
          <p:cNvSpPr/>
          <p:nvPr/>
        </p:nvSpPr>
        <p:spPr>
          <a:xfrm>
            <a:off x="4067944" y="2353444"/>
            <a:ext cx="3888432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355976" y="3001516"/>
            <a:ext cx="2460930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pt-BR" sz="1400" i="1" dirty="0" smtClean="0">
                <a:latin typeface="Consolas"/>
              </a:rPr>
              <a:t>ou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 false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 == b  </a:t>
            </a:r>
            <a:r>
              <a:rPr lang="pt-BR" sz="1400" i="1" dirty="0" smtClean="0">
                <a:latin typeface="Consolas"/>
              </a:rPr>
              <a:t>ou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a != 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!a </a:t>
            </a:r>
            <a:r>
              <a:rPr lang="pt-BR" sz="1400" dirty="0" smtClean="0">
                <a:solidFill>
                  <a:srgbClr val="000000"/>
                </a:solidFill>
              </a:rPr>
              <a:t>(se a for do tipo </a:t>
            </a:r>
            <a:r>
              <a:rPr lang="pt-BR" sz="1400" dirty="0" err="1" smtClean="0">
                <a:solidFill>
                  <a:srgbClr val="000000"/>
                </a:solidFill>
              </a:rPr>
              <a:t>bool</a:t>
            </a:r>
            <a:r>
              <a:rPr lang="pt-BR" sz="1400" dirty="0" smtClean="0">
                <a:solidFill>
                  <a:srgbClr val="000000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 &amp;&amp; b || c</a:t>
            </a:r>
            <a:endParaRPr lang="pt-BR" sz="14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pt-BR" sz="1400" dirty="0"/>
          </a:p>
        </p:txBody>
      </p:sp>
      <p:cxnSp>
        <p:nvCxnSpPr>
          <p:cNvPr id="10" name="Conector angulado 9"/>
          <p:cNvCxnSpPr>
            <a:stCxn id="18" idx="0"/>
            <a:endCxn id="5" idx="0"/>
          </p:cNvCxnSpPr>
          <p:nvPr/>
        </p:nvCxnSpPr>
        <p:spPr>
          <a:xfrm rot="5400000" flipH="1" flipV="1">
            <a:off x="3635896" y="553244"/>
            <a:ext cx="576064" cy="4176464"/>
          </a:xfrm>
          <a:prstGeom prst="bentConnector3">
            <a:avLst>
              <a:gd name="adj1" fmla="val 1655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4139952" y="2425452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Expressão booleana, exemplos: 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1331640" y="2929508"/>
            <a:ext cx="1008112" cy="28803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52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71600" y="2065412"/>
            <a:ext cx="227177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Consolas"/>
              </a:rPr>
              <a:t>...</a:t>
            </a:r>
          </a:p>
          <a:p>
            <a:endParaRPr lang="pt-BR" sz="1400" dirty="0" smtClean="0">
              <a:solidFill>
                <a:srgbClr val="0000FF"/>
              </a:solidFill>
              <a:latin typeface="Consolas"/>
            </a:endParaRPr>
          </a:p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booleano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])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bloco de código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else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booleano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])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bloco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de código]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else</a:t>
            </a:r>
            <a:endParaRPr lang="pt-BR" sz="1400" dirty="0" smtClean="0">
              <a:solidFill>
                <a:srgbClr val="0000FF"/>
              </a:solidFill>
              <a:latin typeface="Consolas"/>
            </a:endParaRP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bloco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de código]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 smtClean="0">
              <a:latin typeface="Consolas"/>
            </a:endParaRPr>
          </a:p>
          <a:p>
            <a:r>
              <a:rPr lang="pt-BR" sz="1400" dirty="0" smtClean="0">
                <a:latin typeface="Consolas"/>
              </a:rPr>
              <a:t>...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</a:t>
            </a:r>
          </a:p>
        </p:txBody>
      </p:sp>
      <p:sp>
        <p:nvSpPr>
          <p:cNvPr id="5" name="Retângulo 4"/>
          <p:cNvSpPr/>
          <p:nvPr/>
        </p:nvSpPr>
        <p:spPr>
          <a:xfrm>
            <a:off x="4067944" y="2353444"/>
            <a:ext cx="3888432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355976" y="3001516"/>
            <a:ext cx="2460930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pt-BR" sz="1400" i="1" dirty="0" smtClean="0">
                <a:latin typeface="Consolas"/>
              </a:rPr>
              <a:t>ou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 false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 == b  </a:t>
            </a:r>
            <a:r>
              <a:rPr lang="pt-BR" sz="1400" i="1" dirty="0" smtClean="0">
                <a:latin typeface="Consolas"/>
              </a:rPr>
              <a:t>ou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a != 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!a </a:t>
            </a:r>
            <a:r>
              <a:rPr lang="pt-BR" sz="1400" dirty="0" smtClean="0">
                <a:solidFill>
                  <a:srgbClr val="000000"/>
                </a:solidFill>
              </a:rPr>
              <a:t>(se a for do tipo </a:t>
            </a:r>
            <a:r>
              <a:rPr lang="pt-BR" sz="1400" dirty="0" err="1" smtClean="0">
                <a:solidFill>
                  <a:srgbClr val="000000"/>
                </a:solidFill>
              </a:rPr>
              <a:t>bool</a:t>
            </a:r>
            <a:r>
              <a:rPr lang="pt-BR" sz="1400" dirty="0" smtClean="0">
                <a:solidFill>
                  <a:srgbClr val="000000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 &amp;&amp; b || c</a:t>
            </a:r>
            <a:endParaRPr lang="pt-BR" sz="14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pt-BR" sz="1400" dirty="0"/>
          </a:p>
        </p:txBody>
      </p:sp>
      <p:cxnSp>
        <p:nvCxnSpPr>
          <p:cNvPr id="10" name="Conector angulado 9"/>
          <p:cNvCxnSpPr>
            <a:stCxn id="18" idx="0"/>
            <a:endCxn id="5" idx="0"/>
          </p:cNvCxnSpPr>
          <p:nvPr/>
        </p:nvCxnSpPr>
        <p:spPr>
          <a:xfrm rot="5400000" flipH="1" flipV="1">
            <a:off x="3851920" y="337220"/>
            <a:ext cx="144016" cy="4176464"/>
          </a:xfrm>
          <a:prstGeom prst="bentConnector3">
            <a:avLst>
              <a:gd name="adj1" fmla="val 4137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4139952" y="2425452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Expressão booleana, exemplos: 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1331640" y="2497460"/>
            <a:ext cx="1008112" cy="28803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Estruturas de desvio condicional (</a:t>
            </a:r>
            <a:r>
              <a:rPr lang="pt-BR" sz="3200" i="1" dirty="0" err="1" smtClean="0"/>
              <a:t>if</a:t>
            </a:r>
            <a:r>
              <a:rPr lang="pt-BR" sz="3200" dirty="0" smtClean="0"/>
              <a:t> e </a:t>
            </a:r>
            <a:r>
              <a:rPr lang="pt-BR" sz="3200" i="1" dirty="0" err="1" smtClean="0"/>
              <a:t>else</a:t>
            </a:r>
            <a:r>
              <a:rPr lang="pt-BR" sz="3200" dirty="0" smtClean="0"/>
              <a:t>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14694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71600" y="2065412"/>
            <a:ext cx="30963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booleano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])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bloco de código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1400" dirty="0" err="1">
                <a:solidFill>
                  <a:srgbClr val="0000FF"/>
                </a:solidFill>
                <a:latin typeface="Consolas"/>
              </a:rPr>
              <a:t>e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lse</a:t>
            </a:r>
            <a:endParaRPr lang="pt-BR" sz="1400" dirty="0" smtClean="0">
              <a:solidFill>
                <a:srgbClr val="0000FF"/>
              </a:solidFill>
              <a:latin typeface="Consolas"/>
            </a:endParaRP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pt-BR" sz="1400" dirty="0">
              <a:solidFill>
                <a:srgbClr val="0000FF"/>
              </a:solidFill>
              <a:latin typeface="Consolas"/>
            </a:endParaRPr>
          </a:p>
          <a:p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booleano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])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    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bloco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de código]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else</a:t>
            </a:r>
            <a:endParaRPr lang="pt-BR" sz="1400" dirty="0" smtClean="0">
              <a:solidFill>
                <a:srgbClr val="0000FF"/>
              </a:solidFill>
              <a:latin typeface="Consolas"/>
            </a:endParaRP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    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bloco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de código]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 smtClean="0">
              <a:latin typeface="Consola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067944" y="2353444"/>
            <a:ext cx="3888432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355976" y="3001516"/>
            <a:ext cx="2460930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pt-BR" sz="1400" i="1" dirty="0" smtClean="0">
                <a:latin typeface="Consolas"/>
              </a:rPr>
              <a:t>ou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 false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 == b  </a:t>
            </a:r>
            <a:r>
              <a:rPr lang="pt-BR" sz="1400" i="1" dirty="0" smtClean="0">
                <a:latin typeface="Consolas"/>
              </a:rPr>
              <a:t>ou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a != 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!a </a:t>
            </a:r>
            <a:r>
              <a:rPr lang="pt-BR" sz="1400" dirty="0" smtClean="0">
                <a:solidFill>
                  <a:srgbClr val="000000"/>
                </a:solidFill>
              </a:rPr>
              <a:t>(se a for do tipo </a:t>
            </a:r>
            <a:r>
              <a:rPr lang="pt-BR" sz="1400" dirty="0" err="1" smtClean="0">
                <a:solidFill>
                  <a:srgbClr val="000000"/>
                </a:solidFill>
              </a:rPr>
              <a:t>bool</a:t>
            </a:r>
            <a:r>
              <a:rPr lang="pt-BR" sz="1400" dirty="0" smtClean="0">
                <a:solidFill>
                  <a:srgbClr val="000000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 &amp;&amp; b || c</a:t>
            </a:r>
            <a:endParaRPr lang="pt-BR" sz="14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pt-BR" sz="1400" dirty="0"/>
          </a:p>
        </p:txBody>
      </p:sp>
      <p:cxnSp>
        <p:nvCxnSpPr>
          <p:cNvPr id="10" name="Conector angulado 9"/>
          <p:cNvCxnSpPr>
            <a:stCxn id="18" idx="0"/>
            <a:endCxn id="5" idx="0"/>
          </p:cNvCxnSpPr>
          <p:nvPr/>
        </p:nvCxnSpPr>
        <p:spPr>
          <a:xfrm rot="16200000" flipH="1">
            <a:off x="3787052" y="128336"/>
            <a:ext cx="273752" cy="4176464"/>
          </a:xfrm>
          <a:prstGeom prst="bentConnector3">
            <a:avLst>
              <a:gd name="adj1" fmla="val -835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4139952" y="2425452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Expressão booleana, exemplos: 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1331640" y="2079692"/>
            <a:ext cx="1008112" cy="28803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    </a:t>
            </a:r>
            <a:endParaRPr lang="pt-BR" dirty="0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Estruturas de desvio condicional (</a:t>
            </a:r>
            <a:r>
              <a:rPr lang="pt-BR" sz="3200" i="1" dirty="0" err="1" smtClean="0"/>
              <a:t>if</a:t>
            </a:r>
            <a:r>
              <a:rPr lang="pt-BR" sz="3200" dirty="0" smtClean="0"/>
              <a:t> e </a:t>
            </a:r>
            <a:r>
              <a:rPr lang="pt-BR" sz="3200" i="1" dirty="0" err="1" smtClean="0"/>
              <a:t>else</a:t>
            </a:r>
            <a:r>
              <a:rPr lang="pt-BR" sz="3200" dirty="0" smtClean="0"/>
              <a:t>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5792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71600" y="2160935"/>
            <a:ext cx="20730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 smtClean="0">
                <a:latin typeface="Consolas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booleano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instrução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else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booleano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instrução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else</a:t>
            </a:r>
            <a:endParaRPr lang="pt-BR" sz="1400" dirty="0" smtClean="0">
              <a:solidFill>
                <a:srgbClr val="0000FF"/>
              </a:solidFill>
              <a:latin typeface="Consolas"/>
            </a:endParaRPr>
          </a:p>
          <a:p>
            <a:pPr>
              <a:lnSpc>
                <a:spcPct val="150000"/>
              </a:lnSpc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instrução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t-BR" sz="1400" dirty="0" smtClean="0">
                <a:latin typeface="Consolas"/>
              </a:rPr>
              <a:t>...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</a:t>
            </a:r>
          </a:p>
        </p:txBody>
      </p:sp>
      <p:sp>
        <p:nvSpPr>
          <p:cNvPr id="5" name="Retângulo 4"/>
          <p:cNvSpPr/>
          <p:nvPr/>
        </p:nvSpPr>
        <p:spPr>
          <a:xfrm>
            <a:off x="4067944" y="2353444"/>
            <a:ext cx="3888432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355976" y="3001516"/>
            <a:ext cx="2460930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pt-BR" sz="1400" i="1" dirty="0" smtClean="0">
                <a:latin typeface="Consolas"/>
              </a:rPr>
              <a:t>ou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 false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 == b  </a:t>
            </a:r>
            <a:r>
              <a:rPr lang="pt-BR" sz="1400" i="1" dirty="0" smtClean="0">
                <a:latin typeface="Consolas"/>
              </a:rPr>
              <a:t>ou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a != 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!a </a:t>
            </a:r>
            <a:r>
              <a:rPr lang="pt-BR" sz="1400" dirty="0" smtClean="0">
                <a:solidFill>
                  <a:srgbClr val="000000"/>
                </a:solidFill>
              </a:rPr>
              <a:t>(se a for do tipo </a:t>
            </a:r>
            <a:r>
              <a:rPr lang="pt-BR" sz="1400" dirty="0" err="1" smtClean="0">
                <a:solidFill>
                  <a:srgbClr val="000000"/>
                </a:solidFill>
              </a:rPr>
              <a:t>bool</a:t>
            </a:r>
            <a:r>
              <a:rPr lang="pt-BR" sz="1400" dirty="0" smtClean="0">
                <a:solidFill>
                  <a:srgbClr val="000000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 &amp;&amp; b || c</a:t>
            </a:r>
            <a:endParaRPr lang="pt-BR" sz="14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pt-BR" sz="1400" dirty="0"/>
          </a:p>
        </p:txBody>
      </p:sp>
      <p:cxnSp>
        <p:nvCxnSpPr>
          <p:cNvPr id="10" name="Conector angulado 9"/>
          <p:cNvCxnSpPr>
            <a:stCxn id="18" idx="0"/>
            <a:endCxn id="5" idx="0"/>
          </p:cNvCxnSpPr>
          <p:nvPr/>
        </p:nvCxnSpPr>
        <p:spPr>
          <a:xfrm rot="5400000" flipH="1" flipV="1">
            <a:off x="3828278" y="382128"/>
            <a:ext cx="212565" cy="4155199"/>
          </a:xfrm>
          <a:prstGeom prst="bentConnector3">
            <a:avLst>
              <a:gd name="adj1" fmla="val 2075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4139952" y="2425452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Expressão booleana, exemplos: 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1352905" y="2566009"/>
            <a:ext cx="1008112" cy="28803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Estruturas de desvio condicional (</a:t>
            </a:r>
            <a:r>
              <a:rPr lang="pt-BR" sz="3200" i="1" dirty="0" err="1" smtClean="0"/>
              <a:t>if</a:t>
            </a:r>
            <a:r>
              <a:rPr lang="pt-BR" sz="3200" dirty="0" smtClean="0"/>
              <a:t> e </a:t>
            </a:r>
            <a:r>
              <a:rPr lang="pt-BR" sz="3200" i="1" dirty="0" err="1" smtClean="0"/>
              <a:t>else</a:t>
            </a:r>
            <a:r>
              <a:rPr lang="pt-BR" sz="3200" dirty="0" smtClean="0"/>
              <a:t>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55530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Web</a:t>
            </a:r>
          </a:p>
          <a:p>
            <a:r>
              <a:rPr lang="pt-BR" dirty="0" smtClean="0"/>
              <a:t>Java Swing, AWT, SWT e </a:t>
            </a:r>
            <a:r>
              <a:rPr lang="pt-BR" dirty="0" err="1" smtClean="0"/>
              <a:t>Android</a:t>
            </a:r>
            <a:endParaRPr lang="pt-BR" dirty="0" smtClean="0"/>
          </a:p>
          <a:p>
            <a:r>
              <a:rPr lang="pt-BR" dirty="0" smtClean="0"/>
              <a:t>C GTK+</a:t>
            </a:r>
          </a:p>
          <a:p>
            <a:r>
              <a:rPr lang="pt-BR" dirty="0" smtClean="0"/>
              <a:t>C++ </a:t>
            </a:r>
            <a:r>
              <a:rPr lang="pt-BR" dirty="0" err="1" smtClean="0"/>
              <a:t>GTKmm</a:t>
            </a:r>
            <a:r>
              <a:rPr lang="pt-BR" dirty="0" smtClean="0"/>
              <a:t>, QT</a:t>
            </a:r>
          </a:p>
          <a:p>
            <a:r>
              <a:rPr lang="pt-BR" dirty="0" smtClean="0"/>
              <a:t>C# </a:t>
            </a:r>
            <a:r>
              <a:rPr lang="pt-BR" dirty="0" err="1" smtClean="0"/>
              <a:t>Xamarin.Forms</a:t>
            </a:r>
            <a:endParaRPr lang="pt-BR" dirty="0" smtClean="0"/>
          </a:p>
          <a:p>
            <a:r>
              <a:rPr lang="pt-BR" dirty="0" err="1" smtClean="0"/>
              <a:t>Objective</a:t>
            </a:r>
            <a:r>
              <a:rPr lang="pt-BR" dirty="0" smtClean="0"/>
              <a:t>-C </a:t>
            </a:r>
            <a:r>
              <a:rPr lang="pt-BR" dirty="0" err="1" smtClean="0"/>
              <a:t>iOS</a:t>
            </a:r>
            <a:endParaRPr lang="pt-BR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– tecnologias UX / 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79984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Estruturas de desvio condicional (</a:t>
            </a:r>
            <a:r>
              <a:rPr lang="pt-BR" sz="3200" i="1" dirty="0" err="1"/>
              <a:t>if</a:t>
            </a:r>
            <a:r>
              <a:rPr lang="pt-BR" sz="3200" dirty="0"/>
              <a:t> e </a:t>
            </a:r>
            <a:r>
              <a:rPr lang="pt-BR" sz="3200" i="1" dirty="0" err="1"/>
              <a:t>else</a:t>
            </a:r>
            <a:r>
              <a:rPr lang="pt-BR" sz="3200" dirty="0"/>
              <a:t>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43608" y="2281436"/>
            <a:ext cx="259077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a = 1;</a:t>
            </a:r>
          </a:p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b = 2;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x;</a:t>
            </a:r>
          </a:p>
          <a:p>
            <a:endParaRPr lang="en-US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x = a &gt; b ? a : b ;</a:t>
            </a:r>
          </a:p>
        </p:txBody>
      </p:sp>
      <p:sp>
        <p:nvSpPr>
          <p:cNvPr id="6" name="Seta para a direita 5"/>
          <p:cNvSpPr/>
          <p:nvPr/>
        </p:nvSpPr>
        <p:spPr>
          <a:xfrm>
            <a:off x="4139952" y="3108795"/>
            <a:ext cx="648072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364088" y="2481778"/>
            <a:ext cx="26642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(a &gt; b)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x = a;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else</a:t>
            </a:r>
            <a:endParaRPr lang="pt-BR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x = b;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/>
          </a:p>
        </p:txBody>
      </p:sp>
      <p:sp>
        <p:nvSpPr>
          <p:cNvPr id="8" name="Chave esquerda 7"/>
          <p:cNvSpPr/>
          <p:nvPr/>
        </p:nvSpPr>
        <p:spPr>
          <a:xfrm rot="16200000">
            <a:off x="1852191" y="3166947"/>
            <a:ext cx="189280" cy="7640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448136" y="3649588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condição</a:t>
            </a:r>
            <a:endParaRPr lang="pt-BR" sz="1600" dirty="0"/>
          </a:p>
        </p:txBody>
      </p:sp>
      <p:sp>
        <p:nvSpPr>
          <p:cNvPr id="11" name="Chave esquerda 10"/>
          <p:cNvSpPr/>
          <p:nvPr/>
        </p:nvSpPr>
        <p:spPr>
          <a:xfrm rot="16200000">
            <a:off x="2616046" y="3399478"/>
            <a:ext cx="199397" cy="3101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 rot="16200000">
            <a:off x="2101004" y="4063163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verdadeiro</a:t>
            </a:r>
            <a:endParaRPr lang="pt-BR" sz="1600" dirty="0"/>
          </a:p>
        </p:txBody>
      </p:sp>
      <p:sp>
        <p:nvSpPr>
          <p:cNvPr id="13" name="Chave esquerda 12"/>
          <p:cNvSpPr/>
          <p:nvPr/>
        </p:nvSpPr>
        <p:spPr>
          <a:xfrm rot="16200000">
            <a:off x="3107001" y="3404117"/>
            <a:ext cx="199397" cy="3101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 rot="16200000">
            <a:off x="2867678" y="3827597"/>
            <a:ext cx="614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/>
              <a:t>falso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5029277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952500"/>
            <a:ext cx="8229600" cy="889000"/>
          </a:xfrm>
        </p:spPr>
        <p:txBody>
          <a:bodyPr>
            <a:normAutofit fontScale="90000"/>
          </a:bodyPr>
          <a:lstStyle/>
          <a:p>
            <a:r>
              <a:rPr lang="pt-BR" sz="3200" dirty="0"/>
              <a:t>Estruturas de desvio condicional </a:t>
            </a:r>
            <a:r>
              <a:rPr lang="pt-BR" sz="3200" dirty="0" smtClean="0"/>
              <a:t>(</a:t>
            </a:r>
            <a:r>
              <a:rPr lang="pt-BR" sz="3200" i="1" dirty="0" smtClean="0"/>
              <a:t>switch/case)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42199" y="1921396"/>
            <a:ext cx="197361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s;</a:t>
            </a:r>
          </a:p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a = 1;</a:t>
            </a:r>
          </a:p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b = 2;</a:t>
            </a:r>
          </a:p>
          <a:p>
            <a:endParaRPr lang="pt-BR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switch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(a)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case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1: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case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2: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    s = a + b;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break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default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    s = 0;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break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6862627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Estruturas de </a:t>
            </a:r>
            <a:r>
              <a:rPr lang="pt-BR" sz="3200" dirty="0" smtClean="0"/>
              <a:t>repetição (</a:t>
            </a:r>
            <a:r>
              <a:rPr lang="pt-BR" sz="3200" dirty="0" err="1" smtClean="0"/>
              <a:t>while</a:t>
            </a:r>
            <a:r>
              <a:rPr lang="pt-BR" sz="3200" dirty="0" smtClean="0"/>
              <a:t>)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71600" y="2497460"/>
            <a:ext cx="22717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Consolas"/>
              </a:rPr>
              <a:t>...</a:t>
            </a:r>
          </a:p>
          <a:p>
            <a:endParaRPr lang="pt-BR" sz="1400" dirty="0" smtClean="0">
              <a:solidFill>
                <a:srgbClr val="0000FF"/>
              </a:solidFill>
              <a:latin typeface="Consolas"/>
            </a:endParaRPr>
          </a:p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booleano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])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bloco de código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smtClean="0">
                <a:latin typeface="Consolas"/>
              </a:rPr>
              <a:t>...</a:t>
            </a:r>
          </a:p>
          <a:p>
            <a:endParaRPr lang="pt-BR" sz="1400" dirty="0"/>
          </a:p>
        </p:txBody>
      </p:sp>
      <p:sp>
        <p:nvSpPr>
          <p:cNvPr id="6" name="Retângulo 5"/>
          <p:cNvSpPr/>
          <p:nvPr/>
        </p:nvSpPr>
        <p:spPr>
          <a:xfrm>
            <a:off x="4067944" y="2353444"/>
            <a:ext cx="3888432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355976" y="3001516"/>
            <a:ext cx="2460930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pt-BR" sz="1400" i="1" dirty="0" smtClean="0">
                <a:latin typeface="Consolas"/>
              </a:rPr>
              <a:t>ou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 false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 == b  </a:t>
            </a:r>
            <a:r>
              <a:rPr lang="pt-BR" sz="1400" i="1" dirty="0" smtClean="0">
                <a:latin typeface="Consolas"/>
              </a:rPr>
              <a:t>ou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a != 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!a </a:t>
            </a:r>
            <a:r>
              <a:rPr lang="pt-BR" sz="1400" dirty="0" smtClean="0">
                <a:solidFill>
                  <a:srgbClr val="000000"/>
                </a:solidFill>
              </a:rPr>
              <a:t>(se a for do tipo </a:t>
            </a:r>
            <a:r>
              <a:rPr lang="pt-BR" sz="1400" dirty="0" err="1" smtClean="0">
                <a:solidFill>
                  <a:srgbClr val="000000"/>
                </a:solidFill>
              </a:rPr>
              <a:t>bool</a:t>
            </a:r>
            <a:r>
              <a:rPr lang="pt-BR" sz="1400" dirty="0" smtClean="0">
                <a:solidFill>
                  <a:srgbClr val="000000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 &amp;&amp; b || c</a:t>
            </a:r>
            <a:endParaRPr lang="pt-BR" sz="14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pt-BR" sz="1400" dirty="0"/>
          </a:p>
        </p:txBody>
      </p:sp>
      <p:cxnSp>
        <p:nvCxnSpPr>
          <p:cNvPr id="8" name="Conector angulado 7"/>
          <p:cNvCxnSpPr>
            <a:stCxn id="10" idx="0"/>
            <a:endCxn id="6" idx="0"/>
          </p:cNvCxnSpPr>
          <p:nvPr/>
        </p:nvCxnSpPr>
        <p:spPr>
          <a:xfrm rot="5400000" flipH="1" flipV="1">
            <a:off x="3780287" y="697636"/>
            <a:ext cx="576064" cy="3887681"/>
          </a:xfrm>
          <a:prstGeom prst="bentConnector3">
            <a:avLst>
              <a:gd name="adj1" fmla="val 1710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139952" y="2425452"/>
            <a:ext cx="350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Condição de parada (booleano): 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1637414" y="2929508"/>
            <a:ext cx="974130" cy="28803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9843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Estruturas de </a:t>
            </a:r>
            <a:r>
              <a:rPr lang="pt-BR" sz="3200" dirty="0" smtClean="0"/>
              <a:t>repetição (do ... </a:t>
            </a:r>
            <a:r>
              <a:rPr lang="pt-BR" sz="3200" dirty="0" err="1" smtClean="0"/>
              <a:t>while</a:t>
            </a:r>
            <a:r>
              <a:rPr lang="pt-BR" sz="3200" dirty="0" smtClean="0"/>
              <a:t>)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971600" y="2497460"/>
            <a:ext cx="22717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Consolas"/>
              </a:rPr>
              <a:t>...</a:t>
            </a:r>
          </a:p>
          <a:p>
            <a:endParaRPr lang="pt-BR" sz="1400" dirty="0" smtClean="0">
              <a:solidFill>
                <a:srgbClr val="0000FF"/>
              </a:solidFill>
              <a:latin typeface="Consolas"/>
            </a:endParaRPr>
          </a:p>
          <a:p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do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bloco de código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([</a:t>
            </a:r>
            <a:r>
              <a:rPr lang="pt-BR" sz="1400" i="1" dirty="0" smtClean="0">
                <a:solidFill>
                  <a:srgbClr val="000000"/>
                </a:solidFill>
                <a:latin typeface="Consolas"/>
              </a:rPr>
              <a:t>booleano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])</a:t>
            </a:r>
          </a:p>
          <a:p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smtClean="0">
                <a:latin typeface="Consolas"/>
              </a:rPr>
              <a:t>...</a:t>
            </a:r>
          </a:p>
          <a:p>
            <a:endParaRPr lang="pt-BR" sz="1400" dirty="0"/>
          </a:p>
        </p:txBody>
      </p:sp>
      <p:sp>
        <p:nvSpPr>
          <p:cNvPr id="6" name="Retângulo 5"/>
          <p:cNvSpPr/>
          <p:nvPr/>
        </p:nvSpPr>
        <p:spPr>
          <a:xfrm>
            <a:off x="4067944" y="2353444"/>
            <a:ext cx="3888432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355976" y="3001516"/>
            <a:ext cx="2460930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pt-BR" sz="1400" i="1" dirty="0" smtClean="0">
                <a:latin typeface="Consolas"/>
              </a:rPr>
              <a:t>ou</a:t>
            </a:r>
            <a:r>
              <a:rPr lang="pt-BR" sz="1400" dirty="0" smtClean="0">
                <a:solidFill>
                  <a:srgbClr val="0000FF"/>
                </a:solidFill>
                <a:latin typeface="Consolas"/>
              </a:rPr>
              <a:t>  false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 == b  </a:t>
            </a:r>
            <a:r>
              <a:rPr lang="pt-BR" sz="1400" i="1" dirty="0" smtClean="0">
                <a:latin typeface="Consolas"/>
              </a:rPr>
              <a:t>ou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a != 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!a </a:t>
            </a:r>
            <a:r>
              <a:rPr lang="pt-BR" sz="1400" dirty="0" smtClean="0">
                <a:solidFill>
                  <a:srgbClr val="000000"/>
                </a:solidFill>
              </a:rPr>
              <a:t>(se a for do tipo </a:t>
            </a:r>
            <a:r>
              <a:rPr lang="pt-BR" sz="1400" dirty="0" err="1" smtClean="0">
                <a:solidFill>
                  <a:srgbClr val="000000"/>
                </a:solidFill>
              </a:rPr>
              <a:t>bool</a:t>
            </a:r>
            <a:r>
              <a:rPr lang="pt-BR" sz="1400" dirty="0" smtClean="0">
                <a:solidFill>
                  <a:srgbClr val="000000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a &amp;&amp; b || c</a:t>
            </a:r>
            <a:endParaRPr lang="pt-BR" sz="14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...</a:t>
            </a:r>
            <a:endParaRPr lang="pt-BR" sz="1400" dirty="0"/>
          </a:p>
        </p:txBody>
      </p:sp>
      <p:cxnSp>
        <p:nvCxnSpPr>
          <p:cNvPr id="8" name="Conector angulado 7"/>
          <p:cNvCxnSpPr>
            <a:stCxn id="10" idx="2"/>
            <a:endCxn id="6" idx="2"/>
          </p:cNvCxnSpPr>
          <p:nvPr/>
        </p:nvCxnSpPr>
        <p:spPr>
          <a:xfrm rot="16200000" flipH="1">
            <a:off x="3598837" y="2604417"/>
            <a:ext cx="949596" cy="3877049"/>
          </a:xfrm>
          <a:prstGeom prst="bentConnector3">
            <a:avLst>
              <a:gd name="adj1" fmla="val 1330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139952" y="2425452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Condição de parada (booleano):  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1648046" y="3780112"/>
            <a:ext cx="974130" cy="28803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126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>
                <a:solidFill>
                  <a:srgbClr val="424456"/>
                </a:solidFill>
              </a:rPr>
              <a:t>Estruturas de repetição </a:t>
            </a:r>
            <a:r>
              <a:rPr lang="pt-BR" sz="3200" dirty="0" smtClean="0">
                <a:solidFill>
                  <a:srgbClr val="424456"/>
                </a:solidFill>
              </a:rPr>
              <a:t>(for)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412096" y="3271545"/>
            <a:ext cx="33650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14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400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nn-NO" sz="140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400" dirty="0" smtClean="0">
                <a:solidFill>
                  <a:srgbClr val="000000"/>
                </a:solidFill>
                <a:latin typeface="Consolas"/>
              </a:rPr>
              <a:t> i = 0 ; i &lt; 100 ; i++ 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...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/>
          </a:p>
        </p:txBody>
      </p:sp>
      <p:sp>
        <p:nvSpPr>
          <p:cNvPr id="5" name="Retângulo 4"/>
          <p:cNvSpPr/>
          <p:nvPr/>
        </p:nvSpPr>
        <p:spPr>
          <a:xfrm>
            <a:off x="2939837" y="3271545"/>
            <a:ext cx="974130" cy="28803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106848" y="3271545"/>
            <a:ext cx="797442" cy="28803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056690" y="3271545"/>
            <a:ext cx="443023" cy="28803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387582" y="2353444"/>
            <a:ext cx="1562010" cy="504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Inicialização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10" name="Conector angulado 9"/>
          <p:cNvCxnSpPr>
            <a:stCxn id="8" idx="3"/>
            <a:endCxn id="5" idx="0"/>
          </p:cNvCxnSpPr>
          <p:nvPr/>
        </p:nvCxnSpPr>
        <p:spPr>
          <a:xfrm>
            <a:off x="2949592" y="2605471"/>
            <a:ext cx="477310" cy="6660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3716191" y="2353444"/>
            <a:ext cx="2151954" cy="504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Condição de parada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24" name="Conector angulado 23"/>
          <p:cNvCxnSpPr>
            <a:stCxn id="20" idx="2"/>
          </p:cNvCxnSpPr>
          <p:nvPr/>
        </p:nvCxnSpPr>
        <p:spPr>
          <a:xfrm rot="5400000">
            <a:off x="4441846" y="2921222"/>
            <a:ext cx="414047" cy="2865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4452898" y="4438943"/>
            <a:ext cx="1650606" cy="504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Incremento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27" name="Conector reto 26"/>
          <p:cNvCxnSpPr>
            <a:stCxn id="25" idx="0"/>
            <a:endCxn id="7" idx="2"/>
          </p:cNvCxnSpPr>
          <p:nvPr/>
        </p:nvCxnSpPr>
        <p:spPr>
          <a:xfrm flipV="1">
            <a:off x="5278201" y="3559577"/>
            <a:ext cx="1" cy="879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200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>
                <a:solidFill>
                  <a:srgbClr val="424456"/>
                </a:solidFill>
              </a:rPr>
              <a:t>Estruturas de repetição </a:t>
            </a:r>
            <a:r>
              <a:rPr lang="pt-BR" sz="3200" dirty="0" smtClean="0">
                <a:solidFill>
                  <a:srgbClr val="424456"/>
                </a:solidFill>
              </a:rPr>
              <a:t>(for)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27584" y="2555223"/>
            <a:ext cx="29674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14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nn-NO" sz="140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400" dirty="0" smtClean="0">
                <a:solidFill>
                  <a:srgbClr val="000000"/>
                </a:solidFill>
                <a:latin typeface="Consolas"/>
              </a:rPr>
              <a:t> i = 0; i &lt; 100; i++)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...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4932040" y="2353444"/>
            <a:ext cx="3888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i = 0;</a:t>
            </a:r>
          </a:p>
          <a:p>
            <a:endParaRPr lang="pt-BR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while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(i &lt; 100)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...</a:t>
            </a:r>
          </a:p>
          <a:p>
            <a:endParaRPr lang="pt-BR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i++; </a:t>
            </a:r>
            <a:r>
              <a:rPr lang="pt-BR" sz="1400" dirty="0" smtClean="0">
                <a:solidFill>
                  <a:srgbClr val="008000"/>
                </a:solidFill>
                <a:latin typeface="Consolas"/>
              </a:rPr>
              <a:t>// equivalente a ‘i = i + 1’</a:t>
            </a:r>
            <a:endParaRPr lang="pt-BR" sz="14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t-BR" sz="1400" dirty="0"/>
          </a:p>
        </p:txBody>
      </p:sp>
      <p:sp>
        <p:nvSpPr>
          <p:cNvPr id="11" name="Seta para a direita 10"/>
          <p:cNvSpPr/>
          <p:nvPr/>
        </p:nvSpPr>
        <p:spPr>
          <a:xfrm>
            <a:off x="4067944" y="2793749"/>
            <a:ext cx="576064" cy="47705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426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952500"/>
            <a:ext cx="8229600" cy="889000"/>
          </a:xfrm>
        </p:spPr>
        <p:txBody>
          <a:bodyPr/>
          <a:lstStyle/>
          <a:p>
            <a:r>
              <a:rPr lang="pt-BR" sz="3200" dirty="0">
                <a:solidFill>
                  <a:srgbClr val="424456"/>
                </a:solidFill>
              </a:rPr>
              <a:t>Estruturas de repetição </a:t>
            </a:r>
            <a:r>
              <a:rPr lang="pt-BR" sz="3200" dirty="0" smtClean="0">
                <a:solidFill>
                  <a:srgbClr val="424456"/>
                </a:solidFill>
              </a:rPr>
              <a:t>(</a:t>
            </a:r>
            <a:r>
              <a:rPr lang="pt-BR" sz="3200" dirty="0" err="1" smtClean="0">
                <a:solidFill>
                  <a:srgbClr val="424456"/>
                </a:solidFill>
              </a:rPr>
              <a:t>foreach</a:t>
            </a:r>
            <a:r>
              <a:rPr lang="pt-BR" sz="3200" dirty="0" smtClean="0">
                <a:solidFill>
                  <a:srgbClr val="424456"/>
                </a:solidFill>
              </a:rPr>
              <a:t>)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03648" y="2209428"/>
            <a:ext cx="51845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valores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= { 1, 2, 3, 4};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lvl="0"/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s = 0;</a:t>
            </a:r>
          </a:p>
          <a:p>
            <a:pPr lvl="0"/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valor </a:t>
            </a:r>
            <a:r>
              <a:rPr lang="pt-BR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valores)</a:t>
            </a:r>
          </a:p>
          <a:p>
            <a:pPr lvl="0"/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s += valor; </a:t>
            </a:r>
            <a:r>
              <a:rPr lang="pt-BR" sz="1400" dirty="0">
                <a:solidFill>
                  <a:srgbClr val="008000"/>
                </a:solidFill>
                <a:latin typeface="Consolas"/>
              </a:rPr>
              <a:t>// equiv. a ‘s = s + valor’</a:t>
            </a:r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0"/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r>
              <a:rPr lang="pt-BR" sz="1400" b="1" i="1" dirty="0" smtClean="0">
                <a:solidFill>
                  <a:srgbClr val="000000"/>
                </a:solidFill>
                <a:latin typeface="Consolas"/>
              </a:rPr>
              <a:t>s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b="1" i="1" dirty="0" smtClean="0">
                <a:solidFill>
                  <a:prstClr val="white">
                    <a:lumMod val="65000"/>
                  </a:prst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009345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952500"/>
            <a:ext cx="8229600" cy="889000"/>
          </a:xfrm>
        </p:spPr>
        <p:txBody>
          <a:bodyPr/>
          <a:lstStyle/>
          <a:p>
            <a:r>
              <a:rPr lang="pt-BR" sz="3200" dirty="0">
                <a:solidFill>
                  <a:srgbClr val="424456"/>
                </a:solidFill>
              </a:rPr>
              <a:t>Estruturas de repetição </a:t>
            </a:r>
            <a:r>
              <a:rPr lang="pt-BR" sz="3200" dirty="0" smtClean="0">
                <a:solidFill>
                  <a:srgbClr val="424456"/>
                </a:solidFill>
              </a:rPr>
              <a:t>(</a:t>
            </a:r>
            <a:r>
              <a:rPr lang="pt-BR" sz="3200" dirty="0" err="1" smtClean="0">
                <a:solidFill>
                  <a:srgbClr val="424456"/>
                </a:solidFill>
              </a:rPr>
              <a:t>foreach</a:t>
            </a:r>
            <a:r>
              <a:rPr lang="pt-BR" sz="3200" dirty="0" smtClean="0">
                <a:solidFill>
                  <a:srgbClr val="424456"/>
                </a:solidFill>
              </a:rPr>
              <a:t>)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03648" y="2209428"/>
            <a:ext cx="51845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</a:rPr>
              <a:t>valores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= { 1, 2, 3, 4};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 lvl="0"/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s = 0;</a:t>
            </a:r>
          </a:p>
          <a:p>
            <a:pPr lvl="0"/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400" dirty="0" err="1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valor </a:t>
            </a:r>
            <a:r>
              <a:rPr lang="pt-BR" sz="1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valores )</a:t>
            </a:r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400" dirty="0">
                <a:solidFill>
                  <a:srgbClr val="000000"/>
                </a:solidFill>
                <a:latin typeface="Consolas"/>
              </a:rPr>
              <a:t>s += valor; </a:t>
            </a:r>
            <a:r>
              <a:rPr lang="pt-BR" sz="1400" dirty="0">
                <a:solidFill>
                  <a:srgbClr val="008000"/>
                </a:solidFill>
                <a:latin typeface="Consolas"/>
              </a:rPr>
              <a:t>// equiv. a ‘s = s + valor’</a:t>
            </a:r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pPr lvl="0"/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0"/>
            <a:endParaRPr lang="pt-BR" sz="1400" dirty="0">
              <a:solidFill>
                <a:srgbClr val="000000"/>
              </a:solidFill>
              <a:latin typeface="Consolas"/>
            </a:endParaRPr>
          </a:p>
          <a:p>
            <a:r>
              <a:rPr lang="pt-BR" sz="1400" b="1" i="1" dirty="0" smtClean="0">
                <a:solidFill>
                  <a:srgbClr val="000000"/>
                </a:solidFill>
                <a:latin typeface="Consolas"/>
              </a:rPr>
              <a:t>s</a:t>
            </a:r>
            <a:r>
              <a:rPr lang="pt-BR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400" b="1" i="1" dirty="0" smtClean="0">
                <a:solidFill>
                  <a:prstClr val="white">
                    <a:lumMod val="65000"/>
                  </a:prstClr>
                </a:solidFill>
              </a:rPr>
              <a:t>?</a:t>
            </a:r>
          </a:p>
        </p:txBody>
      </p:sp>
      <p:sp>
        <p:nvSpPr>
          <p:cNvPr id="6" name="Retângulo 5"/>
          <p:cNvSpPr/>
          <p:nvPr/>
        </p:nvSpPr>
        <p:spPr>
          <a:xfrm>
            <a:off x="3599056" y="3069527"/>
            <a:ext cx="813456" cy="288032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5940152" y="2317311"/>
            <a:ext cx="2448272" cy="716083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IEnumerable</a:t>
            </a:r>
            <a:r>
              <a:rPr lang="pt-BR" dirty="0" smtClean="0">
                <a:solidFill>
                  <a:schemeClr val="tx1"/>
                </a:solidFill>
              </a:rPr>
              <a:t>&lt;</a:t>
            </a:r>
            <a:r>
              <a:rPr lang="pt-BR" dirty="0" err="1" smtClean="0">
                <a:solidFill>
                  <a:schemeClr val="tx1"/>
                </a:solidFill>
              </a:rPr>
              <a:t>long</a:t>
            </a:r>
            <a:r>
              <a:rPr lang="pt-BR" dirty="0" smtClean="0">
                <a:solidFill>
                  <a:schemeClr val="tx1"/>
                </a:solidFill>
              </a:rPr>
              <a:t>&gt;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" name="Conector angulado 6"/>
          <p:cNvCxnSpPr>
            <a:stCxn id="6" idx="0"/>
            <a:endCxn id="2" idx="1"/>
          </p:cNvCxnSpPr>
          <p:nvPr/>
        </p:nvCxnSpPr>
        <p:spPr>
          <a:xfrm rot="5400000" flipH="1" flipV="1">
            <a:off x="4775881" y="1905256"/>
            <a:ext cx="394174" cy="1934368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5277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Delegates</a:t>
            </a:r>
            <a:r>
              <a:rPr lang="pt-BR" dirty="0" smtClean="0"/>
              <a:t> e eventos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71600" y="2964279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delegate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MyCustomDelegate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j 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47635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Delegates</a:t>
            </a:r>
            <a:r>
              <a:rPr lang="pt-BR" dirty="0" smtClean="0"/>
              <a:t> e eventos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71600" y="2964279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delegate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MyCustomDelegate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j );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131840" y="2964279"/>
            <a:ext cx="648586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923928" y="2964279"/>
            <a:ext cx="2088232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300192" y="2964279"/>
            <a:ext cx="1833715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2514175" y="2281436"/>
            <a:ext cx="1883915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Tipo de retorno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9" name="Conector reto 8"/>
          <p:cNvCxnSpPr>
            <a:stCxn id="3" idx="2"/>
            <a:endCxn id="5" idx="0"/>
          </p:cNvCxnSpPr>
          <p:nvPr/>
        </p:nvCxnSpPr>
        <p:spPr>
          <a:xfrm>
            <a:off x="3456133" y="2713484"/>
            <a:ext cx="0" cy="2507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4026086" y="3649588"/>
            <a:ext cx="1883915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Nome do </a:t>
            </a:r>
            <a:r>
              <a:rPr lang="pt-BR" sz="1600" dirty="0" err="1" smtClean="0">
                <a:solidFill>
                  <a:schemeClr val="tx1"/>
                </a:solidFill>
              </a:rPr>
              <a:t>delegate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4968043" y="3333611"/>
            <a:ext cx="0" cy="2507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6200210" y="2281436"/>
            <a:ext cx="2033677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Lista de parâmetros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7191333" y="2713483"/>
            <a:ext cx="0" cy="2507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3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ASP</a:t>
            </a:r>
          </a:p>
          <a:p>
            <a:r>
              <a:rPr lang="pt-BR" dirty="0" smtClean="0"/>
              <a:t>VB6 (COM+)</a:t>
            </a:r>
          </a:p>
          <a:p>
            <a:r>
              <a:rPr lang="pt-BR" dirty="0" err="1" smtClean="0"/>
              <a:t>JavaScript</a:t>
            </a:r>
            <a:endParaRPr lang="pt-BR" dirty="0" smtClean="0"/>
          </a:p>
          <a:p>
            <a:r>
              <a:rPr lang="pt-BR" dirty="0" smtClean="0"/>
              <a:t>Java</a:t>
            </a:r>
          </a:p>
          <a:p>
            <a:r>
              <a:rPr lang="pt-BR" dirty="0" smtClean="0"/>
              <a:t>C/C++</a:t>
            </a:r>
          </a:p>
          <a:p>
            <a:r>
              <a:rPr lang="pt-BR" dirty="0" smtClean="0"/>
              <a:t>Linux</a:t>
            </a:r>
          </a:p>
          <a:p>
            <a:r>
              <a:rPr lang="pt-BR" dirty="0" err="1" smtClean="0"/>
              <a:t>Bash</a:t>
            </a:r>
            <a:endParaRPr lang="pt-BR" dirty="0"/>
          </a:p>
          <a:p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Apresentação – tecnologias em geral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9453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952500"/>
            <a:ext cx="8229600" cy="889000"/>
          </a:xfrm>
        </p:spPr>
        <p:txBody>
          <a:bodyPr/>
          <a:lstStyle/>
          <a:p>
            <a:r>
              <a:rPr lang="pt-BR" dirty="0" err="1" smtClean="0"/>
              <a:t>Delegates</a:t>
            </a:r>
            <a:r>
              <a:rPr lang="pt-BR" dirty="0" smtClean="0"/>
              <a:t> e eventos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1560" y="1849388"/>
            <a:ext cx="6896440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MyCustomDelegate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j);</a:t>
            </a:r>
            <a:endParaRPr lang="pt-BR" sz="1200" dirty="0" smtClean="0">
              <a:solidFill>
                <a:srgbClr val="0000FF"/>
              </a:solidFill>
              <a:latin typeface="Consolas"/>
            </a:endParaRPr>
          </a:p>
          <a:p>
            <a:endParaRPr lang="pt-BR" sz="1200" dirty="0">
              <a:solidFill>
                <a:srgbClr val="0000FF"/>
              </a:solidFill>
              <a:latin typeface="Consolas"/>
            </a:endParaRPr>
          </a:p>
          <a:p>
            <a:r>
              <a:rPr lang="pt-BR" sz="12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pt-BR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dirty="0" err="1" smtClean="0">
                <a:solidFill>
                  <a:srgbClr val="2B91AF"/>
                </a:solidFill>
                <a:latin typeface="Consolas"/>
              </a:rPr>
              <a:t>MyClass</a:t>
            </a:r>
            <a:endParaRPr lang="pt-BR" sz="12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pt-BR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pt-BR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dirty="0" err="1" smtClean="0">
                <a:solidFill>
                  <a:srgbClr val="000000"/>
                </a:solidFill>
                <a:latin typeface="Consolas"/>
              </a:rPr>
              <a:t>UmaOperacaoQualquer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200" dirty="0" err="1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i, </a:t>
            </a:r>
            <a:r>
              <a:rPr lang="pt-BR" sz="1200" dirty="0" err="1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j)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pt-BR" sz="1200" dirty="0" smtClean="0">
                <a:solidFill>
                  <a:srgbClr val="008000"/>
                </a:solidFill>
                <a:latin typeface="Consolas"/>
              </a:rPr>
              <a:t>        // ...</a:t>
            </a:r>
            <a:endParaRPr lang="pt-BR" sz="12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pt-BR" sz="12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dirty="0" err="1" smtClean="0">
                <a:solidFill>
                  <a:srgbClr val="000000"/>
                </a:solidFill>
                <a:latin typeface="Consolas"/>
              </a:rPr>
              <a:t>SomaEExecutaUmaOperacao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200" dirty="0" err="1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a, </a:t>
            </a:r>
            <a:r>
              <a:rPr lang="pt-BR" sz="1200" dirty="0" err="1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b,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MyCustomDelegate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dirty="0" err="1" smtClean="0">
                <a:solidFill>
                  <a:srgbClr val="000000"/>
                </a:solidFill>
                <a:latin typeface="Consolas"/>
              </a:rPr>
              <a:t>acao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t-BR" sz="1200" dirty="0" err="1" smtClean="0">
                <a:solidFill>
                  <a:srgbClr val="000000"/>
                </a:solidFill>
                <a:latin typeface="Consolas"/>
              </a:rPr>
              <a:t>acao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(a + b, 5);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pt-BR" sz="12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Simular()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t-BR" sz="1200" dirty="0" err="1" smtClean="0">
                <a:solidFill>
                  <a:srgbClr val="000000"/>
                </a:solidFill>
                <a:latin typeface="Consolas"/>
              </a:rPr>
              <a:t>SomaEExecutaUmaOperacao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(1, 2, </a:t>
            </a:r>
            <a:r>
              <a:rPr lang="pt-BR" sz="1200" dirty="0" err="1" smtClean="0">
                <a:solidFill>
                  <a:srgbClr val="000000"/>
                </a:solidFill>
                <a:latin typeface="Consolas"/>
              </a:rPr>
              <a:t>UmaOperacaoQualquer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/>
              </a:rPr>
              <a:t>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0196112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611560" y="1849388"/>
            <a:ext cx="400782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MyCustomDelegate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t-BR" sz="1200" dirty="0">
              <a:solidFill>
                <a:srgbClr val="000000"/>
              </a:solidFill>
              <a:latin typeface="Consolas"/>
            </a:endParaRPr>
          </a:p>
          <a:p>
            <a:r>
              <a:rPr lang="pt-BR" sz="1200" dirty="0" err="1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pt-BR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dirty="0" err="1">
                <a:solidFill>
                  <a:srgbClr val="2B91AF"/>
                </a:solidFill>
                <a:latin typeface="Consolas"/>
              </a:rPr>
              <a:t>MyClass</a:t>
            </a:r>
            <a:endParaRPr lang="pt-BR" sz="1200" dirty="0">
              <a:solidFill>
                <a:srgbClr val="000000"/>
              </a:solidFill>
              <a:latin typeface="Consolas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latin typeface="Consolas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/>
              </a:rPr>
              <a:t>event</a:t>
            </a:r>
            <a:r>
              <a:rPr lang="pt-B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/>
              </a:rPr>
              <a:t>MyCustomDelegate</a:t>
            </a:r>
            <a:r>
              <a:rPr lang="pt-B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/>
              </a:rPr>
              <a:t>MyEvent</a:t>
            </a:r>
            <a:r>
              <a:rPr lang="pt-B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t-BR" sz="12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latin typeface="Consolas"/>
              </a:rPr>
              <a:t>private</a:t>
            </a:r>
            <a:r>
              <a:rPr lang="pt-B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pt-BR" sz="1200" dirty="0">
                <a:solidFill>
                  <a:srgbClr val="000000"/>
                </a:solidFill>
                <a:latin typeface="Consolas"/>
              </a:rPr>
              <a:t> hits = 0;</a:t>
            </a:r>
          </a:p>
          <a:p>
            <a:endParaRPr lang="pt-BR" sz="1200" dirty="0">
              <a:solidFill>
                <a:srgbClr val="000000"/>
              </a:solidFill>
              <a:latin typeface="Consolas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latin typeface="Consolas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pt-B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/>
              </a:rPr>
              <a:t>MyAction</a:t>
            </a:r>
            <a:r>
              <a:rPr lang="pt-BR" sz="12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/>
              </a:rPr>
              <a:t>        hits++;</a:t>
            </a:r>
          </a:p>
          <a:p>
            <a:endParaRPr lang="pt-BR" sz="1200" dirty="0">
              <a:solidFill>
                <a:srgbClr val="000000"/>
              </a:solidFill>
              <a:latin typeface="Consolas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/>
              </a:rPr>
              <a:t>if</a:t>
            </a:r>
            <a:r>
              <a:rPr lang="pt-BR" sz="12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BR" sz="1200" dirty="0" err="1">
                <a:solidFill>
                  <a:srgbClr val="000000"/>
                </a:solidFill>
                <a:latin typeface="Consolas"/>
              </a:rPr>
              <a:t>MyEvent</a:t>
            </a:r>
            <a:r>
              <a:rPr lang="pt-BR" sz="1200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pt-BR" sz="1200" dirty="0" err="1">
                <a:solidFill>
                  <a:srgbClr val="0000FF"/>
                </a:solidFill>
                <a:latin typeface="Consolas"/>
              </a:rPr>
              <a:t>null</a:t>
            </a:r>
            <a:r>
              <a:rPr lang="pt-BR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pt-BR" sz="1200" dirty="0" err="1" smtClean="0">
                <a:solidFill>
                  <a:srgbClr val="000000"/>
                </a:solidFill>
                <a:latin typeface="Consolas"/>
              </a:rPr>
              <a:t>MyEvent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(hits</a:t>
            </a:r>
            <a:r>
              <a:rPr lang="pt-B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pt-BR" sz="1200" dirty="0">
              <a:solidFill>
                <a:srgbClr val="000000"/>
              </a:solidFill>
              <a:latin typeface="Consolas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952500"/>
            <a:ext cx="8229600" cy="889000"/>
          </a:xfrm>
        </p:spPr>
        <p:txBody>
          <a:bodyPr/>
          <a:lstStyle/>
          <a:p>
            <a:r>
              <a:rPr lang="pt-BR" dirty="0" err="1" smtClean="0"/>
              <a:t>Delegates</a:t>
            </a:r>
            <a:r>
              <a:rPr lang="pt-BR" dirty="0" smtClean="0"/>
              <a:t> e eventos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060269" y="1810479"/>
            <a:ext cx="332815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nb-NO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b-NO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nb-NO" sz="1200" dirty="0" smtClean="0">
                <a:solidFill>
                  <a:srgbClr val="000000"/>
                </a:solidFill>
                <a:latin typeface="Consolas"/>
              </a:rPr>
              <a:t> MyEvent_Fired(</a:t>
            </a:r>
            <a:r>
              <a:rPr lang="nb-NO" sz="1200" dirty="0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nb-NO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nb-NO" sz="1200" dirty="0">
                <a:solidFill>
                  <a:srgbClr val="000000"/>
                </a:solidFill>
                <a:latin typeface="Consolas"/>
              </a:rPr>
              <a:t>i)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pt-BR" sz="1200" dirty="0" smtClean="0">
                <a:solidFill>
                  <a:srgbClr val="A31515"/>
                </a:solidFill>
                <a:latin typeface="Consolas"/>
              </a:rPr>
              <a:t>$</a:t>
            </a:r>
            <a:r>
              <a:rPr lang="pt-B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t-BR" sz="1200" dirty="0" err="1" smtClean="0">
                <a:solidFill>
                  <a:srgbClr val="A31515"/>
                </a:solidFill>
                <a:latin typeface="Consolas"/>
              </a:rPr>
              <a:t>Fired</a:t>
            </a:r>
            <a:r>
              <a:rPr lang="pt-BR" sz="1200" dirty="0" smtClean="0">
                <a:solidFill>
                  <a:srgbClr val="A31515"/>
                </a:solidFill>
                <a:latin typeface="Consolas"/>
              </a:rPr>
              <a:t>: </a:t>
            </a:r>
            <a:r>
              <a:rPr lang="pt-BR" sz="1200" dirty="0">
                <a:solidFill>
                  <a:srgbClr val="000000"/>
                </a:solidFill>
                <a:latin typeface="Consolas"/>
              </a:rPr>
              <a:t>{i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pt-BR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pt-BR" sz="1200" dirty="0">
              <a:solidFill>
                <a:srgbClr val="000000"/>
              </a:solidFill>
              <a:latin typeface="Consolas"/>
            </a:endParaRPr>
          </a:p>
          <a:p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t-BR" sz="1200" dirty="0">
              <a:solidFill>
                <a:srgbClr val="000000"/>
              </a:solidFill>
              <a:latin typeface="Consolas"/>
            </a:endParaRPr>
          </a:p>
          <a:p>
            <a:endParaRPr lang="pt-BR" sz="12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200" dirty="0" err="1" smtClean="0">
                <a:solidFill>
                  <a:srgbClr val="000000"/>
                </a:solidFill>
                <a:latin typeface="Consolas"/>
              </a:rPr>
              <a:t>MyClass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000000"/>
                </a:solidFill>
                <a:latin typeface="Consolas"/>
              </a:rPr>
              <a:t>c = </a:t>
            </a:r>
            <a:r>
              <a:rPr lang="pt-BR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pt-B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/>
              </a:rPr>
              <a:t>MyClass</a:t>
            </a:r>
            <a:r>
              <a:rPr lang="pt-BR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pt-BR" sz="1200" dirty="0" smtClean="0">
              <a:solidFill>
                <a:srgbClr val="000000"/>
              </a:solidFill>
              <a:latin typeface="Consolas"/>
            </a:endParaRPr>
          </a:p>
          <a:p>
            <a:r>
              <a:rPr lang="pt-BR" sz="1200" dirty="0" err="1" smtClean="0">
                <a:solidFill>
                  <a:srgbClr val="000000"/>
                </a:solidFill>
                <a:latin typeface="Consolas"/>
              </a:rPr>
              <a:t>c.MyEvent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000000"/>
                </a:solidFill>
                <a:latin typeface="Consolas"/>
              </a:rPr>
              <a:t>+= </a:t>
            </a:r>
            <a:r>
              <a:rPr lang="nb-NO" sz="1200" dirty="0">
                <a:solidFill>
                  <a:srgbClr val="000000"/>
                </a:solidFill>
                <a:latin typeface="Consolas"/>
              </a:rPr>
              <a:t>MyEvent_Fired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latin typeface="Consolas"/>
            </a:endParaRPr>
          </a:p>
          <a:p>
            <a:r>
              <a:rPr lang="pt-BR" sz="1200" dirty="0" err="1" smtClean="0">
                <a:solidFill>
                  <a:srgbClr val="000000"/>
                </a:solidFill>
                <a:latin typeface="Consolas"/>
              </a:rPr>
              <a:t>c.MyAction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pt-BR" sz="1200" dirty="0">
              <a:solidFill>
                <a:srgbClr val="000000"/>
              </a:solidFill>
              <a:latin typeface="Consolas"/>
            </a:endParaRPr>
          </a:p>
          <a:p>
            <a:r>
              <a:rPr lang="pt-BR" sz="1200" dirty="0" err="1">
                <a:solidFill>
                  <a:srgbClr val="000000"/>
                </a:solidFill>
                <a:latin typeface="Consolas"/>
              </a:rPr>
              <a:t>c.MyEvent</a:t>
            </a:r>
            <a:r>
              <a:rPr lang="pt-B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-= </a:t>
            </a:r>
            <a:r>
              <a:rPr lang="nb-NO" sz="1200" dirty="0">
                <a:solidFill>
                  <a:srgbClr val="000000"/>
                </a:solidFill>
                <a:latin typeface="Consolas"/>
              </a:rPr>
              <a:t>MyEvent_Fired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pt-BR" sz="1200" dirty="0">
              <a:solidFill>
                <a:srgbClr val="000000"/>
              </a:solidFill>
              <a:latin typeface="Consolas"/>
            </a:endParaRPr>
          </a:p>
          <a:p>
            <a:endParaRPr lang="pt-BR" sz="1200" dirty="0" smtClean="0"/>
          </a:p>
          <a:p>
            <a:r>
              <a:rPr lang="pt-BR" sz="1200" dirty="0" err="1">
                <a:solidFill>
                  <a:srgbClr val="000000"/>
                </a:solidFill>
                <a:latin typeface="Consolas"/>
              </a:rPr>
              <a:t>c.MyAction</a:t>
            </a:r>
            <a:r>
              <a:rPr lang="pt-BR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pt-BR" sz="1200" dirty="0"/>
          </a:p>
        </p:txBody>
      </p:sp>
      <p:sp>
        <p:nvSpPr>
          <p:cNvPr id="9" name="Retângulo 8"/>
          <p:cNvSpPr/>
          <p:nvPr/>
        </p:nvSpPr>
        <p:spPr>
          <a:xfrm>
            <a:off x="5060269" y="3289548"/>
            <a:ext cx="2464059" cy="2880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5060269" y="4009628"/>
            <a:ext cx="2464059" cy="2880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3145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1640" y="2497460"/>
            <a:ext cx="6491064" cy="889000"/>
          </a:xfrm>
        </p:spPr>
        <p:txBody>
          <a:bodyPr/>
          <a:lstStyle/>
          <a:p>
            <a:r>
              <a:rPr lang="pt-BR" dirty="0" smtClean="0"/>
              <a:t>Tipos e métodos genéricos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155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 smtClean="0"/>
              <a:t>Tipos de dados;</a:t>
            </a:r>
          </a:p>
          <a:p>
            <a:r>
              <a:rPr lang="pt-BR" sz="2400" dirty="0" smtClean="0"/>
              <a:t>Gerenciamento de memória;</a:t>
            </a:r>
          </a:p>
          <a:p>
            <a:r>
              <a:rPr lang="pt-BR" sz="1600" dirty="0" smtClean="0"/>
              <a:t>Passagem de valores;</a:t>
            </a:r>
          </a:p>
          <a:p>
            <a:r>
              <a:rPr lang="pt-BR" sz="1600" dirty="0" smtClean="0"/>
              <a:t>Estruturas de desvio condicional / repetição;</a:t>
            </a:r>
          </a:p>
          <a:p>
            <a:r>
              <a:rPr lang="pt-BR" sz="1600" dirty="0" err="1" smtClean="0"/>
              <a:t>Delegates</a:t>
            </a:r>
            <a:r>
              <a:rPr lang="pt-BR" sz="1600" dirty="0" smtClean="0"/>
              <a:t> e eventos;</a:t>
            </a:r>
          </a:p>
          <a:p>
            <a:r>
              <a:rPr lang="pt-BR" sz="4400" dirty="0" smtClean="0"/>
              <a:t>POO:</a:t>
            </a:r>
          </a:p>
          <a:p>
            <a:pPr lvl="1"/>
            <a:r>
              <a:rPr lang="pt-BR" dirty="0" smtClean="0"/>
              <a:t>Tipos genéricos;</a:t>
            </a:r>
          </a:p>
          <a:p>
            <a:pPr lvl="1"/>
            <a:r>
              <a:rPr lang="pt-BR" dirty="0" smtClean="0"/>
              <a:t>Encapsulamento;</a:t>
            </a:r>
          </a:p>
          <a:p>
            <a:pPr lvl="1"/>
            <a:r>
              <a:rPr lang="pt-BR" dirty="0" smtClean="0"/>
              <a:t>Polimorfismo;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105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POO:</a:t>
            </a:r>
          </a:p>
          <a:p>
            <a:pPr lvl="1"/>
            <a:r>
              <a:rPr lang="pt-BR" dirty="0" smtClean="0"/>
              <a:t>Tratamento de exceções (</a:t>
            </a:r>
            <a:r>
              <a:rPr lang="pt-BR" dirty="0" err="1" smtClean="0"/>
              <a:t>try</a:t>
            </a:r>
            <a:r>
              <a:rPr lang="pt-BR" dirty="0" smtClean="0"/>
              <a:t> ... catch);</a:t>
            </a:r>
          </a:p>
          <a:p>
            <a:pPr lvl="1"/>
            <a:r>
              <a:rPr lang="pt-BR" dirty="0" smtClean="0"/>
              <a:t>Classes abstratas e interfaces;</a:t>
            </a:r>
          </a:p>
          <a:p>
            <a:pPr lvl="1"/>
            <a:r>
              <a:rPr lang="pt-BR" sz="4800" dirty="0" smtClean="0"/>
              <a:t>SOLID;</a:t>
            </a:r>
          </a:p>
          <a:p>
            <a:pPr lvl="1"/>
            <a:r>
              <a:rPr lang="pt-BR" sz="3200" dirty="0" err="1" smtClean="0"/>
              <a:t>IoC</a:t>
            </a:r>
            <a:r>
              <a:rPr lang="pt-BR" sz="3200" dirty="0" smtClean="0"/>
              <a:t> e DI;</a:t>
            </a:r>
          </a:p>
          <a:p>
            <a:pPr lvl="1"/>
            <a:r>
              <a:rPr lang="pt-BR" sz="6000" dirty="0" smtClean="0"/>
              <a:t>DDD;</a:t>
            </a:r>
          </a:p>
        </p:txBody>
      </p:sp>
    </p:spTree>
    <p:extLst>
      <p:ext uri="{BB962C8B-B14F-4D97-AF65-F5344CB8AC3E}">
        <p14:creationId xmlns:p14="http://schemas.microsoft.com/office/powerpoint/2010/main" val="151265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Programação </a:t>
            </a:r>
            <a:r>
              <a:rPr lang="pt-BR" dirty="0" smtClean="0"/>
              <a:t>funcional:</a:t>
            </a:r>
            <a:endParaRPr lang="pt-BR" dirty="0"/>
          </a:p>
          <a:p>
            <a:pPr lvl="1"/>
            <a:r>
              <a:rPr lang="pt-BR" sz="4000" dirty="0" smtClean="0"/>
              <a:t>LINQ;</a:t>
            </a:r>
            <a:endParaRPr lang="pt-BR" sz="4000" dirty="0"/>
          </a:p>
          <a:p>
            <a:pPr lvl="1"/>
            <a:r>
              <a:rPr lang="pt-BR" dirty="0"/>
              <a:t>Funções </a:t>
            </a:r>
            <a:r>
              <a:rPr lang="pt-BR" dirty="0" smtClean="0"/>
              <a:t>lambda;</a:t>
            </a:r>
          </a:p>
          <a:p>
            <a:r>
              <a:rPr lang="pt-BR" dirty="0" err="1" smtClean="0"/>
              <a:t>ORMs</a:t>
            </a:r>
            <a:r>
              <a:rPr lang="pt-BR" dirty="0" smtClean="0"/>
              <a:t>;</a:t>
            </a:r>
            <a:endParaRPr lang="pt-BR" dirty="0"/>
          </a:p>
          <a:p>
            <a:r>
              <a:rPr lang="pt-BR" sz="1800" dirty="0" smtClean="0"/>
              <a:t>Threads:</a:t>
            </a:r>
          </a:p>
          <a:p>
            <a:pPr lvl="1"/>
            <a:r>
              <a:rPr lang="pt-BR" dirty="0" err="1" smtClean="0"/>
              <a:t>Tasks</a:t>
            </a:r>
            <a:r>
              <a:rPr lang="pt-BR" dirty="0" smtClean="0"/>
              <a:t>;</a:t>
            </a:r>
          </a:p>
          <a:p>
            <a:pPr lvl="1"/>
            <a:r>
              <a:rPr lang="pt-BR" sz="3200" dirty="0" smtClean="0"/>
              <a:t>Programação assíncrona (</a:t>
            </a:r>
            <a:r>
              <a:rPr lang="pt-BR" sz="3200" dirty="0" err="1" smtClean="0"/>
              <a:t>async</a:t>
            </a:r>
            <a:r>
              <a:rPr lang="pt-BR" sz="3200" dirty="0" smtClean="0"/>
              <a:t> e </a:t>
            </a:r>
            <a:r>
              <a:rPr lang="pt-BR" sz="3200" dirty="0" err="1" smtClean="0"/>
              <a:t>await</a:t>
            </a:r>
            <a:r>
              <a:rPr lang="pt-BR" sz="32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6382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 smtClean="0"/>
              <a:t>Tipos primitivos (</a:t>
            </a:r>
            <a:r>
              <a:rPr lang="pt-BR" dirty="0" err="1" smtClean="0"/>
              <a:t>bool</a:t>
            </a:r>
            <a:r>
              <a:rPr lang="pt-BR" dirty="0" smtClean="0"/>
              <a:t>, char, </a:t>
            </a:r>
            <a:r>
              <a:rPr lang="pt-BR" dirty="0" err="1" smtClean="0"/>
              <a:t>int</a:t>
            </a:r>
            <a:r>
              <a:rPr lang="pt-BR" dirty="0" smtClean="0"/>
              <a:t> ...);</a:t>
            </a:r>
          </a:p>
          <a:p>
            <a:pPr>
              <a:lnSpc>
                <a:spcPct val="150000"/>
              </a:lnSpc>
            </a:pPr>
            <a:r>
              <a:rPr lang="pt-BR" dirty="0"/>
              <a:t>Tipos </a:t>
            </a:r>
            <a:r>
              <a:rPr lang="pt-BR" dirty="0" smtClean="0"/>
              <a:t>complexos;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Tipos de valor (</a:t>
            </a:r>
            <a:r>
              <a:rPr lang="pt-BR" dirty="0" err="1" smtClean="0"/>
              <a:t>value</a:t>
            </a:r>
            <a:r>
              <a:rPr lang="pt-BR" dirty="0" smtClean="0"/>
              <a:t> </a:t>
            </a:r>
            <a:r>
              <a:rPr lang="pt-BR" dirty="0" err="1" smtClean="0"/>
              <a:t>types</a:t>
            </a:r>
            <a:r>
              <a:rPr lang="pt-BR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Tipos de referência (</a:t>
            </a:r>
            <a:r>
              <a:rPr lang="pt-BR" dirty="0" err="1" smtClean="0"/>
              <a:t>reference</a:t>
            </a:r>
            <a:r>
              <a:rPr lang="pt-BR" dirty="0" smtClean="0"/>
              <a:t> </a:t>
            </a:r>
            <a:r>
              <a:rPr lang="pt-BR" dirty="0" err="1" smtClean="0"/>
              <a:t>types</a:t>
            </a:r>
            <a:r>
              <a:rPr lang="pt-BR" dirty="0" smtClean="0"/>
              <a:t>).</a:t>
            </a:r>
          </a:p>
          <a:p>
            <a:pPr marL="109728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2562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2083</TotalTime>
  <Words>2202</Words>
  <Application>Microsoft Office PowerPoint</Application>
  <PresentationFormat>Apresentação na tela (16:10)</PresentationFormat>
  <Paragraphs>684</Paragraphs>
  <Slides>52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3" baseType="lpstr">
      <vt:lpstr>Urbano</vt:lpstr>
      <vt:lpstr>Treinamento em C#</vt:lpstr>
      <vt:lpstr>Apresentação</vt:lpstr>
      <vt:lpstr>Apresentação – assuntos de interesse</vt:lpstr>
      <vt:lpstr>Apresentação – tecnologias UX / UI</vt:lpstr>
      <vt:lpstr>Apresentação – tecnologias em geral</vt:lpstr>
      <vt:lpstr>Visão geral</vt:lpstr>
      <vt:lpstr>Visão geral</vt:lpstr>
      <vt:lpstr>Visão geral</vt:lpstr>
      <vt:lpstr>Tipos de dados</vt:lpstr>
      <vt:lpstr>Tipos primitivos (internos)</vt:lpstr>
      <vt:lpstr>Tipos complexos</vt:lpstr>
      <vt:lpstr>Tipos de dados</vt:lpstr>
      <vt:lpstr>Gerenciamento de memória</vt:lpstr>
      <vt:lpstr>Tipos de dados</vt:lpstr>
      <vt:lpstr>Tipos de dados</vt:lpstr>
      <vt:lpstr>Tipos de dados</vt:lpstr>
      <vt:lpstr>Tipos de dados</vt:lpstr>
      <vt:lpstr>Tipos de dados</vt:lpstr>
      <vt:lpstr>Tipos de dados</vt:lpstr>
      <vt:lpstr>Tipos de dados</vt:lpstr>
      <vt:lpstr>Tipos de dados</vt:lpstr>
      <vt:lpstr>Parâmetro vs argumento</vt:lpstr>
      <vt:lpstr>Passagem de parâmetros por cópia na entrada</vt:lpstr>
      <vt:lpstr>Passagem de parâmetros por referência</vt:lpstr>
      <vt:lpstr>Passagem de parâmetros por cópia na entrada e na saída</vt:lpstr>
      <vt:lpstr>Passagem de parâmetros</vt:lpstr>
      <vt:lpstr>Passagem de parâmetros out vs ref</vt:lpstr>
      <vt:lpstr>Passagem de parâmetros out vs ref</vt:lpstr>
      <vt:lpstr>Passagem de parâmetros out vs ref</vt:lpstr>
      <vt:lpstr>Passagem de parâmetros out vs ref</vt:lpstr>
      <vt:lpstr>Passagem de parâmetros out vs ref</vt:lpstr>
      <vt:lpstr>Parâmetros Opcionais</vt:lpstr>
      <vt:lpstr>Array de parâmetros</vt:lpstr>
      <vt:lpstr>Argumentos nomeados</vt:lpstr>
      <vt:lpstr>Estruturas de desvio condicional (if e else)</vt:lpstr>
      <vt:lpstr>Estruturas de desvio condicional (if e else)</vt:lpstr>
      <vt:lpstr>Estruturas de desvio condicional (if e else)</vt:lpstr>
      <vt:lpstr>Estruturas de desvio condicional (if e else)</vt:lpstr>
      <vt:lpstr>Estruturas de desvio condicional (if e else)</vt:lpstr>
      <vt:lpstr>Estruturas de desvio condicional (if e else)</vt:lpstr>
      <vt:lpstr>Estruturas de desvio condicional (switch/case)</vt:lpstr>
      <vt:lpstr>Estruturas de repetição (while)</vt:lpstr>
      <vt:lpstr>Estruturas de repetição (do ... while)</vt:lpstr>
      <vt:lpstr>Estruturas de repetição (for)</vt:lpstr>
      <vt:lpstr>Estruturas de repetição (for)</vt:lpstr>
      <vt:lpstr>Estruturas de repetição (foreach)</vt:lpstr>
      <vt:lpstr>Estruturas de repetição (foreach)</vt:lpstr>
      <vt:lpstr>Delegates e eventos</vt:lpstr>
      <vt:lpstr>Delegates e eventos</vt:lpstr>
      <vt:lpstr>Delegates e eventos</vt:lpstr>
      <vt:lpstr>Delegates e eventos</vt:lpstr>
      <vt:lpstr>Tipos e métodos genéricos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em C#</dc:title>
  <dc:creator>Matheus Villela Neder Issa</dc:creator>
  <cp:lastModifiedBy>Matheus Villela Neder Issa</cp:lastModifiedBy>
  <cp:revision>51</cp:revision>
  <dcterms:created xsi:type="dcterms:W3CDTF">2018-02-14T18:22:08Z</dcterms:created>
  <dcterms:modified xsi:type="dcterms:W3CDTF">2018-02-16T20:17:24Z</dcterms:modified>
</cp:coreProperties>
</file>