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258" r:id="rId2"/>
    <p:sldId id="288" r:id="rId3"/>
    <p:sldId id="296" r:id="rId4"/>
    <p:sldId id="297" r:id="rId5"/>
    <p:sldId id="298" r:id="rId6"/>
    <p:sldId id="299" r:id="rId7"/>
    <p:sldId id="300" r:id="rId8"/>
    <p:sldId id="301" r:id="rId9"/>
    <p:sldId id="304" r:id="rId10"/>
    <p:sldId id="302" r:id="rId11"/>
    <p:sldId id="303" r:id="rId12"/>
    <p:sldId id="305" r:id="rId13"/>
    <p:sldId id="306" r:id="rId14"/>
    <p:sldId id="307" r:id="rId15"/>
    <p:sldId id="309" r:id="rId16"/>
    <p:sldId id="310" r:id="rId17"/>
    <p:sldId id="308" r:id="rId18"/>
    <p:sldId id="311" r:id="rId19"/>
    <p:sldId id="312" r:id="rId20"/>
    <p:sldId id="313" r:id="rId21"/>
    <p:sldId id="314" r:id="rId22"/>
    <p:sldId id="315" r:id="rId23"/>
    <p:sldId id="285" r:id="rId24"/>
    <p:sldId id="316" r:id="rId25"/>
    <p:sldId id="289" r:id="rId26"/>
    <p:sldId id="290" r:id="rId27"/>
    <p:sldId id="286" r:id="rId28"/>
    <p:sldId id="287" r:id="rId29"/>
    <p:sldId id="284" r:id="rId30"/>
    <p:sldId id="275" r:id="rId31"/>
    <p:sldId id="291" r:id="rId32"/>
    <p:sldId id="292" r:id="rId33"/>
    <p:sldId id="293" r:id="rId34"/>
    <p:sldId id="295" r:id="rId35"/>
    <p:sldId id="317" r:id="rId36"/>
    <p:sldId id="319" r:id="rId37"/>
    <p:sldId id="320" r:id="rId38"/>
    <p:sldId id="321" r:id="rId39"/>
    <p:sldId id="318" r:id="rId40"/>
    <p:sldId id="326" r:id="rId41"/>
    <p:sldId id="327" r:id="rId42"/>
    <p:sldId id="323" r:id="rId43"/>
    <p:sldId id="324" r:id="rId44"/>
    <p:sldId id="328" r:id="rId45"/>
    <p:sldId id="329" r:id="rId46"/>
    <p:sldId id="330" r:id="rId47"/>
    <p:sldId id="331" r:id="rId48"/>
    <p:sldId id="332" r:id="rId49"/>
    <p:sldId id="325" r:id="rId50"/>
  </p:sldIdLst>
  <p:sldSz cx="14630400" cy="9144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6A67"/>
    <a:srgbClr val="303943"/>
    <a:srgbClr val="322C1E"/>
    <a:srgbClr val="FFFFFF"/>
    <a:srgbClr val="333333"/>
    <a:srgbClr val="1F5FAE"/>
    <a:srgbClr val="4F2316"/>
    <a:srgbClr val="D3C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32" autoAdjust="0"/>
    <p:restoredTop sz="95294" autoAdjust="0"/>
  </p:normalViewPr>
  <p:slideViewPr>
    <p:cSldViewPr snapToGrid="0">
      <p:cViewPr>
        <p:scale>
          <a:sx n="66" d="100"/>
          <a:sy n="66" d="100"/>
        </p:scale>
        <p:origin x="336" y="558"/>
      </p:cViewPr>
      <p:guideLst>
        <p:guide orient="horz" pos="2880"/>
        <p:guide pos="460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41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872D6B-470D-4F01-9A71-BFB8AE228CD4}" type="datetime1">
              <a:rPr lang="pt-BR" smtClean="0"/>
              <a:t>02/08/2018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828588A-5C4E-401A-AECC-B6F63A9DE96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E2AF919-DA84-473E-A39D-205B08A443F1}" type="datetime1">
              <a:rPr lang="pt-BR" noProof="0" smtClean="0"/>
              <a:t>02/08/2018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542409-6A04-4DC6-AC3A-D3758287A8F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1pPr>
    <a:lvl2pPr marL="570528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2pPr>
    <a:lvl3pPr marL="1141054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3pPr>
    <a:lvl4pPr marL="1711582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4pPr>
    <a:lvl5pPr marL="2282108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5pPr>
    <a:lvl6pPr marL="2852636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6pPr>
    <a:lvl7pPr marL="3423163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7pPr>
    <a:lvl8pPr marL="3993690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8pPr>
    <a:lvl9pPr marL="4564218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7542409-6A04-4DC6-AC3A-D3758287A8F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0563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5969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9255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5508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284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6385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7325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3528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2483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5507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5696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39636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57396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25405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65579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25987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6207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4919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5862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9328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8821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67616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7567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2207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887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7362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5208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2658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5381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444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FDD3B-C71B-4548-8784-EADB039BF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496484"/>
            <a:ext cx="1097280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CAE9D0-544A-4B1F-B574-D7120E537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802717"/>
            <a:ext cx="109728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E7A6B1-ED5B-4827-8503-F862B2EC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02/08/2018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A0CD02-B28D-44BA-A6D6-D21116F21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1E9E18-124F-420D-848F-E5D3EF56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80981732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CDB67-247E-4CFC-B935-C01FAC45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13F99A-AF0F-49E2-95E8-DB1913A6F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EB0773-5E65-48F6-B8B5-A5CFB020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02/08/2018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DB6347-F127-48A2-B5E5-B3C6574F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C05B6F-0320-4840-9DBE-F52340B9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6194525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271065-E8FD-46C5-BCB7-F5BAF589D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880" y="486834"/>
            <a:ext cx="3154680" cy="774911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006FF7-555C-4D24-86D8-8391732A3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5840" y="486834"/>
            <a:ext cx="9281160" cy="77491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22060C-8854-44D1-B2F4-3A8F468F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02/08/2018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10E28E-BF0C-42C0-AB63-BD50EE9B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24E9DD-C7CB-49CD-A3B2-D99FDBB8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0747541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BF1FF0-E451-42B2-8BEE-C787ADF6F319}" type="datetime1">
              <a:rPr lang="pt-BR" noProof="0" smtClean="0"/>
              <a:t>02/08/2018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76646-477F-4DC3-93B6-6E97BA85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37C698-3FBC-455B-A64F-543780F4C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3C3C5D-E998-4F65-B2C1-65DCC34A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02/08/2018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82CA17-C994-4F44-9CA0-A9C2694AA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3762D5-BBC8-4E4C-A678-09AF3379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1634550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F0FB3-AE4C-4FF3-BBAA-425ACAC2D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279652"/>
            <a:ext cx="1261872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6A422B-99F1-4FD5-8630-B1D60130C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6119285"/>
            <a:ext cx="1261872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8581E8-AB8A-477A-8D90-ED018B3D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02/08/2018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8E47BE-8DEA-4804-9454-FC802730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4745E7-5C38-4367-9803-31D163C9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798048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545DF-287C-420C-B704-9296AF8E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D68AEE-6A6E-4DB3-9578-88FB08B76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2434167"/>
            <a:ext cx="6217920" cy="580178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C11F56-F88C-43CC-B471-CE26A359D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2434167"/>
            <a:ext cx="6217920" cy="580178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47E071-BB0C-44DA-9348-80389B8A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02/08/2018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1D7A69-5491-46B3-9940-9FD43C39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E2BA0D-7FDA-4B96-96CD-ED8B7D04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1435345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0CA4E-CAD3-471C-9192-FD8060E1F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86834"/>
            <a:ext cx="12618720" cy="1767417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927C35-10FF-441C-BC0E-4F678989A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241551"/>
            <a:ext cx="6189344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DE992B-D12C-4EC0-B8B9-F73F4DC79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340100"/>
            <a:ext cx="6189344" cy="491278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D50EA5A-0C05-4541-A620-518F91AF9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241551"/>
            <a:ext cx="6219826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E03F06-5FD5-49F4-A60C-1C7BF6F31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340100"/>
            <a:ext cx="6219826" cy="491278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1B4D5E1-DD1A-4208-A22C-F18B282A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C24D98-22FB-4630-BD43-420396AA7B67}" type="datetime1">
              <a:rPr lang="pt-BR" noProof="0" smtClean="0"/>
              <a:t>02/08/2018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1CEADA-441F-4AA1-97D9-F07FF4D2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79D476-5F9C-403B-96CD-9E0BEDF8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8749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68DDE-35F6-494A-8DD4-65DC0172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DD6150E-1E49-4B30-BAD3-648928CB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A9C5BA1-4264-4F39-80BE-F4BF2BD8DCC6}" type="datetime1">
              <a:rPr lang="pt-BR" noProof="0" smtClean="0"/>
              <a:t>02/08/2018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181428-25ED-4544-BC01-E504AED5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A5EB19-F7F0-4B5C-8BD6-347F56FE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581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FA09DCC-9233-4CAE-ACFD-D1944DDF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9BF1FF0-E451-42B2-8BEE-C787ADF6F319}" type="datetime1">
              <a:rPr lang="pt-BR" noProof="0" smtClean="0"/>
              <a:t>02/08/2018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4622EF-844D-41D2-9C39-B3E6E2EE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AF3F4E-6CA8-4692-A6BE-9C22A3AC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6940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33BF4-EB7C-45B5-9204-D6989F6E1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3FA09C-8318-4961-A093-1A0D4D00B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316567"/>
            <a:ext cx="740664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8C28F5-072C-439F-A715-443B700B4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F88EDA-4E8E-4F12-8923-CA9FAA82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7A2475E-36FA-4BE4-8A1F-334FB6217BA4}" type="datetime1">
              <a:rPr lang="pt-BR" noProof="0" smtClean="0"/>
              <a:t>02/08/2018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826B8B-EC61-483B-878C-72E9C895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EDA95B-F2FD-43DF-82D2-9DB2A957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6000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99CE4-6079-437F-8713-FD50F200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F353BD5-6832-4AA1-BE01-AFFAB34A2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316567"/>
            <a:ext cx="7406640" cy="6498167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B82EC0-B14D-4A63-B2AD-83CD2C58C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711C9D-1B7D-4F6A-A7E9-3E5685E5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02/08/2018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0115E1-5C8B-48D8-8864-2D123A87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F25855-6709-42E9-AD73-D3756F67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8563181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138DEF2-0077-4F48-9703-11D18FCA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35B580-AD85-4EE1-A30D-23BF7F0E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2434167"/>
            <a:ext cx="1261872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30DF28-DDB8-40CC-92AE-9D4C75AC1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6DF6CC2-7531-4FC2-9D18-F5C7303E4621}" type="datetime1">
              <a:rPr lang="pt-BR" noProof="0" smtClean="0"/>
              <a:t>02/08/2018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A3BFE7-DD1F-46D9-9610-2A86130E7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0" y="8475134"/>
            <a:ext cx="49377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F4F714-D84C-4848-AEAB-595364DC3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272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5144D4D-9551-44E4-BE4D-D1B77CB41695}"/>
              </a:ext>
            </a:extLst>
          </p:cNvPr>
          <p:cNvSpPr/>
          <p:nvPr userDrawn="1"/>
        </p:nvSpPr>
        <p:spPr>
          <a:xfrm>
            <a:off x="0" y="8839200"/>
            <a:ext cx="1799539" cy="3048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95" noProof="0" dirty="0"/>
          </a:p>
        </p:txBody>
      </p:sp>
    </p:spTree>
    <p:extLst>
      <p:ext uri="{BB962C8B-B14F-4D97-AF65-F5344CB8AC3E}">
        <p14:creationId xmlns:p14="http://schemas.microsoft.com/office/powerpoint/2010/main" val="57877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46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otnet/standard/blob/master/docs/versions/netstandard1.6.md" TargetMode="External"/><Relationship Id="rId3" Type="http://schemas.openxmlformats.org/officeDocument/2006/relationships/hyperlink" Target="https://github.com/dotnet/standard/blob/master/docs/versions/netstandard1.1.md" TargetMode="External"/><Relationship Id="rId7" Type="http://schemas.openxmlformats.org/officeDocument/2006/relationships/hyperlink" Target="https://github.com/dotnet/standard/blob/master/docs/versions/netstandard1.5.md" TargetMode="External"/><Relationship Id="rId2" Type="http://schemas.openxmlformats.org/officeDocument/2006/relationships/hyperlink" Target="https://github.com/dotnet/standard/blob/master/docs/versions/netstandard1.0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/standard/blob/master/docs/versions/netstandard1.4.md" TargetMode="External"/><Relationship Id="rId5" Type="http://schemas.openxmlformats.org/officeDocument/2006/relationships/hyperlink" Target="https://github.com/dotnet/standard/blob/master/docs/versions/netstandard1.3.md" TargetMode="External"/><Relationship Id="rId4" Type="http://schemas.openxmlformats.org/officeDocument/2006/relationships/hyperlink" Target="https://github.com/dotnet/standard/blob/master/docs/versions/netstandard1.2.md" TargetMode="External"/><Relationship Id="rId9" Type="http://schemas.openxmlformats.org/officeDocument/2006/relationships/hyperlink" Target="https://github.com/dotnet/standard/blob/master/docs/versions/netstandard2.0.m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jp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0200" y="766482"/>
            <a:ext cx="10972800" cy="1412316"/>
          </a:xfrm>
        </p:spPr>
        <p:txBody>
          <a:bodyPr rtlCol="0"/>
          <a:lstStyle/>
          <a:p>
            <a:pPr rtl="0"/>
            <a:r>
              <a:rPr lang="pt-BR" dirty="0"/>
              <a:t>Noções básicas de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091CF8E9-9826-4DC9-8B8A-385E1F361D84}"/>
              </a:ext>
            </a:extLst>
          </p:cNvPr>
          <p:cNvGrpSpPr/>
          <p:nvPr/>
        </p:nvGrpSpPr>
        <p:grpSpPr>
          <a:xfrm>
            <a:off x="2837330" y="2608309"/>
            <a:ext cx="8541990" cy="2933678"/>
            <a:chOff x="1869141" y="2567232"/>
            <a:chExt cx="10703858" cy="3676155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82213B39-016E-431F-BB49-787213EAD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6544" y="4953088"/>
              <a:ext cx="2313710" cy="967370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234D1DF1-9BF6-4886-8472-4EB5F991F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69141" y="2567232"/>
              <a:ext cx="2540416" cy="2540416"/>
            </a:xfrm>
            <a:prstGeom prst="rect">
              <a:avLst/>
            </a:prstGeom>
          </p:spPr>
        </p:pic>
        <p:pic>
          <p:nvPicPr>
            <p:cNvPr id="2052" name="Picture 4" descr="Resultado de imagem para docker">
              <a:extLst>
                <a:ext uri="{FF2B5EF4-FFF2-40B4-BE49-F238E27FC236}">
                  <a16:creationId xmlns:a16="http://schemas.microsoft.com/office/drawing/2014/main" id="{0A469F05-D243-4689-B23B-6ABDA983E3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6453" y="2567232"/>
              <a:ext cx="3678801" cy="2004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DD1C7421-60FB-43C9-ABC1-981C917431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721"/>
            <a:stretch/>
          </p:blipFill>
          <p:spPr>
            <a:xfrm>
              <a:off x="9022742" y="2765659"/>
              <a:ext cx="3550257" cy="1598593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951A1ADB-F02C-402A-8D42-1ECA9DD8F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69736" y="4572000"/>
              <a:ext cx="3550257" cy="1671387"/>
            </a:xfrm>
            <a:prstGeom prst="rect">
              <a:avLst/>
            </a:prstGeom>
          </p:spPr>
        </p:pic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3ABAE87-6092-46C1-967B-C04FD14D379D}"/>
              </a:ext>
            </a:extLst>
          </p:cNvPr>
          <p:cNvSpPr txBox="1"/>
          <p:nvPr/>
        </p:nvSpPr>
        <p:spPr>
          <a:xfrm>
            <a:off x="1920383" y="6241268"/>
            <a:ext cx="10332444" cy="1220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/>
              <a:t>integração contínua e boas práticas de programação em geral</a:t>
            </a:r>
          </a:p>
          <a:p>
            <a:pPr algn="ctr">
              <a:lnSpc>
                <a:spcPct val="200000"/>
              </a:lnSpc>
            </a:pPr>
            <a:r>
              <a:rPr lang="pt-BR" sz="2400" dirty="0"/>
              <a:t>Matheus Neder – Arquiteto de Software BHS/Olé Consignado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CCABEF-033E-4DF1-BFAD-BCA137951BEB}"/>
              </a:ext>
            </a:extLst>
          </p:cNvPr>
          <p:cNvSpPr/>
          <p:nvPr/>
        </p:nvSpPr>
        <p:spPr>
          <a:xfrm>
            <a:off x="11578336" y="7896521"/>
            <a:ext cx="1366725" cy="958458"/>
          </a:xfrm>
          <a:prstGeom prst="rect">
            <a:avLst/>
          </a:prstGeom>
          <a:solidFill>
            <a:srgbClr val="1F5F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D5C5D036-BBBD-4C9D-BBA9-B7CB2AA2A1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2" t="19379" r="3656" b="22276"/>
          <a:stretch/>
        </p:blipFill>
        <p:spPr bwMode="auto">
          <a:xfrm>
            <a:off x="11629140" y="7985130"/>
            <a:ext cx="1241169" cy="788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C02F1669-F9D1-492B-8275-A6FA3DF4A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871" y="7900057"/>
            <a:ext cx="1241169" cy="95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Gerenciamento de memória</a:t>
            </a:r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59AA447-6512-4C45-A211-0C1D3DE7A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286000"/>
            <a:ext cx="12023944" cy="56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8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Gerenciamento de memória</a:t>
            </a:r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C9AEA72-15F7-4D3E-868F-ED084C015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286000"/>
            <a:ext cx="12023944" cy="56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0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E846F328-97B0-483A-AE23-7DC13DA97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672" y="1129553"/>
            <a:ext cx="9265055" cy="688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C2E87D7-072B-493C-9B73-42B9AB587217}"/>
              </a:ext>
            </a:extLst>
          </p:cNvPr>
          <p:cNvSpPr txBox="1"/>
          <p:nvPr/>
        </p:nvSpPr>
        <p:spPr>
          <a:xfrm>
            <a:off x="3363285" y="8042838"/>
            <a:ext cx="7903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Fonte: https://www.codeproject.com/Articles/76153/Six-important-NET-concepts-Stack-heap-value-types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Tipos de dados</a:t>
            </a:r>
          </a:p>
        </p:txBody>
      </p:sp>
    </p:spTree>
    <p:extLst>
      <p:ext uri="{BB962C8B-B14F-4D97-AF65-F5344CB8AC3E}">
        <p14:creationId xmlns:p14="http://schemas.microsoft.com/office/powerpoint/2010/main" val="85908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Classes e estruturas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D83B7A3-7C7D-4B10-B385-70688D39A23B}"/>
              </a:ext>
            </a:extLst>
          </p:cNvPr>
          <p:cNvSpPr txBox="1"/>
          <p:nvPr/>
        </p:nvSpPr>
        <p:spPr>
          <a:xfrm>
            <a:off x="2487706" y="2407024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EF4B5F7-A455-486A-954B-88A63DDF46C6}"/>
              </a:ext>
            </a:extLst>
          </p:cNvPr>
          <p:cNvSpPr/>
          <p:nvPr/>
        </p:nvSpPr>
        <p:spPr>
          <a:xfrm>
            <a:off x="605117" y="1927819"/>
            <a:ext cx="7315200" cy="1911036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720" dirty="0"/>
              <a:t>C</a:t>
            </a:r>
            <a:r>
              <a:rPr lang="pt-BR" sz="2720" dirty="0" err="1"/>
              <a:t>ampos</a:t>
            </a:r>
            <a:r>
              <a:rPr lang="pt-BR" sz="2720" dirty="0"/>
              <a:t> (atributos)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720" dirty="0" err="1"/>
              <a:t>Métodos</a:t>
            </a:r>
            <a:endParaRPr lang="en-US" sz="2720" dirty="0"/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720" dirty="0" err="1"/>
              <a:t>Propriedades</a:t>
            </a:r>
            <a:endParaRPr lang="pt-BR" sz="272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1510C6E-A70A-4618-94BB-4C23C2583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294" y="2407024"/>
            <a:ext cx="58674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8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Herança e polimorfismo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D83B7A3-7C7D-4B10-B385-70688D39A23B}"/>
              </a:ext>
            </a:extLst>
          </p:cNvPr>
          <p:cNvSpPr txBox="1"/>
          <p:nvPr/>
        </p:nvSpPr>
        <p:spPr>
          <a:xfrm>
            <a:off x="2487706" y="2407024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BB01F81-F9FD-418A-9CC1-87EFB7162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155" y="2528887"/>
            <a:ext cx="2743200" cy="40862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AA5FC0C-5EEA-4723-B4B9-E4FAE9C4D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971" y="2635691"/>
            <a:ext cx="5962650" cy="286702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A5165CA-DB4F-4FD8-AE96-C9A4CF5149DC}"/>
              </a:ext>
            </a:extLst>
          </p:cNvPr>
          <p:cNvSpPr txBox="1"/>
          <p:nvPr/>
        </p:nvSpPr>
        <p:spPr>
          <a:xfrm>
            <a:off x="1005840" y="7599301"/>
            <a:ext cx="546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Obs.: Herança é possível apenas para tipos de referencia</a:t>
            </a:r>
          </a:p>
        </p:txBody>
      </p:sp>
    </p:spTree>
    <p:extLst>
      <p:ext uri="{BB962C8B-B14F-4D97-AF65-F5344CB8AC3E}">
        <p14:creationId xmlns:p14="http://schemas.microsoft.com/office/powerpoint/2010/main" val="204910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Herança e polimorfismo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D83B7A3-7C7D-4B10-B385-70688D39A23B}"/>
              </a:ext>
            </a:extLst>
          </p:cNvPr>
          <p:cNvSpPr txBox="1"/>
          <p:nvPr/>
        </p:nvSpPr>
        <p:spPr>
          <a:xfrm>
            <a:off x="2487706" y="2407024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E8853E-4A60-47AC-85C3-39559E18A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425" y="1799166"/>
            <a:ext cx="10877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3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>
            <a:extLst>
              <a:ext uri="{FF2B5EF4-FFF2-40B4-BE49-F238E27FC236}">
                <a16:creationId xmlns:a16="http://schemas.microsoft.com/office/drawing/2014/main" id="{BFBC559E-DB2C-4BFA-B382-CD59A4DB8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460" y="1959255"/>
            <a:ext cx="8907032" cy="6743177"/>
          </a:xfrm>
          <a:prstGeom prst="rect">
            <a:avLst/>
          </a:prstGeom>
        </p:spPr>
      </p:pic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Herança e polimorfismo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2902DC4-A7AD-4B65-A0ED-864437E7F40B}"/>
              </a:ext>
            </a:extLst>
          </p:cNvPr>
          <p:cNvSpPr/>
          <p:nvPr/>
        </p:nvSpPr>
        <p:spPr>
          <a:xfrm>
            <a:off x="5056094" y="3412674"/>
            <a:ext cx="578224" cy="627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C71F58B-22A6-449A-B58B-616DF0449ECF}"/>
              </a:ext>
            </a:extLst>
          </p:cNvPr>
          <p:cNvSpPr/>
          <p:nvPr/>
        </p:nvSpPr>
        <p:spPr>
          <a:xfrm>
            <a:off x="6131859" y="2097741"/>
            <a:ext cx="1694329" cy="3693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731E8BE-FF16-42B3-BC91-27B6045A6CA2}"/>
              </a:ext>
            </a:extLst>
          </p:cNvPr>
          <p:cNvSpPr/>
          <p:nvPr/>
        </p:nvSpPr>
        <p:spPr>
          <a:xfrm>
            <a:off x="5836024" y="6339862"/>
            <a:ext cx="1371600" cy="3693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26D8193-4311-4302-A8A4-F459EF6117E9}"/>
              </a:ext>
            </a:extLst>
          </p:cNvPr>
          <p:cNvSpPr/>
          <p:nvPr/>
        </p:nvSpPr>
        <p:spPr>
          <a:xfrm>
            <a:off x="3581401" y="4576482"/>
            <a:ext cx="3451411" cy="3693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37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Herança e polimorfismo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D83B7A3-7C7D-4B10-B385-70688D39A23B}"/>
              </a:ext>
            </a:extLst>
          </p:cNvPr>
          <p:cNvSpPr txBox="1"/>
          <p:nvPr/>
        </p:nvSpPr>
        <p:spPr>
          <a:xfrm>
            <a:off x="2487706" y="2407024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BB01F81-F9FD-418A-9CC1-87EFB7162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155" y="2528887"/>
            <a:ext cx="2743200" cy="40862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B8AEBAD-D616-4CFC-9676-2E48D67D0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580" y="2596121"/>
            <a:ext cx="63055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7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Interfaces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D83B7A3-7C7D-4B10-B385-70688D39A23B}"/>
              </a:ext>
            </a:extLst>
          </p:cNvPr>
          <p:cNvSpPr txBox="1"/>
          <p:nvPr/>
        </p:nvSpPr>
        <p:spPr>
          <a:xfrm>
            <a:off x="2487706" y="2407024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42B3735-F13E-43FE-B154-9640B5045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11" y="1687325"/>
            <a:ext cx="6219825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Interfaces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D83B7A3-7C7D-4B10-B385-70688D39A23B}"/>
              </a:ext>
            </a:extLst>
          </p:cNvPr>
          <p:cNvSpPr txBox="1"/>
          <p:nvPr/>
        </p:nvSpPr>
        <p:spPr>
          <a:xfrm>
            <a:off x="2487706" y="2407024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9668EF-0D70-47ED-95D9-FE11F5EB0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631" y="1963273"/>
            <a:ext cx="10601325" cy="53244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211F5AE-2249-404D-912C-8A1307B6C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5731" y="2147939"/>
            <a:ext cx="35433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7E818-F6B8-4ACE-B105-451DE801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(C Sharp)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CD6BFF-7BBD-46CC-B8E8-BB191ADE5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5304" y="2601824"/>
            <a:ext cx="8899010" cy="58017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Anders </a:t>
            </a:r>
            <a:r>
              <a:rPr lang="pt-BR" dirty="0" err="1"/>
              <a:t>Hejlsberg</a:t>
            </a:r>
            <a:r>
              <a:rPr lang="pt-BR" dirty="0"/>
              <a:t> (Turbo Pascal e Delphi)</a:t>
            </a:r>
          </a:p>
          <a:p>
            <a:pPr>
              <a:lnSpc>
                <a:spcPct val="150000"/>
              </a:lnSpc>
            </a:pPr>
            <a:r>
              <a:rPr lang="en-US" dirty="0"/>
              <a:t>Microsoft .</a:t>
            </a:r>
            <a:r>
              <a:rPr lang="pt-BR" dirty="0"/>
              <a:t>NET Framework</a:t>
            </a:r>
          </a:p>
          <a:p>
            <a:pPr>
              <a:lnSpc>
                <a:spcPct val="150000"/>
              </a:lnSpc>
            </a:pPr>
            <a:r>
              <a:rPr lang="pt-BR" dirty="0"/>
              <a:t>ECMA 334 - ISO/IEC 23270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</a:t>
            </a:r>
            <a:r>
              <a:rPr lang="pt-BR" dirty="0" err="1"/>
              <a:t>ono</a:t>
            </a:r>
            <a:endParaRPr lang="pt-BR" dirty="0"/>
          </a:p>
          <a:p>
            <a:pPr lvl="1">
              <a:lnSpc>
                <a:spcPct val="150000"/>
              </a:lnSpc>
            </a:pPr>
            <a:r>
              <a:rPr lang="en-US" dirty="0"/>
              <a:t>d</a:t>
            </a:r>
            <a:r>
              <a:rPr lang="pt-BR" dirty="0" err="1"/>
              <a:t>otGNU</a:t>
            </a:r>
            <a:endParaRPr lang="pt-BR" dirty="0"/>
          </a:p>
          <a:p>
            <a:pPr lvl="1">
              <a:lnSpc>
                <a:spcPct val="150000"/>
              </a:lnSpc>
            </a:pPr>
            <a:r>
              <a:rPr lang="en-US" dirty="0"/>
              <a:t>P</a:t>
            </a:r>
            <a:r>
              <a:rPr lang="pt-BR" dirty="0"/>
              <a:t>ortable.NET</a:t>
            </a:r>
          </a:p>
          <a:p>
            <a:endParaRPr lang="pt-BR" dirty="0"/>
          </a:p>
        </p:txBody>
      </p:sp>
      <p:sp>
        <p:nvSpPr>
          <p:cNvPr id="9" name="Espaço Reservado para Data 4">
            <a:extLst>
              <a:ext uri="{FF2B5EF4-FFF2-40B4-BE49-F238E27FC236}">
                <a16:creationId xmlns:a16="http://schemas.microsoft.com/office/drawing/2014/main" id="{4E2ED8B8-CBF2-482A-846A-0AEBF3EE3C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10" name="Espaço reservado para rodapé 5">
            <a:extLst>
              <a:ext uri="{FF2B5EF4-FFF2-40B4-BE49-F238E27FC236}">
                <a16:creationId xmlns:a16="http://schemas.microsoft.com/office/drawing/2014/main" id="{E4719D23-DEAC-49CA-89AF-895E574C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2050" name="Picture 2" descr="C:\Temp\c-sharp-minor-chord-on-treble-cle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7172" r="59328" b="11684"/>
          <a:stretch/>
        </p:blipFill>
        <p:spPr bwMode="auto">
          <a:xfrm>
            <a:off x="765109" y="5864289"/>
            <a:ext cx="2090058" cy="212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09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Interfaces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D83B7A3-7C7D-4B10-B385-70688D39A23B}"/>
              </a:ext>
            </a:extLst>
          </p:cNvPr>
          <p:cNvSpPr txBox="1"/>
          <p:nvPr/>
        </p:nvSpPr>
        <p:spPr>
          <a:xfrm>
            <a:off x="2487706" y="2407024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0D1415-164A-4846-B767-CC720C061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62" y="1827741"/>
            <a:ext cx="4924425" cy="22669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61622EB-55A6-4923-828C-1B9CEC38A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457" y="1827741"/>
            <a:ext cx="6086475" cy="67722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8BC51B2-9CEB-401D-B48A-53BCB7396C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960"/>
          <a:stretch/>
        </p:blipFill>
        <p:spPr>
          <a:xfrm>
            <a:off x="11497235" y="3470243"/>
            <a:ext cx="2841812" cy="252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1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F12941F-E676-48FF-913B-D3E17EDB5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216" y="2445497"/>
            <a:ext cx="10668000" cy="5438775"/>
          </a:xfrm>
          <a:prstGeom prst="rect">
            <a:avLst/>
          </a:prstGeom>
        </p:spPr>
      </p:pic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Interfaces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D83B7A3-7C7D-4B10-B385-70688D39A23B}"/>
              </a:ext>
            </a:extLst>
          </p:cNvPr>
          <p:cNvSpPr txBox="1"/>
          <p:nvPr/>
        </p:nvSpPr>
        <p:spPr>
          <a:xfrm>
            <a:off x="2487706" y="2407024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57D02A9-CD7E-4EEE-8391-0AE839FEFF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755" r="52981"/>
          <a:stretch/>
        </p:blipFill>
        <p:spPr>
          <a:xfrm>
            <a:off x="9784080" y="2776356"/>
            <a:ext cx="3188746" cy="247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3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00E10BFB-86E8-4B5E-BA0C-DE1803901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69" y="1724086"/>
            <a:ext cx="4973171" cy="4973171"/>
          </a:xfrm>
        </p:spPr>
      </p:pic>
      <p:sp>
        <p:nvSpPr>
          <p:cNvPr id="9" name="Espaço Reservado para Data 4">
            <a:extLst>
              <a:ext uri="{FF2B5EF4-FFF2-40B4-BE49-F238E27FC236}">
                <a16:creationId xmlns:a16="http://schemas.microsoft.com/office/drawing/2014/main" id="{8E89A0D7-82C7-4A2A-A478-DA1E2219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10" name="Espaço reservado para rodapé 5">
            <a:extLst>
              <a:ext uri="{FF2B5EF4-FFF2-40B4-BE49-F238E27FC236}">
                <a16:creationId xmlns:a16="http://schemas.microsoft.com/office/drawing/2014/main" id="{196F2E32-33FC-4386-B96C-242E77AF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46B3A5E-AA59-47CA-9192-018719DC96DC}"/>
              </a:ext>
            </a:extLst>
          </p:cNvPr>
          <p:cNvSpPr txBox="1"/>
          <p:nvPr/>
        </p:nvSpPr>
        <p:spPr>
          <a:xfrm>
            <a:off x="3813857" y="6826886"/>
            <a:ext cx="7002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https://goo.gl/forms/6UP0BiX2lNTol2xx2</a:t>
            </a:r>
          </a:p>
        </p:txBody>
      </p:sp>
    </p:spTree>
    <p:extLst>
      <p:ext uri="{BB962C8B-B14F-4D97-AF65-F5344CB8AC3E}">
        <p14:creationId xmlns:p14="http://schemas.microsoft.com/office/powerpoint/2010/main" val="2274297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98E2891-128D-4085-BA78-D83CABC119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9" r="2649"/>
          <a:stretch/>
        </p:blipFill>
        <p:spPr>
          <a:xfrm>
            <a:off x="414067" y="2124075"/>
            <a:ext cx="13716001" cy="4895850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F3823A05-2CB8-453D-B7C2-B4BF564EC4F0}"/>
              </a:ext>
            </a:extLst>
          </p:cNvPr>
          <p:cNvSpPr txBox="1">
            <a:spLocks/>
          </p:cNvSpPr>
          <p:nvPr/>
        </p:nvSpPr>
        <p:spPr>
          <a:xfrm>
            <a:off x="962707" y="6889749"/>
            <a:ext cx="126187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8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 err="1"/>
              <a:t>European</a:t>
            </a:r>
            <a:r>
              <a:rPr lang="pt-BR" sz="1400" dirty="0"/>
              <a:t> Computer </a:t>
            </a:r>
            <a:r>
              <a:rPr lang="pt-BR" sz="1400" dirty="0" err="1"/>
              <a:t>Manufacturers</a:t>
            </a:r>
            <a:r>
              <a:rPr lang="pt-BR" sz="1400" dirty="0"/>
              <a:t> </a:t>
            </a:r>
            <a:r>
              <a:rPr lang="pt-BR" sz="1400" dirty="0" err="1"/>
              <a:t>Association</a:t>
            </a:r>
            <a:endParaRPr lang="pt-BR" sz="1400" dirty="0"/>
          </a:p>
          <a:p>
            <a:endParaRPr lang="en-US" sz="1400" dirty="0"/>
          </a:p>
          <a:p>
            <a:r>
              <a:rPr lang="en-US" sz="2800" dirty="0"/>
              <a:t>Standard ECMA-335 (CLI) / ECMA-334 (C#)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2385810-E73F-4C63-A448-7C7A4CC2A2E9}"/>
              </a:ext>
            </a:extLst>
          </p:cNvPr>
          <p:cNvSpPr txBox="1"/>
          <p:nvPr/>
        </p:nvSpPr>
        <p:spPr>
          <a:xfrm>
            <a:off x="11697418" y="7588791"/>
            <a:ext cx="1616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Ximian</a:t>
            </a:r>
            <a:r>
              <a:rPr lang="en-US" dirty="0"/>
              <a:t> / Novell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53BFCC7-565D-4266-854F-C11EC80182C6}"/>
              </a:ext>
            </a:extLst>
          </p:cNvPr>
          <p:cNvSpPr/>
          <p:nvPr/>
        </p:nvSpPr>
        <p:spPr>
          <a:xfrm>
            <a:off x="414067" y="605118"/>
            <a:ext cx="13716001" cy="151895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8DE9A58-CFA6-4D60-A704-AD56A80C11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18"/>
          <a:stretch/>
        </p:blipFill>
        <p:spPr>
          <a:xfrm>
            <a:off x="548537" y="823633"/>
            <a:ext cx="2952750" cy="109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0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6DC9F291-4E26-400A-A559-6E5FD48E6659}"/>
              </a:ext>
            </a:extLst>
          </p:cNvPr>
          <p:cNvSpPr/>
          <p:nvPr/>
        </p:nvSpPr>
        <p:spPr>
          <a:xfrm>
            <a:off x="414067" y="605118"/>
            <a:ext cx="13716001" cy="151895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98E2891-128D-4085-BA78-D83CABC119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9" r="2649"/>
          <a:stretch/>
        </p:blipFill>
        <p:spPr>
          <a:xfrm>
            <a:off x="414067" y="2124075"/>
            <a:ext cx="13716001" cy="4895850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F3823A05-2CB8-453D-B7C2-B4BF564EC4F0}"/>
              </a:ext>
            </a:extLst>
          </p:cNvPr>
          <p:cNvSpPr txBox="1">
            <a:spLocks/>
          </p:cNvSpPr>
          <p:nvPr/>
        </p:nvSpPr>
        <p:spPr>
          <a:xfrm>
            <a:off x="962707" y="6889749"/>
            <a:ext cx="126187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8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 err="1"/>
              <a:t>European</a:t>
            </a:r>
            <a:r>
              <a:rPr lang="pt-BR" sz="1400" dirty="0"/>
              <a:t> Computer </a:t>
            </a:r>
            <a:r>
              <a:rPr lang="pt-BR" sz="1400" dirty="0" err="1"/>
              <a:t>Manufacturers</a:t>
            </a:r>
            <a:r>
              <a:rPr lang="pt-BR" sz="1400" dirty="0"/>
              <a:t> </a:t>
            </a:r>
            <a:r>
              <a:rPr lang="pt-BR" sz="1400" dirty="0" err="1"/>
              <a:t>Association</a:t>
            </a:r>
            <a:endParaRPr lang="pt-BR" sz="1400" dirty="0"/>
          </a:p>
          <a:p>
            <a:endParaRPr lang="en-US" sz="1400" dirty="0"/>
          </a:p>
          <a:p>
            <a:r>
              <a:rPr lang="en-US" sz="2800" dirty="0"/>
              <a:t>Standard ECMA-335 (CLI) / ECMA-334 (C#)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2385810-E73F-4C63-A448-7C7A4CC2A2E9}"/>
              </a:ext>
            </a:extLst>
          </p:cNvPr>
          <p:cNvSpPr txBox="1"/>
          <p:nvPr/>
        </p:nvSpPr>
        <p:spPr>
          <a:xfrm>
            <a:off x="11697418" y="7588791"/>
            <a:ext cx="1616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Ximian</a:t>
            </a:r>
            <a:r>
              <a:rPr lang="en-US" dirty="0"/>
              <a:t> / Novell</a:t>
            </a:r>
            <a:endParaRPr lang="pt-BR" dirty="0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E5D22274-CFD0-4164-AFEC-40AFC77D30F8}"/>
              </a:ext>
            </a:extLst>
          </p:cNvPr>
          <p:cNvSpPr/>
          <p:nvPr/>
        </p:nvSpPr>
        <p:spPr>
          <a:xfrm>
            <a:off x="6129067" y="935357"/>
            <a:ext cx="966174" cy="94258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9FDC5A6-F58E-48A0-9635-94BA7F0AE6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18"/>
          <a:stretch/>
        </p:blipFill>
        <p:spPr>
          <a:xfrm>
            <a:off x="548537" y="823633"/>
            <a:ext cx="2952750" cy="1099297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F647EDFB-9389-4E93-A1D1-20B073D3A068}"/>
              </a:ext>
            </a:extLst>
          </p:cNvPr>
          <p:cNvSpPr/>
          <p:nvPr/>
        </p:nvSpPr>
        <p:spPr>
          <a:xfrm>
            <a:off x="11806518" y="605118"/>
            <a:ext cx="1452282" cy="1438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64EC046-7EC9-45F5-AB00-75D3B7031E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79220" y="278208"/>
            <a:ext cx="2452478" cy="218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2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.NET Core </a:t>
            </a:r>
            <a:r>
              <a:rPr lang="pt-BR" dirty="0" err="1"/>
              <a:t>vs</a:t>
            </a:r>
            <a:r>
              <a:rPr lang="pt-BR" dirty="0"/>
              <a:t> .NET Framework</a:t>
            </a:r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903" y="8757055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2B3A1DC-FFBF-4264-ABED-47FE243305BA}"/>
              </a:ext>
            </a:extLst>
          </p:cNvPr>
          <p:cNvSpPr/>
          <p:nvPr/>
        </p:nvSpPr>
        <p:spPr>
          <a:xfrm>
            <a:off x="1966821" y="2587925"/>
            <a:ext cx="4801464" cy="52448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.NET Framework</a:t>
            </a:r>
            <a:endParaRPr lang="pt-BR" sz="36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6797C99-AC55-44CF-B98B-2604AB32C55D}"/>
              </a:ext>
            </a:extLst>
          </p:cNvPr>
          <p:cNvSpPr/>
          <p:nvPr/>
        </p:nvSpPr>
        <p:spPr>
          <a:xfrm>
            <a:off x="7539487" y="2587925"/>
            <a:ext cx="4485736" cy="5244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446D310-6E73-4F6A-A2D6-E01643B757A7}"/>
              </a:ext>
            </a:extLst>
          </p:cNvPr>
          <p:cNvSpPr txBox="1"/>
          <p:nvPr/>
        </p:nvSpPr>
        <p:spPr>
          <a:xfrm>
            <a:off x="7539486" y="2587925"/>
            <a:ext cx="2449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.NET Core</a:t>
            </a:r>
            <a:endParaRPr lang="pt-BR" sz="3600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96D32AB-3E3B-41EC-B5AF-82E0D82AB3EF}"/>
              </a:ext>
            </a:extLst>
          </p:cNvPr>
          <p:cNvSpPr/>
          <p:nvPr/>
        </p:nvSpPr>
        <p:spPr>
          <a:xfrm rot="10800000">
            <a:off x="10949507" y="6142007"/>
            <a:ext cx="879894" cy="5065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E272E3BB-C1F8-43E6-928D-8F6B61453BCE}"/>
              </a:ext>
            </a:extLst>
          </p:cNvPr>
          <p:cNvSpPr/>
          <p:nvPr/>
        </p:nvSpPr>
        <p:spPr>
          <a:xfrm rot="10800000">
            <a:off x="10949507" y="4937685"/>
            <a:ext cx="879894" cy="9800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4B5839C-647F-469D-A9F6-7E7E681ED037}"/>
              </a:ext>
            </a:extLst>
          </p:cNvPr>
          <p:cNvSpPr/>
          <p:nvPr/>
        </p:nvSpPr>
        <p:spPr>
          <a:xfrm rot="10800000">
            <a:off x="10949507" y="3939896"/>
            <a:ext cx="879894" cy="7591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D77C262-5814-4677-B274-649CC2550EFF}"/>
              </a:ext>
            </a:extLst>
          </p:cNvPr>
          <p:cNvSpPr/>
          <p:nvPr/>
        </p:nvSpPr>
        <p:spPr>
          <a:xfrm>
            <a:off x="9885441" y="3372710"/>
            <a:ext cx="879894" cy="7591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4577EDC-0CC0-4769-A749-DCE7444B9D88}"/>
              </a:ext>
            </a:extLst>
          </p:cNvPr>
          <p:cNvSpPr/>
          <p:nvPr/>
        </p:nvSpPr>
        <p:spPr>
          <a:xfrm>
            <a:off x="9885441" y="4356121"/>
            <a:ext cx="879894" cy="759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51B6A882-08E7-417F-93B2-1C446F666B9F}"/>
              </a:ext>
            </a:extLst>
          </p:cNvPr>
          <p:cNvSpPr/>
          <p:nvPr/>
        </p:nvSpPr>
        <p:spPr>
          <a:xfrm>
            <a:off x="9885441" y="5906001"/>
            <a:ext cx="879894" cy="11588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02A7DE99-847B-4BC4-B213-00EAFEC388A8}"/>
              </a:ext>
            </a:extLst>
          </p:cNvPr>
          <p:cNvSpPr/>
          <p:nvPr/>
        </p:nvSpPr>
        <p:spPr>
          <a:xfrm rot="10800000">
            <a:off x="8803689" y="5890185"/>
            <a:ext cx="879894" cy="759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0C849E23-C958-4BE7-9742-8AF2C95114E1}"/>
              </a:ext>
            </a:extLst>
          </p:cNvPr>
          <p:cNvSpPr/>
          <p:nvPr/>
        </p:nvSpPr>
        <p:spPr>
          <a:xfrm rot="10800000">
            <a:off x="8803689" y="5338094"/>
            <a:ext cx="879894" cy="3278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663BFB2D-AB2B-4107-B5F9-9EB5690476E8}"/>
              </a:ext>
            </a:extLst>
          </p:cNvPr>
          <p:cNvSpPr/>
          <p:nvPr/>
        </p:nvSpPr>
        <p:spPr>
          <a:xfrm rot="10800000">
            <a:off x="8803689" y="3940615"/>
            <a:ext cx="879894" cy="11588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BDB7E775-2025-4FD3-B8DE-AE3B1E81A2C4}"/>
              </a:ext>
            </a:extLst>
          </p:cNvPr>
          <p:cNvSpPr/>
          <p:nvPr/>
        </p:nvSpPr>
        <p:spPr>
          <a:xfrm rot="10800000">
            <a:off x="8803689" y="3374146"/>
            <a:ext cx="879894" cy="3278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46771B18-C8DD-440F-88BF-6495C4194396}"/>
              </a:ext>
            </a:extLst>
          </p:cNvPr>
          <p:cNvSpPr/>
          <p:nvPr/>
        </p:nvSpPr>
        <p:spPr>
          <a:xfrm rot="10800000">
            <a:off x="7722797" y="6141288"/>
            <a:ext cx="879894" cy="5065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51F916F5-A4D9-4127-BB4D-8AADF965C2B7}"/>
              </a:ext>
            </a:extLst>
          </p:cNvPr>
          <p:cNvSpPr/>
          <p:nvPr/>
        </p:nvSpPr>
        <p:spPr>
          <a:xfrm rot="10800000">
            <a:off x="7722797" y="4936966"/>
            <a:ext cx="879894" cy="9800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B280ACBE-6895-4AAE-B42C-24F4556C7596}"/>
              </a:ext>
            </a:extLst>
          </p:cNvPr>
          <p:cNvSpPr/>
          <p:nvPr/>
        </p:nvSpPr>
        <p:spPr>
          <a:xfrm rot="10800000">
            <a:off x="7722797" y="3939177"/>
            <a:ext cx="879894" cy="7591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D3749FC8-1DF0-4FCC-9F30-B2101433C20E}"/>
              </a:ext>
            </a:extLst>
          </p:cNvPr>
          <p:cNvSpPr/>
          <p:nvPr/>
        </p:nvSpPr>
        <p:spPr>
          <a:xfrm>
            <a:off x="7722796" y="7246189"/>
            <a:ext cx="4106605" cy="3278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 Core SDK</a:t>
            </a:r>
            <a:endParaRPr lang="pt-BR" dirty="0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22C8B44B-D718-4336-9C3A-48B174E40AB4}"/>
              </a:ext>
            </a:extLst>
          </p:cNvPr>
          <p:cNvSpPr/>
          <p:nvPr/>
        </p:nvSpPr>
        <p:spPr>
          <a:xfrm>
            <a:off x="1005840" y="2587925"/>
            <a:ext cx="960983" cy="52448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3AE75C82-7E2B-4080-A5D8-9B19E4BF9609}"/>
              </a:ext>
            </a:extLst>
          </p:cNvPr>
          <p:cNvSpPr txBox="1"/>
          <p:nvPr/>
        </p:nvSpPr>
        <p:spPr>
          <a:xfrm rot="16200000">
            <a:off x="519271" y="5014928"/>
            <a:ext cx="1934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Windows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3A2F0F08-D7DF-4EBA-A137-5A296597AD1A}"/>
              </a:ext>
            </a:extLst>
          </p:cNvPr>
          <p:cNvSpPr/>
          <p:nvPr/>
        </p:nvSpPr>
        <p:spPr>
          <a:xfrm>
            <a:off x="12370279" y="2587925"/>
            <a:ext cx="1414732" cy="52448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FFB410CA-A850-443A-8FD3-ABADED535B9A}"/>
              </a:ext>
            </a:extLst>
          </p:cNvPr>
          <p:cNvSpPr txBox="1"/>
          <p:nvPr/>
        </p:nvSpPr>
        <p:spPr>
          <a:xfrm rot="5400000">
            <a:off x="11516008" y="5107260"/>
            <a:ext cx="3122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Windows, Linux, Mac …</a:t>
            </a:r>
            <a:endParaRPr lang="pt-BR" sz="2400" dirty="0">
              <a:solidFill>
                <a:schemeClr val="bg1"/>
              </a:solidFill>
            </a:endParaRP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082C2AE9-E6FF-4BB5-89A3-E11684481463}"/>
              </a:ext>
            </a:extLst>
          </p:cNvPr>
          <p:cNvCxnSpPr/>
          <p:nvPr/>
        </p:nvCxnSpPr>
        <p:spPr>
          <a:xfrm>
            <a:off x="12215004" y="2154947"/>
            <a:ext cx="0" cy="6366294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2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pPr rtl="0"/>
            <a:r>
              <a:rPr lang="pt-BR" dirty="0"/>
              <a:t>.NET Core </a:t>
            </a:r>
            <a:r>
              <a:rPr lang="pt-BR" dirty="0" err="1"/>
              <a:t>vs</a:t>
            </a:r>
            <a:r>
              <a:rPr lang="pt-BR" dirty="0"/>
              <a:t> .NET Framework</a:t>
            </a:r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6797C99-AC55-44CF-B98B-2604AB32C55D}"/>
              </a:ext>
            </a:extLst>
          </p:cNvPr>
          <p:cNvSpPr/>
          <p:nvPr/>
        </p:nvSpPr>
        <p:spPr>
          <a:xfrm>
            <a:off x="9626753" y="2587925"/>
            <a:ext cx="1466816" cy="5244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446D310-6E73-4F6A-A2D6-E01643B757A7}"/>
              </a:ext>
            </a:extLst>
          </p:cNvPr>
          <p:cNvSpPr txBox="1"/>
          <p:nvPr/>
        </p:nvSpPr>
        <p:spPr>
          <a:xfrm>
            <a:off x="9732322" y="2573673"/>
            <a:ext cx="1420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.NET Core</a:t>
            </a:r>
            <a:endParaRPr lang="pt-BR" sz="2200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E272E3BB-C1F8-43E6-928D-8F6B61453BCE}"/>
              </a:ext>
            </a:extLst>
          </p:cNvPr>
          <p:cNvSpPr/>
          <p:nvPr/>
        </p:nvSpPr>
        <p:spPr>
          <a:xfrm rot="10800000">
            <a:off x="10054003" y="5655492"/>
            <a:ext cx="879894" cy="5789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4577EDC-0CC0-4769-A749-DCE7444B9D88}"/>
              </a:ext>
            </a:extLst>
          </p:cNvPr>
          <p:cNvSpPr/>
          <p:nvPr/>
        </p:nvSpPr>
        <p:spPr>
          <a:xfrm>
            <a:off x="10051415" y="4231542"/>
            <a:ext cx="879894" cy="759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02A7DE99-847B-4BC4-B213-00EAFEC388A8}"/>
              </a:ext>
            </a:extLst>
          </p:cNvPr>
          <p:cNvSpPr/>
          <p:nvPr/>
        </p:nvSpPr>
        <p:spPr>
          <a:xfrm rot="10800000">
            <a:off x="10058401" y="6406301"/>
            <a:ext cx="879894" cy="4929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D3749FC8-1DF0-4FCC-9F30-B2101433C20E}"/>
              </a:ext>
            </a:extLst>
          </p:cNvPr>
          <p:cNvSpPr/>
          <p:nvPr/>
        </p:nvSpPr>
        <p:spPr>
          <a:xfrm>
            <a:off x="9795377" y="3359641"/>
            <a:ext cx="1142918" cy="7616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Core Runtime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7E533CA-A1F3-491B-BC81-655B04724607}"/>
              </a:ext>
            </a:extLst>
          </p:cNvPr>
          <p:cNvSpPr/>
          <p:nvPr/>
        </p:nvSpPr>
        <p:spPr>
          <a:xfrm>
            <a:off x="6768286" y="2587925"/>
            <a:ext cx="926477" cy="5244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C2E258-D101-43B8-AE83-752E0D9FB25B}"/>
              </a:ext>
            </a:extLst>
          </p:cNvPr>
          <p:cNvSpPr txBox="1"/>
          <p:nvPr/>
        </p:nvSpPr>
        <p:spPr>
          <a:xfrm rot="5400000">
            <a:off x="5080987" y="4856412"/>
            <a:ext cx="4305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Código da aplicação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77C69484-D926-41CC-83E0-9987A0F98E3B}"/>
              </a:ext>
            </a:extLst>
          </p:cNvPr>
          <p:cNvSpPr/>
          <p:nvPr/>
        </p:nvSpPr>
        <p:spPr>
          <a:xfrm rot="10800000">
            <a:off x="10051415" y="5116052"/>
            <a:ext cx="879894" cy="3278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9D0B72B3-6F6F-43BF-B625-CB031063931D}"/>
              </a:ext>
            </a:extLst>
          </p:cNvPr>
          <p:cNvSpPr/>
          <p:nvPr/>
        </p:nvSpPr>
        <p:spPr>
          <a:xfrm>
            <a:off x="11093569" y="2587925"/>
            <a:ext cx="926477" cy="5244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EEF85AF-B8CA-4D19-847A-231001CBDE54}"/>
              </a:ext>
            </a:extLst>
          </p:cNvPr>
          <p:cNvSpPr txBox="1"/>
          <p:nvPr/>
        </p:nvSpPr>
        <p:spPr>
          <a:xfrm rot="5400000">
            <a:off x="9406266" y="4856412"/>
            <a:ext cx="4305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Código da aplicação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F7FB5E81-9889-471A-9BF7-8FE130A18F3D}"/>
              </a:ext>
            </a:extLst>
          </p:cNvPr>
          <p:cNvSpPr txBox="1"/>
          <p:nvPr/>
        </p:nvSpPr>
        <p:spPr>
          <a:xfrm rot="5400000">
            <a:off x="519271" y="5014928"/>
            <a:ext cx="1934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Windows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7F5CDB55-452B-47B9-AF12-938006AC302D}"/>
              </a:ext>
            </a:extLst>
          </p:cNvPr>
          <p:cNvSpPr/>
          <p:nvPr/>
        </p:nvSpPr>
        <p:spPr>
          <a:xfrm>
            <a:off x="1966821" y="2587925"/>
            <a:ext cx="4801464" cy="52448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.NET Framework</a:t>
            </a:r>
            <a:endParaRPr lang="pt-BR" sz="3600" dirty="0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EBD069D-635D-4E40-AF29-899274423A02}"/>
              </a:ext>
            </a:extLst>
          </p:cNvPr>
          <p:cNvSpPr/>
          <p:nvPr/>
        </p:nvSpPr>
        <p:spPr>
          <a:xfrm>
            <a:off x="1005837" y="2587925"/>
            <a:ext cx="960983" cy="52448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55BF7F07-AADA-4B81-A2A8-1910559E7995}"/>
              </a:ext>
            </a:extLst>
          </p:cNvPr>
          <p:cNvSpPr txBox="1"/>
          <p:nvPr/>
        </p:nvSpPr>
        <p:spPr>
          <a:xfrm rot="16200000">
            <a:off x="519268" y="5014928"/>
            <a:ext cx="1934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Windows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C9491021-5D23-4742-8F8F-30D153528679}"/>
              </a:ext>
            </a:extLst>
          </p:cNvPr>
          <p:cNvSpPr/>
          <p:nvPr/>
        </p:nvSpPr>
        <p:spPr>
          <a:xfrm>
            <a:off x="12370279" y="2587925"/>
            <a:ext cx="1414732" cy="52448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B8B7510-6EF9-4C8E-8F53-7ED53A6B7BDC}"/>
              </a:ext>
            </a:extLst>
          </p:cNvPr>
          <p:cNvSpPr txBox="1"/>
          <p:nvPr/>
        </p:nvSpPr>
        <p:spPr>
          <a:xfrm rot="5400000">
            <a:off x="11516008" y="5107260"/>
            <a:ext cx="3122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Windows, Linux, Mac …</a:t>
            </a:r>
            <a:endParaRPr lang="pt-BR" sz="2400" dirty="0">
              <a:solidFill>
                <a:schemeClr val="bg1"/>
              </a:solidFill>
            </a:endParaRPr>
          </a:p>
        </p:txBody>
      </p: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C749E662-FF51-471C-A39D-99B232400887}"/>
              </a:ext>
            </a:extLst>
          </p:cNvPr>
          <p:cNvCxnSpPr/>
          <p:nvPr/>
        </p:nvCxnSpPr>
        <p:spPr>
          <a:xfrm>
            <a:off x="12215004" y="2154947"/>
            <a:ext cx="0" cy="6366294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41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2CEEA5B4-5936-4CD7-ADA5-FC79BBCA8D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49638" y="3563038"/>
            <a:ext cx="2471103" cy="2201258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5D537CB-DA77-40CA-9D00-00C6F845FD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598" y="3500437"/>
            <a:ext cx="2337834" cy="233783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1906072A-1B2E-45B4-95B3-BCE987083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394" y="3469611"/>
            <a:ext cx="2485808" cy="237146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0C574178-5DAF-41CD-9A4A-9B53CAB1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/>
          <a:lstStyle/>
          <a:p>
            <a:r>
              <a:rPr lang="en-US" dirty="0"/>
              <a:t>.NET Standard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902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1FC80DE-D63D-4D67-A422-F46237BBA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8"/>
          <a:stretch/>
        </p:blipFill>
        <p:spPr>
          <a:xfrm>
            <a:off x="541538" y="2035834"/>
            <a:ext cx="13169287" cy="6048201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1386CF17-2663-42B2-8CF9-18B81769F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/>
          <a:lstStyle/>
          <a:p>
            <a:r>
              <a:rPr lang="en-US" dirty="0"/>
              <a:t>.NET Standard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3630576" y="8084035"/>
            <a:ext cx="699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https://www.slideshare.net/dotnet18/moving-forward-with-aspnet-core</a:t>
            </a:r>
          </a:p>
        </p:txBody>
      </p:sp>
    </p:spTree>
    <p:extLst>
      <p:ext uri="{BB962C8B-B14F-4D97-AF65-F5344CB8AC3E}">
        <p14:creationId xmlns:p14="http://schemas.microsoft.com/office/powerpoint/2010/main" val="332464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D01CA-8E71-4B89-92CF-CAD3965A6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</a:t>
            </a:r>
            <a:endParaRPr lang="pt-BR" dirty="0"/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8E976631-8CDC-462F-89DD-E90A2328B0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215789"/>
              </p:ext>
            </p:extLst>
          </p:nvPr>
        </p:nvGraphicFramePr>
        <p:xfrm>
          <a:off x="1744878" y="2175486"/>
          <a:ext cx="11375514" cy="5760720"/>
        </p:xfrm>
        <a:graphic>
          <a:graphicData uri="http://schemas.openxmlformats.org/drawingml/2006/table">
            <a:tbl>
              <a:tblPr/>
              <a:tblGrid>
                <a:gridCol w="2597274">
                  <a:extLst>
                    <a:ext uri="{9D8B030D-6E8A-4147-A177-3AD203B41FA5}">
                      <a16:colId xmlns:a16="http://schemas.microsoft.com/office/drawing/2014/main" val="19122946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23576732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77531276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60179595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9560253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13932726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14247930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9555982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7350777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dirty="0">
                          <a:effectLst/>
                        </a:rPr>
                        <a:t>.NET Standard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  <a:hlinkClick r:id="rId2"/>
                        </a:rPr>
                        <a:t>1.0</a:t>
                      </a:r>
                      <a:endParaRPr lang="pt-BR" sz="2400" dirty="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  <a:hlinkClick r:id="rId3"/>
                        </a:rPr>
                        <a:t>1.1</a:t>
                      </a:r>
                      <a:endParaRPr lang="pt-BR" sz="2400" dirty="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  <a:hlinkClick r:id="rId4"/>
                        </a:rPr>
                        <a:t>1.2</a:t>
                      </a:r>
                      <a:endParaRPr lang="pt-BR" sz="240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  <a:hlinkClick r:id="rId5"/>
                        </a:rPr>
                        <a:t>1.3</a:t>
                      </a:r>
                      <a:endParaRPr lang="pt-BR" sz="240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  <a:hlinkClick r:id="rId6"/>
                        </a:rPr>
                        <a:t>1.4</a:t>
                      </a:r>
                      <a:endParaRPr lang="pt-BR" sz="240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  <a:hlinkClick r:id="rId7"/>
                        </a:rPr>
                        <a:t>1.5</a:t>
                      </a:r>
                      <a:endParaRPr lang="pt-BR" sz="2400" dirty="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  <a:hlinkClick r:id="rId8"/>
                        </a:rPr>
                        <a:t>1.6</a:t>
                      </a:r>
                      <a:endParaRPr lang="pt-BR" sz="240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  <a:hlinkClick r:id="rId9"/>
                        </a:rPr>
                        <a:t>2.0</a:t>
                      </a:r>
                      <a:endParaRPr lang="pt-BR" sz="2400" dirty="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6165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fontAlgn="t"/>
                      <a:r>
                        <a:rPr lang="pt-BR" sz="2400" b="1" dirty="0">
                          <a:effectLst/>
                        </a:rPr>
                        <a:t>.NET Core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1.0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1.0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1.0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1.0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1.0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1.0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1.0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2.0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85129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fontAlgn="t"/>
                      <a:r>
                        <a:rPr lang="pt-BR" sz="2400" b="1" dirty="0">
                          <a:effectLst/>
                        </a:rPr>
                        <a:t>.NET Framework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4.5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4.5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4.5.1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4.6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4.6.1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4.6.1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4.6.1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4.6.1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08137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fontAlgn="t"/>
                      <a:r>
                        <a:rPr lang="pt-BR" sz="2400" b="1">
                          <a:effectLst/>
                        </a:rPr>
                        <a:t>Mono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4.6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4.6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4.6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4.6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4.6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4.6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4.6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5.4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50843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fontAlgn="t"/>
                      <a:r>
                        <a:rPr lang="pt-BR" sz="2400" b="1" dirty="0" err="1">
                          <a:effectLst/>
                        </a:rPr>
                        <a:t>Xamarin.iOS</a:t>
                      </a:r>
                      <a:endParaRPr lang="pt-BR" sz="2400" b="1" dirty="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10.0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10.0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10.0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10.0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10.0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10.0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10.0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10.14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3059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fontAlgn="t"/>
                      <a:r>
                        <a:rPr lang="pt-BR" sz="2400" b="1">
                          <a:effectLst/>
                        </a:rPr>
                        <a:t>Xamarin.Mac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3.0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3.0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3.0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3.0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3.0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3.0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3.0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3.8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57169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fontAlgn="t"/>
                      <a:r>
                        <a:rPr lang="pt-BR" sz="2400" b="1" dirty="0" err="1">
                          <a:effectLst/>
                        </a:rPr>
                        <a:t>Xamarin.Android</a:t>
                      </a:r>
                      <a:endParaRPr lang="pt-BR" sz="2400" b="1" dirty="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7.0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7.0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7.0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7.0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7.0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7.0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7.0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8.0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5165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fontAlgn="t"/>
                      <a:r>
                        <a:rPr lang="pt-BR" sz="2400" b="1" dirty="0">
                          <a:effectLst/>
                        </a:rPr>
                        <a:t>UWP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10.0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10.0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10.0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10.0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10.0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10.0.16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10.0.16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10.0.16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8753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fontAlgn="t"/>
                      <a:r>
                        <a:rPr lang="pt-BR" sz="2400" b="1" dirty="0">
                          <a:effectLst/>
                        </a:rPr>
                        <a:t>Windows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8.0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8.0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8.1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pt-BR" sz="2400" dirty="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pt-BR" sz="2400" dirty="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pt-BR" sz="2400" dirty="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pt-BR" sz="2400" dirty="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pt-BR" sz="2400" dirty="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03309"/>
                  </a:ext>
                </a:extLst>
              </a:tr>
            </a:tbl>
          </a:graphicData>
        </a:graphic>
      </p:graphicFrame>
      <p:sp>
        <p:nvSpPr>
          <p:cNvPr id="10" name="Espaço Reservado para Data 4">
            <a:extLst>
              <a:ext uri="{FF2B5EF4-FFF2-40B4-BE49-F238E27FC236}">
                <a16:creationId xmlns:a16="http://schemas.microsoft.com/office/drawing/2014/main" id="{9115A0F9-2127-4119-BB62-7C6900FF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11" name="Espaço reservado para rodapé 5">
            <a:extLst>
              <a:ext uri="{FF2B5EF4-FFF2-40B4-BE49-F238E27FC236}">
                <a16:creationId xmlns:a16="http://schemas.microsoft.com/office/drawing/2014/main" id="{E3E93A11-598C-4BAA-ACBA-36240270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161453" y="8156901"/>
            <a:ext cx="659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https://github.com/dotnet/standard/blob/master/docs/versions.md</a:t>
            </a:r>
          </a:p>
        </p:txBody>
      </p:sp>
    </p:spTree>
    <p:extLst>
      <p:ext uri="{BB962C8B-B14F-4D97-AF65-F5344CB8AC3E}">
        <p14:creationId xmlns:p14="http://schemas.microsoft.com/office/powerpoint/2010/main" val="257084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R</a:t>
            </a:r>
            <a:r>
              <a:rPr lang="pt-BR" dirty="0" err="1"/>
              <a:t>evisão</a:t>
            </a:r>
            <a:r>
              <a:rPr lang="pt-BR" dirty="0"/>
              <a:t> relâmpago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>
              <a:lnSpc>
                <a:spcPct val="150000"/>
              </a:lnSpc>
            </a:pPr>
            <a:r>
              <a:rPr lang="en-US" sz="3200" dirty="0"/>
              <a:t>T</a:t>
            </a:r>
            <a:r>
              <a:rPr lang="pt-BR" sz="3200" dirty="0" err="1"/>
              <a:t>ipos</a:t>
            </a:r>
            <a:r>
              <a:rPr lang="pt-BR" sz="3200" dirty="0"/>
              <a:t> de valor e tipos de referencia e gerenciamento de memória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Classes e estruturas e seus membros</a:t>
            </a:r>
          </a:p>
          <a:p>
            <a:pPr lvl="1">
              <a:lnSpc>
                <a:spcPct val="150000"/>
              </a:lnSpc>
            </a:pPr>
            <a:r>
              <a:rPr lang="en-US" sz="2720" dirty="0"/>
              <a:t>C</a:t>
            </a:r>
            <a:r>
              <a:rPr lang="pt-BR" sz="2720" dirty="0" err="1"/>
              <a:t>ampos</a:t>
            </a:r>
            <a:r>
              <a:rPr lang="pt-BR" sz="2720" dirty="0"/>
              <a:t> (atributos)</a:t>
            </a:r>
          </a:p>
          <a:p>
            <a:pPr lvl="1">
              <a:lnSpc>
                <a:spcPct val="150000"/>
              </a:lnSpc>
            </a:pPr>
            <a:r>
              <a:rPr lang="en-US" sz="2720" dirty="0" err="1"/>
              <a:t>Métodos</a:t>
            </a:r>
            <a:endParaRPr lang="en-US" sz="2720" dirty="0"/>
          </a:p>
          <a:p>
            <a:pPr lvl="1">
              <a:lnSpc>
                <a:spcPct val="150000"/>
              </a:lnSpc>
            </a:pPr>
            <a:r>
              <a:rPr lang="en-US" sz="2720" dirty="0" err="1"/>
              <a:t>Propriedades</a:t>
            </a:r>
            <a:endParaRPr lang="pt-BR" sz="2720" dirty="0"/>
          </a:p>
          <a:p>
            <a:pPr>
              <a:lnSpc>
                <a:spcPct val="150000"/>
              </a:lnSpc>
            </a:pPr>
            <a:r>
              <a:rPr lang="pt-BR" sz="3200" dirty="0"/>
              <a:t>Herança e polimorfismo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Interfaces</a:t>
            </a:r>
          </a:p>
          <a:p>
            <a:pPr marL="0" indent="0" rtl="0">
              <a:buNone/>
            </a:pPr>
            <a:endParaRPr lang="pt-BR" dirty="0"/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Treinamento .NET Core - Olé Tecnologia</a:t>
            </a:r>
          </a:p>
        </p:txBody>
      </p:sp>
    </p:spTree>
    <p:extLst>
      <p:ext uri="{BB962C8B-B14F-4D97-AF65-F5344CB8AC3E}">
        <p14:creationId xmlns:p14="http://schemas.microsoft.com/office/powerpoint/2010/main" val="295645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.NET Core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>
              <a:lnSpc>
                <a:spcPct val="150000"/>
              </a:lnSpc>
            </a:pPr>
            <a:r>
              <a:rPr lang="pt-BR" sz="3200" dirty="0"/>
              <a:t>Plataforma de desenvolvimento de propósitos gerais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Executa sobre Windows, Linux, </a:t>
            </a:r>
            <a:r>
              <a:rPr lang="pt-BR" sz="3200" dirty="0" err="1"/>
              <a:t>macOS</a:t>
            </a:r>
            <a:r>
              <a:rPr lang="pt-BR" sz="3200" dirty="0"/>
              <a:t>, nuvem ou dispositivos embarcados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Open </a:t>
            </a:r>
            <a:r>
              <a:rPr lang="pt-BR" sz="3200" dirty="0" err="1"/>
              <a:t>source</a:t>
            </a:r>
            <a:endParaRPr lang="pt-BR" sz="3200" dirty="0"/>
          </a:p>
          <a:p>
            <a:pPr>
              <a:lnSpc>
                <a:spcPct val="150000"/>
              </a:lnSpc>
            </a:pPr>
            <a:r>
              <a:rPr lang="pt-BR" sz="3200" dirty="0"/>
              <a:t>Compatível com .NET Framework, </a:t>
            </a:r>
            <a:r>
              <a:rPr lang="pt-BR" sz="3200" dirty="0" err="1"/>
              <a:t>Xamarin</a:t>
            </a:r>
            <a:r>
              <a:rPr lang="pt-BR" sz="3200" dirty="0"/>
              <a:t> e Mono via .NET Standard.</a:t>
            </a:r>
          </a:p>
          <a:p>
            <a:pPr marL="0" indent="0" rtl="0">
              <a:buNone/>
            </a:pPr>
            <a:endParaRPr lang="pt-BR" dirty="0"/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ASP.NET Core</a:t>
            </a:r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D7A36B0-D3C7-47AB-B913-8F09DDACD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124" y="2329751"/>
            <a:ext cx="3483831" cy="348383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A721030-9050-407D-BE57-E1342DB51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861" y="3043370"/>
            <a:ext cx="3602438" cy="219437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31CBFE9-1E26-4813-836B-A182012C11FE}"/>
              </a:ext>
            </a:extLst>
          </p:cNvPr>
          <p:cNvSpPr txBox="1"/>
          <p:nvPr/>
        </p:nvSpPr>
        <p:spPr>
          <a:xfrm>
            <a:off x="5227608" y="6095880"/>
            <a:ext cx="3275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O que mudou?</a:t>
            </a:r>
          </a:p>
        </p:txBody>
      </p:sp>
    </p:spTree>
    <p:extLst>
      <p:ext uri="{BB962C8B-B14F-4D97-AF65-F5344CB8AC3E}">
        <p14:creationId xmlns:p14="http://schemas.microsoft.com/office/powerpoint/2010/main" val="85775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pPr rtl="0"/>
            <a:r>
              <a:rPr lang="pt-BR" dirty="0"/>
              <a:t>ASP.NET Core</a:t>
            </a:r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D7A36B0-D3C7-47AB-B913-8F09DDACDD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29" y="1968668"/>
            <a:ext cx="2000709" cy="200070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A721030-9050-407D-BE57-E1342DB51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645" y="1502345"/>
            <a:ext cx="2950235" cy="179709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99AA9E7-B5D0-429A-B671-3EA84C9E3C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451" y="2277393"/>
            <a:ext cx="2376716" cy="1267582"/>
          </a:xfrm>
          <a:prstGeom prst="rect">
            <a:avLst/>
          </a:prstGeom>
        </p:spPr>
      </p:pic>
      <p:sp>
        <p:nvSpPr>
          <p:cNvPr id="6" name="Seta: da Esquerda para a Direita 5">
            <a:extLst>
              <a:ext uri="{FF2B5EF4-FFF2-40B4-BE49-F238E27FC236}">
                <a16:creationId xmlns:a16="http://schemas.microsoft.com/office/drawing/2014/main" id="{EC10CD27-9B67-43E3-ADC4-6D1FC3314889}"/>
              </a:ext>
            </a:extLst>
          </p:cNvPr>
          <p:cNvSpPr/>
          <p:nvPr/>
        </p:nvSpPr>
        <p:spPr>
          <a:xfrm>
            <a:off x="6262467" y="4009907"/>
            <a:ext cx="2528199" cy="1492809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CDBC631-5406-4CC3-9D5F-1AB592C94074}"/>
              </a:ext>
            </a:extLst>
          </p:cNvPr>
          <p:cNvSpPr txBox="1"/>
          <p:nvPr/>
        </p:nvSpPr>
        <p:spPr>
          <a:xfrm>
            <a:off x="1403694" y="4183293"/>
            <a:ext cx="2306465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err="1"/>
              <a:t>Global.asax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Application_Start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Application_End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Application_Error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…</a:t>
            </a:r>
            <a:endParaRPr lang="pt-BR" sz="20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B0F3F2F-AA97-4EA7-926C-140727412082}"/>
              </a:ext>
            </a:extLst>
          </p:cNvPr>
          <p:cNvSpPr txBox="1"/>
          <p:nvPr/>
        </p:nvSpPr>
        <p:spPr>
          <a:xfrm>
            <a:off x="1403694" y="6250455"/>
            <a:ext cx="1689775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Modules</a:t>
            </a:r>
            <a:endParaRPr lang="pt-BR" sz="28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30939B9-CDE1-4913-B196-D70167E38018}"/>
              </a:ext>
            </a:extLst>
          </p:cNvPr>
          <p:cNvSpPr txBox="1"/>
          <p:nvPr/>
        </p:nvSpPr>
        <p:spPr>
          <a:xfrm>
            <a:off x="2020384" y="6944796"/>
            <a:ext cx="1689775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Handlers</a:t>
            </a:r>
            <a:endParaRPr lang="pt-BR" sz="28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A57EC71-475C-42C2-A35B-CCCE55C3396C}"/>
              </a:ext>
            </a:extLst>
          </p:cNvPr>
          <p:cNvSpPr/>
          <p:nvPr/>
        </p:nvSpPr>
        <p:spPr>
          <a:xfrm>
            <a:off x="9437352" y="3659909"/>
            <a:ext cx="3812823" cy="5961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Kestrel</a:t>
            </a:r>
            <a:endParaRPr lang="pt-BR" sz="320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7B64608-EAED-47D2-AC01-15021BD10DA8}"/>
              </a:ext>
            </a:extLst>
          </p:cNvPr>
          <p:cNvSpPr/>
          <p:nvPr/>
        </p:nvSpPr>
        <p:spPr>
          <a:xfrm>
            <a:off x="1251143" y="4002054"/>
            <a:ext cx="2631783" cy="4313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7D2CE41-AD51-4E1C-B566-8DF05B6F76BB}"/>
              </a:ext>
            </a:extLst>
          </p:cNvPr>
          <p:cNvSpPr/>
          <p:nvPr/>
        </p:nvSpPr>
        <p:spPr>
          <a:xfrm>
            <a:off x="4070012" y="4002054"/>
            <a:ext cx="1362974" cy="10179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Web Forms</a:t>
            </a:r>
            <a:endParaRPr lang="pt-BR" sz="2400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DC74E52-46D5-4D01-BF0E-C1090B62B076}"/>
              </a:ext>
            </a:extLst>
          </p:cNvPr>
          <p:cNvSpPr/>
          <p:nvPr/>
        </p:nvSpPr>
        <p:spPr>
          <a:xfrm>
            <a:off x="4070012" y="5304938"/>
            <a:ext cx="1362974" cy="10179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MVC</a:t>
            </a:r>
            <a:endParaRPr lang="pt-BR" sz="2400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5E83839-80A6-4849-B84E-AD8CE7D9BB5B}"/>
              </a:ext>
            </a:extLst>
          </p:cNvPr>
          <p:cNvSpPr/>
          <p:nvPr/>
        </p:nvSpPr>
        <p:spPr>
          <a:xfrm>
            <a:off x="4070012" y="6607822"/>
            <a:ext cx="1362974" cy="10179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Web API</a:t>
            </a:r>
            <a:endParaRPr lang="pt-BR" sz="24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6C700BD-5448-4F5B-84AB-73C5FBC3231D}"/>
              </a:ext>
            </a:extLst>
          </p:cNvPr>
          <p:cNvSpPr txBox="1"/>
          <p:nvPr/>
        </p:nvSpPr>
        <p:spPr>
          <a:xfrm>
            <a:off x="9602508" y="5388026"/>
            <a:ext cx="2631783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Startup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ConfigureServices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Configure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BFD07A00-61DE-4F50-81F5-D636BCEFBCD6}"/>
              </a:ext>
            </a:extLst>
          </p:cNvPr>
          <p:cNvSpPr/>
          <p:nvPr/>
        </p:nvSpPr>
        <p:spPr>
          <a:xfrm>
            <a:off x="9437352" y="4441655"/>
            <a:ext cx="3812822" cy="5961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MVC</a:t>
            </a:r>
            <a:endParaRPr lang="pt-BR" sz="2400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CEDA3B7-1AA1-4DC0-A00E-ADB917EEB80A}"/>
              </a:ext>
            </a:extLst>
          </p:cNvPr>
          <p:cNvSpPr/>
          <p:nvPr/>
        </p:nvSpPr>
        <p:spPr>
          <a:xfrm>
            <a:off x="9437352" y="5223402"/>
            <a:ext cx="3812824" cy="3247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99E0BBF-3073-43DD-A59D-8F82EA46AD72}"/>
              </a:ext>
            </a:extLst>
          </p:cNvPr>
          <p:cNvSpPr txBox="1"/>
          <p:nvPr/>
        </p:nvSpPr>
        <p:spPr>
          <a:xfrm>
            <a:off x="9594353" y="7818206"/>
            <a:ext cx="2631783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/>
              <a:t>Middlewares</a:t>
            </a:r>
            <a:endParaRPr lang="pt-BR" sz="28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AD120F8-D8FE-4DF3-9373-63081E5EF414}"/>
              </a:ext>
            </a:extLst>
          </p:cNvPr>
          <p:cNvSpPr txBox="1"/>
          <p:nvPr/>
        </p:nvSpPr>
        <p:spPr>
          <a:xfrm>
            <a:off x="9594354" y="6801622"/>
            <a:ext cx="263178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/>
              <a:t>Injeção de dependência nativo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AF7D14F-EA83-45EA-B43E-D3CF96D19901}"/>
              </a:ext>
            </a:extLst>
          </p:cNvPr>
          <p:cNvSpPr txBox="1"/>
          <p:nvPr/>
        </p:nvSpPr>
        <p:spPr>
          <a:xfrm>
            <a:off x="1403693" y="7639137"/>
            <a:ext cx="2238382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/>
              <a:t>Web.config</a:t>
            </a:r>
            <a:endParaRPr lang="pt-BR" sz="2800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1ADA97D-7419-4893-825C-B72991FB0704}"/>
              </a:ext>
            </a:extLst>
          </p:cNvPr>
          <p:cNvSpPr txBox="1"/>
          <p:nvPr/>
        </p:nvSpPr>
        <p:spPr>
          <a:xfrm rot="5400000">
            <a:off x="11310007" y="6489369"/>
            <a:ext cx="2910572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appsettings.json</a:t>
            </a:r>
            <a:r>
              <a:rPr lang="en-US" sz="2000" dirty="0"/>
              <a:t> e </a:t>
            </a:r>
            <a:r>
              <a:rPr lang="en-US" sz="2000" dirty="0" err="1"/>
              <a:t>variáveis</a:t>
            </a:r>
            <a:r>
              <a:rPr lang="en-US" sz="2000" dirty="0"/>
              <a:t> de </a:t>
            </a:r>
            <a:r>
              <a:rPr lang="en-US" sz="2000" dirty="0" err="1"/>
              <a:t>ambiente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8047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Nuvem 18">
            <a:extLst>
              <a:ext uri="{FF2B5EF4-FFF2-40B4-BE49-F238E27FC236}">
                <a16:creationId xmlns:a16="http://schemas.microsoft.com/office/drawing/2014/main" id="{0619F3B1-ADD2-470C-A94A-CBF2D44EC011}"/>
              </a:ext>
            </a:extLst>
          </p:cNvPr>
          <p:cNvSpPr/>
          <p:nvPr/>
        </p:nvSpPr>
        <p:spPr>
          <a:xfrm>
            <a:off x="8086401" y="5820760"/>
            <a:ext cx="5957403" cy="2930422"/>
          </a:xfrm>
          <a:prstGeom prst="clou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pPr rtl="0"/>
            <a:r>
              <a:rPr lang="pt-BR" dirty="0"/>
              <a:t>ASP.NET Core</a:t>
            </a:r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D7A36B0-D3C7-47AB-B913-8F09DDACDD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161" y="3880770"/>
            <a:ext cx="2000709" cy="200070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A721030-9050-407D-BE57-E1342DB51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188" y="1509444"/>
            <a:ext cx="2950235" cy="1797097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FDC74E52-46D5-4D01-BF0E-C1090B62B076}"/>
              </a:ext>
            </a:extLst>
          </p:cNvPr>
          <p:cNvSpPr/>
          <p:nvPr/>
        </p:nvSpPr>
        <p:spPr>
          <a:xfrm>
            <a:off x="3479251" y="3010310"/>
            <a:ext cx="2192455" cy="16374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MVC</a:t>
            </a:r>
            <a:endParaRPr lang="pt-BR" sz="2400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5E83839-80A6-4849-B84E-AD8CE7D9BB5B}"/>
              </a:ext>
            </a:extLst>
          </p:cNvPr>
          <p:cNvSpPr/>
          <p:nvPr/>
        </p:nvSpPr>
        <p:spPr>
          <a:xfrm>
            <a:off x="3479251" y="5003312"/>
            <a:ext cx="2192455" cy="16374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Web API 2</a:t>
            </a:r>
            <a:endParaRPr lang="pt-BR" sz="2400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BFD07A00-61DE-4F50-81F5-D636BCEFBCD6}"/>
              </a:ext>
            </a:extLst>
          </p:cNvPr>
          <p:cNvSpPr/>
          <p:nvPr/>
        </p:nvSpPr>
        <p:spPr>
          <a:xfrm>
            <a:off x="9972187" y="3544508"/>
            <a:ext cx="2950236" cy="17970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MVC</a:t>
            </a:r>
            <a:endParaRPr lang="pt-BR" sz="2400" dirty="0"/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785AF93A-BED1-4FA9-AFA0-BBF43806201A}"/>
              </a:ext>
            </a:extLst>
          </p:cNvPr>
          <p:cNvSpPr/>
          <p:nvPr/>
        </p:nvSpPr>
        <p:spPr>
          <a:xfrm>
            <a:off x="6598211" y="4009907"/>
            <a:ext cx="2192455" cy="149280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35CF823-66A8-45A4-B5A4-D5D56D83B37F}"/>
              </a:ext>
            </a:extLst>
          </p:cNvPr>
          <p:cNvSpPr txBox="1"/>
          <p:nvPr/>
        </p:nvSpPr>
        <p:spPr>
          <a:xfrm>
            <a:off x="8947490" y="6420004"/>
            <a:ext cx="39936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Escolha ruim para o nome da biblioteca ou estaria a Microsoft tentando ressuscitar o ASP.NET MVC?</a:t>
            </a:r>
          </a:p>
        </p:txBody>
      </p:sp>
    </p:spTree>
    <p:extLst>
      <p:ext uri="{BB962C8B-B14F-4D97-AF65-F5344CB8AC3E}">
        <p14:creationId xmlns:p14="http://schemas.microsoft.com/office/powerpoint/2010/main" val="386730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m relacionada">
            <a:extLst>
              <a:ext uri="{FF2B5EF4-FFF2-40B4-BE49-F238E27FC236}">
                <a16:creationId xmlns:a16="http://schemas.microsoft.com/office/drawing/2014/main" id="{47DA235D-671A-4E33-94F8-9BEE73A80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90" b="9539"/>
          <a:stretch/>
        </p:blipFill>
        <p:spPr bwMode="auto">
          <a:xfrm>
            <a:off x="1353320" y="4317221"/>
            <a:ext cx="11150198" cy="367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00959F68-754E-4CEF-9184-723DD7981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pPr rtl="0"/>
            <a:r>
              <a:rPr lang="pt-BR" dirty="0"/>
              <a:t>ASP.NET Core</a:t>
            </a:r>
          </a:p>
        </p:txBody>
      </p:sp>
      <p:pic>
        <p:nvPicPr>
          <p:cNvPr id="3076" name="Picture 4" descr="Resultado de imagem para kestrel nginx">
            <a:extLst>
              <a:ext uri="{FF2B5EF4-FFF2-40B4-BE49-F238E27FC236}">
                <a16:creationId xmlns:a16="http://schemas.microsoft.com/office/drawing/2014/main" id="{DCD36044-EFA3-431D-96E9-685677FD6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492" y="2254251"/>
            <a:ext cx="10825416" cy="138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35D08F-89B6-46D8-AD4A-2FD9AB59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236FB9-480B-4663-8B50-90ED625E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603671" y="7934913"/>
            <a:ext cx="7423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https://www.slideshare.net/Avanade-Nederland/introduction-to-aspnet-core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155802" y="3763223"/>
            <a:ext cx="890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https://imasters.com.br/dotnet/configuracao-e-deploy-de-aplicativos-asp-net-core-2-0-no-iis</a:t>
            </a:r>
          </a:p>
        </p:txBody>
      </p:sp>
    </p:spTree>
    <p:extLst>
      <p:ext uri="{BB962C8B-B14F-4D97-AF65-F5344CB8AC3E}">
        <p14:creationId xmlns:p14="http://schemas.microsoft.com/office/powerpoint/2010/main" val="1695140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spacojacyra.com.br/wp-content/uploads/2017/05/Untitled-1.png">
            <a:extLst>
              <a:ext uri="{FF2B5EF4-FFF2-40B4-BE49-F238E27FC236}">
                <a16:creationId xmlns:a16="http://schemas.microsoft.com/office/drawing/2014/main" id="{1661535E-7222-49EB-B25D-5AE64E2AA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784" y="2308040"/>
            <a:ext cx="7143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73691C4-264D-45FB-A726-9C37056D8188}"/>
              </a:ext>
            </a:extLst>
          </p:cNvPr>
          <p:cNvSpPr/>
          <p:nvPr/>
        </p:nvSpPr>
        <p:spPr>
          <a:xfrm>
            <a:off x="0" y="2308040"/>
            <a:ext cx="5531784" cy="4762500"/>
          </a:xfrm>
          <a:prstGeom prst="rect">
            <a:avLst/>
          </a:prstGeom>
          <a:solidFill>
            <a:srgbClr val="D3C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89AEE5D-31EF-42A2-BD9F-A53F7E0CFF72}"/>
              </a:ext>
            </a:extLst>
          </p:cNvPr>
          <p:cNvSpPr/>
          <p:nvPr/>
        </p:nvSpPr>
        <p:spPr>
          <a:xfrm>
            <a:off x="12675534" y="2308040"/>
            <a:ext cx="1954866" cy="4762500"/>
          </a:xfrm>
          <a:prstGeom prst="rect">
            <a:avLst/>
          </a:prstGeom>
          <a:solidFill>
            <a:srgbClr val="D3C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E11E3C-E998-41F9-BA56-C4BD8003732F}"/>
              </a:ext>
            </a:extLst>
          </p:cNvPr>
          <p:cNvSpPr txBox="1"/>
          <p:nvPr/>
        </p:nvSpPr>
        <p:spPr>
          <a:xfrm>
            <a:off x="2380129" y="1949824"/>
            <a:ext cx="447911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</a:rPr>
              <a:t>hands-on</a:t>
            </a:r>
          </a:p>
        </p:txBody>
      </p:sp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494462" y="7056865"/>
            <a:ext cx="7690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http://espacojacyra.com.br/mao-na-massa-colaboradoras-participam-de-treinamento-na-chocolandia/</a:t>
            </a:r>
          </a:p>
        </p:txBody>
      </p:sp>
    </p:spTree>
    <p:extLst>
      <p:ext uri="{BB962C8B-B14F-4D97-AF65-F5344CB8AC3E}">
        <p14:creationId xmlns:p14="http://schemas.microsoft.com/office/powerpoint/2010/main" val="2551185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00959F68-754E-4CEF-9184-723DD7981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pPr rtl="0"/>
            <a:r>
              <a:rPr lang="pt-BR" dirty="0" err="1"/>
              <a:t>Docker</a:t>
            </a:r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35D08F-89B6-46D8-AD4A-2FD9AB59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236FB9-480B-4663-8B50-90ED625E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1026" name="Picture 2" descr="C:\Temp\011f3ef6-d824-4d43-8b2c-36dab8eaaa72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202" y="1706497"/>
            <a:ext cx="6970830" cy="568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346451" y="7854431"/>
            <a:ext cx="7922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https://blog.docker.com/2017/08/docker-101-introduction-docker-webinar-recap/</a:t>
            </a:r>
          </a:p>
        </p:txBody>
      </p:sp>
    </p:spTree>
    <p:extLst>
      <p:ext uri="{BB962C8B-B14F-4D97-AF65-F5344CB8AC3E}">
        <p14:creationId xmlns:p14="http://schemas.microsoft.com/office/powerpoint/2010/main" val="3711232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73691C4-264D-45FB-A726-9C37056D8188}"/>
              </a:ext>
            </a:extLst>
          </p:cNvPr>
          <p:cNvSpPr/>
          <p:nvPr/>
        </p:nvSpPr>
        <p:spPr>
          <a:xfrm>
            <a:off x="0" y="2308040"/>
            <a:ext cx="5531784" cy="4762500"/>
          </a:xfrm>
          <a:prstGeom prst="rect">
            <a:avLst/>
          </a:prstGeom>
          <a:solidFill>
            <a:srgbClr val="D3C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89AEE5D-31EF-42A2-BD9F-A53F7E0CFF72}"/>
              </a:ext>
            </a:extLst>
          </p:cNvPr>
          <p:cNvSpPr/>
          <p:nvPr/>
        </p:nvSpPr>
        <p:spPr>
          <a:xfrm>
            <a:off x="12675534" y="2308040"/>
            <a:ext cx="1954866" cy="4762500"/>
          </a:xfrm>
          <a:prstGeom prst="rect">
            <a:avLst/>
          </a:prstGeom>
          <a:solidFill>
            <a:srgbClr val="D3C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E11E3C-E998-41F9-BA56-C4BD8003732F}"/>
              </a:ext>
            </a:extLst>
          </p:cNvPr>
          <p:cNvSpPr txBox="1"/>
          <p:nvPr/>
        </p:nvSpPr>
        <p:spPr>
          <a:xfrm>
            <a:off x="591671" y="478661"/>
            <a:ext cx="112347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dirty="0">
                <a:solidFill>
                  <a:srgbClr val="303943"/>
                </a:solidFill>
              </a:rPr>
              <a:t>Arquitetura de Software</a:t>
            </a:r>
          </a:p>
        </p:txBody>
      </p:sp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dirty="0"/>
              <a:t>04</a:t>
            </a:r>
            <a:r>
              <a:rPr lang="pt-BR" noProof="0" dirty="0"/>
              <a:t>/08/2018</a:t>
            </a:r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494462" y="7056865"/>
            <a:ext cx="7690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http://espacojacyra.com.br/mao-na-massa-colaboradoras-participam-de-treinamento-na-chocolandia/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A39940-FA11-4692-8E57-6CA6A30B4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545" y="1949824"/>
            <a:ext cx="9784080" cy="550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117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Arquitetura de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9934" y="2582085"/>
            <a:ext cx="11352007" cy="5365127"/>
          </a:xfrm>
        </p:spPr>
        <p:txBody>
          <a:bodyPr rtlCol="0"/>
          <a:lstStyle/>
          <a:p>
            <a:pPr marL="0" indent="0" algn="ctr">
              <a:lnSpc>
                <a:spcPct val="200000"/>
              </a:lnSpc>
              <a:buNone/>
            </a:pPr>
            <a:r>
              <a:rPr lang="pt-BR" i="1" dirty="0"/>
              <a:t>O termo arquitetura transmite uma ideia de elementos que formam o núcleo do sistema, as peças que são difíceis de alterar. Uma fundação na qual o resto deve ser construído.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sz="2400" dirty="0"/>
              <a:t>M</a:t>
            </a:r>
            <a:r>
              <a:rPr lang="pt-BR" sz="2400" dirty="0" err="1"/>
              <a:t>artin</a:t>
            </a:r>
            <a:r>
              <a:rPr lang="pt-BR" sz="2400" dirty="0"/>
              <a:t> Fowler, 2009 (https://www.infoq.com/</a:t>
            </a:r>
            <a:r>
              <a:rPr lang="pt-BR" sz="2400" dirty="0" err="1"/>
              <a:t>br</a:t>
            </a:r>
            <a:r>
              <a:rPr lang="pt-BR" sz="2400" dirty="0"/>
              <a:t>/</a:t>
            </a:r>
            <a:r>
              <a:rPr lang="pt-BR" sz="2400" dirty="0" err="1"/>
              <a:t>articles</a:t>
            </a:r>
            <a:r>
              <a:rPr lang="pt-BR" sz="2400" dirty="0"/>
              <a:t>/is-design-dead#7)</a:t>
            </a:r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dirty="0"/>
              <a:t>04</a:t>
            </a:r>
            <a:r>
              <a:rPr lang="pt-BR" noProof="0" dirty="0"/>
              <a:t>/08/2018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</p:spTree>
    <p:extLst>
      <p:ext uri="{BB962C8B-B14F-4D97-AF65-F5344CB8AC3E}">
        <p14:creationId xmlns:p14="http://schemas.microsoft.com/office/powerpoint/2010/main" val="261373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dirty="0"/>
              <a:t>04</a:t>
            </a:r>
            <a:r>
              <a:rPr lang="pt-BR" noProof="0" dirty="0"/>
              <a:t>/08/2018</a:t>
            </a:r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3074" name="Picture 2" descr="Resultado de imagem para hexagonal architecture">
            <a:extLst>
              <a:ext uri="{FF2B5EF4-FFF2-40B4-BE49-F238E27FC236}">
                <a16:creationId xmlns:a16="http://schemas.microsoft.com/office/drawing/2014/main" id="{BA899021-F854-455D-9C3A-A18345A0C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435" y="2030628"/>
            <a:ext cx="11295529" cy="508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BE0E2390-5D4E-4824-847C-A5BB28BE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pPr rtl="0"/>
            <a:r>
              <a:rPr lang="pt-BR" dirty="0"/>
              <a:t>Arquitetura Hexagonal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F2C84B1-5A80-4BA4-9FE5-EFC67DD4454C}"/>
              </a:ext>
            </a:extLst>
          </p:cNvPr>
          <p:cNvSpPr txBox="1"/>
          <p:nvPr/>
        </p:nvSpPr>
        <p:spPr>
          <a:xfrm>
            <a:off x="2678032" y="7562944"/>
            <a:ext cx="927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https://gumtreeuk.github.io/presentations/gumtree-tech-talks/microengines-241116/index.html</a:t>
            </a:r>
          </a:p>
        </p:txBody>
      </p:sp>
    </p:spTree>
    <p:extLst>
      <p:ext uri="{BB962C8B-B14F-4D97-AF65-F5344CB8AC3E}">
        <p14:creationId xmlns:p14="http://schemas.microsoft.com/office/powerpoint/2010/main" val="87416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Gerenciamento de memória</a:t>
            </a:r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  <p:pic>
        <p:nvPicPr>
          <p:cNvPr id="117" name="Imagem 116">
            <a:extLst>
              <a:ext uri="{FF2B5EF4-FFF2-40B4-BE49-F238E27FC236}">
                <a16:creationId xmlns:a16="http://schemas.microsoft.com/office/drawing/2014/main" id="{A98EE66B-29C3-487D-AA5B-C3313E91C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286000"/>
            <a:ext cx="12640558" cy="51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1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dirty="0"/>
              <a:t>04</a:t>
            </a:r>
            <a:r>
              <a:rPr lang="pt-BR" noProof="0" dirty="0"/>
              <a:t>/08/2018</a:t>
            </a:r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E0E2390-5D4E-4824-847C-A5BB28BE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pPr rtl="0"/>
            <a:r>
              <a:rPr lang="pt-BR" dirty="0"/>
              <a:t>Domínio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53D77A1-E8B4-4A3A-AC72-5CD705223B38}"/>
              </a:ext>
            </a:extLst>
          </p:cNvPr>
          <p:cNvSpPr txBox="1"/>
          <p:nvPr/>
        </p:nvSpPr>
        <p:spPr>
          <a:xfrm>
            <a:off x="1005840" y="1985310"/>
            <a:ext cx="8006294" cy="1318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Definir linguagem ubíqua (onipresente)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dirty="0"/>
              <a:t>terminologias utilizados no domínio do negócio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59939C3-4520-43C4-B698-B2010556C2B6}"/>
              </a:ext>
            </a:extLst>
          </p:cNvPr>
          <p:cNvSpPr/>
          <p:nvPr/>
        </p:nvSpPr>
        <p:spPr>
          <a:xfrm>
            <a:off x="2099899" y="4024353"/>
            <a:ext cx="2850777" cy="13181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Classes (</a:t>
            </a:r>
            <a:r>
              <a:rPr lang="en-US" dirty="0" err="1">
                <a:solidFill>
                  <a:schemeClr val="tx1"/>
                </a:solidFill>
              </a:rPr>
              <a:t>modelo</a:t>
            </a:r>
            <a:r>
              <a:rPr lang="en-US" dirty="0">
                <a:solidFill>
                  <a:schemeClr val="tx1"/>
                </a:solidFill>
              </a:rPr>
              <a:t> de dados)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C49DF88-A09E-43AB-B8F6-2C3CB83210A3}"/>
              </a:ext>
            </a:extLst>
          </p:cNvPr>
          <p:cNvSpPr/>
          <p:nvPr/>
        </p:nvSpPr>
        <p:spPr>
          <a:xfrm>
            <a:off x="5334648" y="4024352"/>
            <a:ext cx="2850777" cy="13181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Serviços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8ACDF29-D394-4238-AF23-B061E9E7D6E6}"/>
              </a:ext>
            </a:extLst>
          </p:cNvPr>
          <p:cNvSpPr/>
          <p:nvPr/>
        </p:nvSpPr>
        <p:spPr>
          <a:xfrm>
            <a:off x="8515609" y="4024351"/>
            <a:ext cx="3119717" cy="12765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Exceções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B0C4CC6-3C2A-429E-A407-C71CD134C3F3}"/>
              </a:ext>
            </a:extLst>
          </p:cNvPr>
          <p:cNvCxnSpPr/>
          <p:nvPr/>
        </p:nvCxnSpPr>
        <p:spPr>
          <a:xfrm>
            <a:off x="3496236" y="3384173"/>
            <a:ext cx="0" cy="502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8441FD0-2DF5-4484-8C72-B595854BF0E6}"/>
              </a:ext>
            </a:extLst>
          </p:cNvPr>
          <p:cNvCxnSpPr/>
          <p:nvPr/>
        </p:nvCxnSpPr>
        <p:spPr>
          <a:xfrm>
            <a:off x="6714565" y="3402103"/>
            <a:ext cx="0" cy="502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3790D0DC-CF22-42AE-967A-2B3451DD86B7}"/>
              </a:ext>
            </a:extLst>
          </p:cNvPr>
          <p:cNvCxnSpPr/>
          <p:nvPr/>
        </p:nvCxnSpPr>
        <p:spPr>
          <a:xfrm>
            <a:off x="10134600" y="3433479"/>
            <a:ext cx="0" cy="502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C1C90841-6A14-4F5F-80C3-1BC14E93A6A6}"/>
              </a:ext>
            </a:extLst>
          </p:cNvPr>
          <p:cNvSpPr/>
          <p:nvPr/>
        </p:nvSpPr>
        <p:spPr>
          <a:xfrm>
            <a:off x="5478491" y="5825052"/>
            <a:ext cx="2563089" cy="2443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Descreve o comportamento do negócio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53BF067F-2F75-4EB6-AEF5-7AD5272FA701}"/>
              </a:ext>
            </a:extLst>
          </p:cNvPr>
          <p:cNvCxnSpPr>
            <a:stCxn id="12" idx="0"/>
            <a:endCxn id="6" idx="2"/>
          </p:cNvCxnSpPr>
          <p:nvPr/>
        </p:nvCxnSpPr>
        <p:spPr>
          <a:xfrm flipV="1">
            <a:off x="6760036" y="5342533"/>
            <a:ext cx="1" cy="482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1326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dirty="0"/>
              <a:t>04</a:t>
            </a:r>
            <a:r>
              <a:rPr lang="pt-BR" noProof="0" dirty="0"/>
              <a:t>/08/2018</a:t>
            </a:r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E0E2390-5D4E-4824-847C-A5BB28BE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pPr rtl="0"/>
            <a:r>
              <a:rPr lang="pt-BR" dirty="0"/>
              <a:t>Domínio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D890A2E-1406-491A-B8B5-E1CF40E65728}"/>
              </a:ext>
            </a:extLst>
          </p:cNvPr>
          <p:cNvSpPr txBox="1"/>
          <p:nvPr/>
        </p:nvSpPr>
        <p:spPr>
          <a:xfrm>
            <a:off x="1413438" y="2617856"/>
            <a:ext cx="114807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dirty="0"/>
              <a:t>O domínio deve ser agnóstico à tecnologia</a:t>
            </a:r>
          </a:p>
          <a:p>
            <a:endParaRPr lang="pt-BR" sz="36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dirty="0"/>
              <a:t>O domínio deve ser independente, portanto, não deve depender das demais camadas.</a:t>
            </a:r>
          </a:p>
        </p:txBody>
      </p:sp>
    </p:spTree>
    <p:extLst>
      <p:ext uri="{BB962C8B-B14F-4D97-AF65-F5344CB8AC3E}">
        <p14:creationId xmlns:p14="http://schemas.microsoft.com/office/powerpoint/2010/main" val="28181952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dirty="0"/>
              <a:t>04</a:t>
            </a:r>
            <a:r>
              <a:rPr lang="pt-BR" noProof="0" dirty="0"/>
              <a:t>/08/2018</a:t>
            </a:r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E0E2390-5D4E-4824-847C-A5BB28BE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pPr rtl="0"/>
            <a:r>
              <a:rPr lang="pt-BR" dirty="0"/>
              <a:t>Domínio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3340B18-D28A-4DAA-9D84-EE51FB3CA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328" y="916360"/>
            <a:ext cx="9544050" cy="755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351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dirty="0"/>
              <a:t>04</a:t>
            </a:r>
            <a:r>
              <a:rPr lang="pt-BR" noProof="0" dirty="0"/>
              <a:t>/08/2018</a:t>
            </a:r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E0E2390-5D4E-4824-847C-A5BB28BE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pPr rtl="0"/>
            <a:r>
              <a:rPr lang="pt-BR" dirty="0"/>
              <a:t>Domínio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52AB4ED-16DB-4B6A-81E9-762260AD8914}"/>
              </a:ext>
            </a:extLst>
          </p:cNvPr>
          <p:cNvSpPr/>
          <p:nvPr/>
        </p:nvSpPr>
        <p:spPr>
          <a:xfrm>
            <a:off x="3619947" y="2891873"/>
            <a:ext cx="7390504" cy="26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i="1" dirty="0"/>
              <a:t>"Qualquer tolo consegue escrever código que um computador entenda. Bons programadores escrevem código que humanos possam entender." </a:t>
            </a:r>
            <a:r>
              <a:rPr lang="pt-BR" sz="2800" dirty="0"/>
              <a:t>(Martin Fowler)</a:t>
            </a:r>
          </a:p>
        </p:txBody>
      </p:sp>
    </p:spTree>
    <p:extLst>
      <p:ext uri="{BB962C8B-B14F-4D97-AF65-F5344CB8AC3E}">
        <p14:creationId xmlns:p14="http://schemas.microsoft.com/office/powerpoint/2010/main" val="42638119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dirty="0"/>
              <a:t>04</a:t>
            </a:r>
            <a:r>
              <a:rPr lang="pt-BR" noProof="0" dirty="0"/>
              <a:t>/08/2018</a:t>
            </a:r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E0E2390-5D4E-4824-847C-A5BB28BE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pPr rtl="0"/>
            <a:r>
              <a:rPr lang="pt-BR" dirty="0"/>
              <a:t>Aplicação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60CB5FE-FE25-4B51-8F4C-377165B7F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435" y="1857376"/>
            <a:ext cx="10625530" cy="644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895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dirty="0"/>
              <a:t>04</a:t>
            </a:r>
            <a:r>
              <a:rPr lang="pt-BR" noProof="0" dirty="0"/>
              <a:t>/08/2018</a:t>
            </a:r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E0E2390-5D4E-4824-847C-A5BB28BE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pPr rtl="0"/>
            <a:r>
              <a:rPr lang="pt-BR" dirty="0"/>
              <a:t>Aplicação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C82652E-0C3B-4CE4-8F7F-177CFF655F55}"/>
              </a:ext>
            </a:extLst>
          </p:cNvPr>
          <p:cNvSpPr txBox="1"/>
          <p:nvPr/>
        </p:nvSpPr>
        <p:spPr>
          <a:xfrm>
            <a:off x="1413438" y="2617856"/>
            <a:ext cx="114807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dirty="0"/>
              <a:t>Assim como o domínio, a camada de aplicação também deve ser agnóstica à tecnologia.</a:t>
            </a:r>
          </a:p>
          <a:p>
            <a:endParaRPr lang="pt-BR" sz="36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pt-BR" sz="3600" dirty="0"/>
              <a:t>A única dependência da camada de Aplicação deve ser a camada de Domínio</a:t>
            </a:r>
          </a:p>
        </p:txBody>
      </p:sp>
    </p:spTree>
    <p:extLst>
      <p:ext uri="{BB962C8B-B14F-4D97-AF65-F5344CB8AC3E}">
        <p14:creationId xmlns:p14="http://schemas.microsoft.com/office/powerpoint/2010/main" val="41138823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dirty="0"/>
              <a:t>04</a:t>
            </a:r>
            <a:r>
              <a:rPr lang="pt-BR" noProof="0" dirty="0"/>
              <a:t>/08/2018</a:t>
            </a:r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E0E2390-5D4E-4824-847C-A5BB28BE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pPr rtl="0"/>
            <a:r>
              <a:rPr lang="pt-BR" dirty="0"/>
              <a:t>Infraestrutura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43E0805-6E92-496F-9C66-2B66C310F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979" y="2041431"/>
            <a:ext cx="6922259" cy="538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407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dirty="0"/>
              <a:t>04</a:t>
            </a:r>
            <a:r>
              <a:rPr lang="pt-BR" noProof="0" dirty="0"/>
              <a:t>/08/2018</a:t>
            </a:r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E0E2390-5D4E-4824-847C-A5BB28BE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pPr rtl="0"/>
            <a:r>
              <a:rPr lang="pt-BR" dirty="0"/>
              <a:t>Infraestrutura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D6FD74C-6620-4A1A-B2B0-251CEE4CA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26" y="2892877"/>
            <a:ext cx="4495800" cy="33813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33C599D-2835-4AA6-A77F-72A2084D7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774" y="4073845"/>
            <a:ext cx="4353702" cy="145123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ADF1756-AA95-443F-A91D-DE1A7B8F23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992" y="6274252"/>
            <a:ext cx="5403265" cy="2315685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23D602A-3C2A-4E24-BB48-532156023B89}"/>
              </a:ext>
            </a:extLst>
          </p:cNvPr>
          <p:cNvCxnSpPr>
            <a:cxnSpLocks/>
          </p:cNvCxnSpPr>
          <p:nvPr/>
        </p:nvCxnSpPr>
        <p:spPr>
          <a:xfrm flipV="1">
            <a:off x="6752350" y="2415496"/>
            <a:ext cx="1590424" cy="11298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8AC32913-77E4-463F-8A03-46D1C2555AAE}"/>
              </a:ext>
            </a:extLst>
          </p:cNvPr>
          <p:cNvCxnSpPr>
            <a:cxnSpLocks/>
          </p:cNvCxnSpPr>
          <p:nvPr/>
        </p:nvCxnSpPr>
        <p:spPr>
          <a:xfrm>
            <a:off x="6626426" y="4799462"/>
            <a:ext cx="14725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85F7E09B-DF97-4850-A75C-6E3A137906D8}"/>
              </a:ext>
            </a:extLst>
          </p:cNvPr>
          <p:cNvCxnSpPr>
            <a:cxnSpLocks/>
          </p:cNvCxnSpPr>
          <p:nvPr/>
        </p:nvCxnSpPr>
        <p:spPr>
          <a:xfrm>
            <a:off x="6752350" y="5815111"/>
            <a:ext cx="1590424" cy="15295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m 22">
            <a:extLst>
              <a:ext uri="{FF2B5EF4-FFF2-40B4-BE49-F238E27FC236}">
                <a16:creationId xmlns:a16="http://schemas.microsoft.com/office/drawing/2014/main" id="{3BE2066E-08D7-45F1-A086-3539B98230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503" y="1061070"/>
            <a:ext cx="7676244" cy="234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19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dirty="0"/>
              <a:t>04</a:t>
            </a:r>
            <a:r>
              <a:rPr lang="pt-BR" noProof="0" dirty="0"/>
              <a:t>/08/2018</a:t>
            </a:r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E531853-6265-4A98-98CF-07BD21C46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448" y="725715"/>
            <a:ext cx="11258860" cy="865716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9849D58-EF78-45CF-8E47-0421DC35F23A}"/>
              </a:ext>
            </a:extLst>
          </p:cNvPr>
          <p:cNvSpPr/>
          <p:nvPr/>
        </p:nvSpPr>
        <p:spPr>
          <a:xfrm>
            <a:off x="2483577" y="4544523"/>
            <a:ext cx="10604226" cy="1492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107C22-0180-42FF-9BC7-9927B5B6D4D2}"/>
              </a:ext>
            </a:extLst>
          </p:cNvPr>
          <p:cNvSpPr/>
          <p:nvPr/>
        </p:nvSpPr>
        <p:spPr>
          <a:xfrm>
            <a:off x="5646057" y="1402976"/>
            <a:ext cx="8092251" cy="2360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6651EC0-4F4D-4F7F-9E4A-304BE171A89F}"/>
              </a:ext>
            </a:extLst>
          </p:cNvPr>
          <p:cNvSpPr txBox="1"/>
          <p:nvPr/>
        </p:nvSpPr>
        <p:spPr>
          <a:xfrm>
            <a:off x="11633378" y="4589222"/>
            <a:ext cx="162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Infraestrutura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CD7D67D-A9D3-44D0-A830-BBC00961DFEC}"/>
              </a:ext>
            </a:extLst>
          </p:cNvPr>
          <p:cNvSpPr txBox="1"/>
          <p:nvPr/>
        </p:nvSpPr>
        <p:spPr>
          <a:xfrm>
            <a:off x="5728788" y="1436748"/>
            <a:ext cx="67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</a:t>
            </a:r>
            <a:endParaRPr lang="pt-BR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E0E2390-5D4E-4824-847C-A5BB28BE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pPr rtl="0"/>
            <a:r>
              <a:rPr lang="pt-BR" dirty="0"/>
              <a:t>Visão geral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2EC124A-6E2C-4681-81F3-371DF907EC5D}"/>
              </a:ext>
            </a:extLst>
          </p:cNvPr>
          <p:cNvSpPr/>
          <p:nvPr/>
        </p:nvSpPr>
        <p:spPr>
          <a:xfrm>
            <a:off x="2479448" y="6482175"/>
            <a:ext cx="10604226" cy="1492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1FB38EA-8112-4F55-86EA-44146CE69ADD}"/>
              </a:ext>
            </a:extLst>
          </p:cNvPr>
          <p:cNvSpPr txBox="1"/>
          <p:nvPr/>
        </p:nvSpPr>
        <p:spPr>
          <a:xfrm>
            <a:off x="10715441" y="7600362"/>
            <a:ext cx="257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Bibliotecas de terceiros</a:t>
            </a:r>
          </a:p>
        </p:txBody>
      </p:sp>
    </p:spTree>
    <p:extLst>
      <p:ext uri="{BB962C8B-B14F-4D97-AF65-F5344CB8AC3E}">
        <p14:creationId xmlns:p14="http://schemas.microsoft.com/office/powerpoint/2010/main" val="11487749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4">
            <a:extLst>
              <a:ext uri="{FF2B5EF4-FFF2-40B4-BE49-F238E27FC236}">
                <a16:creationId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dirty="0"/>
              <a:t>04</a:t>
            </a:r>
            <a:r>
              <a:rPr lang="pt-BR" noProof="0" dirty="0"/>
              <a:t>/08/2018</a:t>
            </a:r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E0E2390-5D4E-4824-847C-A5BB28BE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pPr rtl="0"/>
            <a:r>
              <a:rPr lang="pt-BR" dirty="0"/>
              <a:t>Domínio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52AB4ED-16DB-4B6A-81E9-762260AD8914}"/>
              </a:ext>
            </a:extLst>
          </p:cNvPr>
          <p:cNvSpPr/>
          <p:nvPr/>
        </p:nvSpPr>
        <p:spPr>
          <a:xfrm>
            <a:off x="1430767" y="2524963"/>
            <a:ext cx="6831106" cy="26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i="1" dirty="0"/>
              <a:t>"Qualquer tolo consegue escrever código que um computador entenda. Bons programadores escrevem código que humanos possam entender." </a:t>
            </a:r>
            <a:r>
              <a:rPr lang="pt-BR" sz="2800" dirty="0"/>
              <a:t>(Martin Fowler)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F68238-7BA3-4EB0-B606-441D1C48D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0" y="510644"/>
            <a:ext cx="45720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4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Gerenciamento de memória</a:t>
            </a:r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16FB126-52F5-40E4-9609-BBFCFEB7B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286000"/>
            <a:ext cx="12669919" cy="515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9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Gerenciamento de memória</a:t>
            </a:r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3AC27FA-E005-446B-8700-F37F04AAA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810" y="2286000"/>
            <a:ext cx="12493744" cy="52416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A0AD21D-6153-4A0C-9461-E9EE6CB3D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810" y="4924053"/>
            <a:ext cx="3391369" cy="1872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1AFF71A3-2452-43BC-972B-23772B32B5CD}"/>
              </a:ext>
            </a:extLst>
          </p:cNvPr>
          <p:cNvSpPr/>
          <p:nvPr/>
        </p:nvSpPr>
        <p:spPr>
          <a:xfrm>
            <a:off x="1178370" y="4848045"/>
            <a:ext cx="3600666" cy="194800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7A600AF-996F-4EC4-BBE1-343E5DE53BFA}"/>
              </a:ext>
            </a:extLst>
          </p:cNvPr>
          <p:cNvSpPr/>
          <p:nvPr/>
        </p:nvSpPr>
        <p:spPr>
          <a:xfrm>
            <a:off x="1984077" y="2977031"/>
            <a:ext cx="3381555" cy="42177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9CF02D98-F864-4CC8-8653-2F861C75CCD8}"/>
              </a:ext>
            </a:extLst>
          </p:cNvPr>
          <p:cNvCxnSpPr>
            <a:endCxn id="5" idx="1"/>
          </p:cNvCxnSpPr>
          <p:nvPr/>
        </p:nvCxnSpPr>
        <p:spPr>
          <a:xfrm rot="5400000">
            <a:off x="257460" y="4095432"/>
            <a:ext cx="2647528" cy="805707"/>
          </a:xfrm>
          <a:prstGeom prst="bentConnector4">
            <a:avLst>
              <a:gd name="adj1" fmla="val 977"/>
              <a:gd name="adj2" fmla="val 128373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68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/>
              <a:t>Gerenciamento</a:t>
            </a:r>
            <a:r>
              <a:rPr lang="en-US" dirty="0"/>
              <a:t> de </a:t>
            </a:r>
            <a:r>
              <a:rPr lang="en-US" dirty="0" err="1"/>
              <a:t>memória</a:t>
            </a:r>
            <a:endParaRPr lang="pt-BR" dirty="0"/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E986EA4-0A57-473E-9D2D-F827D7F31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01" y="2254251"/>
            <a:ext cx="7076363" cy="30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0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2630C84-B16C-46D0-8854-3932C18E8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871263"/>
            <a:ext cx="12802052" cy="73872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Memória</a:t>
            </a:r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</p:spTree>
    <p:extLst>
      <p:ext uri="{BB962C8B-B14F-4D97-AF65-F5344CB8AC3E}">
        <p14:creationId xmlns:p14="http://schemas.microsoft.com/office/powerpoint/2010/main" val="333115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6092EEA-D08D-4055-AF56-0D1D283F0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868680"/>
            <a:ext cx="12831413" cy="73872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Memória</a:t>
            </a:r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</p:spTree>
    <p:extLst>
      <p:ext uri="{BB962C8B-B14F-4D97-AF65-F5344CB8AC3E}">
        <p14:creationId xmlns:p14="http://schemas.microsoft.com/office/powerpoint/2010/main" val="11056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1244</TotalTime>
  <Words>1134</Words>
  <Application>Microsoft Office PowerPoint</Application>
  <PresentationFormat>Personalizar</PresentationFormat>
  <Paragraphs>355</Paragraphs>
  <Slides>49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Corbel</vt:lpstr>
      <vt:lpstr>Wingdings</vt:lpstr>
      <vt:lpstr>Tema do Office</vt:lpstr>
      <vt:lpstr>Noções básicas de</vt:lpstr>
      <vt:lpstr>C# (C Sharp)</vt:lpstr>
      <vt:lpstr>Revisão relâmpago</vt:lpstr>
      <vt:lpstr>Gerenciamento de memória</vt:lpstr>
      <vt:lpstr>Gerenciamento de memória</vt:lpstr>
      <vt:lpstr>Gerenciamento de memória</vt:lpstr>
      <vt:lpstr>Gerenciamento de memória</vt:lpstr>
      <vt:lpstr>Memória</vt:lpstr>
      <vt:lpstr>Memória</vt:lpstr>
      <vt:lpstr>Gerenciamento de memória</vt:lpstr>
      <vt:lpstr>Gerenciamento de memória</vt:lpstr>
      <vt:lpstr>Tipos de dados</vt:lpstr>
      <vt:lpstr>Classes e estruturas</vt:lpstr>
      <vt:lpstr>Herança e polimorfismo</vt:lpstr>
      <vt:lpstr>Herança e polimorfismo</vt:lpstr>
      <vt:lpstr>Herança e polimorfismo</vt:lpstr>
      <vt:lpstr>Herança e polimorfismo</vt:lpstr>
      <vt:lpstr>Interfaces</vt:lpstr>
      <vt:lpstr>Interfaces</vt:lpstr>
      <vt:lpstr>Interfaces</vt:lpstr>
      <vt:lpstr>Interfaces</vt:lpstr>
      <vt:lpstr>Apresentação do PowerPoint</vt:lpstr>
      <vt:lpstr>Apresentação do PowerPoint</vt:lpstr>
      <vt:lpstr>Apresentação do PowerPoint</vt:lpstr>
      <vt:lpstr>.NET Core vs .NET Framework</vt:lpstr>
      <vt:lpstr>.NET Core vs .NET Framework</vt:lpstr>
      <vt:lpstr>.NET Standard</vt:lpstr>
      <vt:lpstr>.NET Standard</vt:lpstr>
      <vt:lpstr>.NET Standard</vt:lpstr>
      <vt:lpstr>.NET Core</vt:lpstr>
      <vt:lpstr>ASP.NET Core</vt:lpstr>
      <vt:lpstr>ASP.NET Core</vt:lpstr>
      <vt:lpstr>ASP.NET Core</vt:lpstr>
      <vt:lpstr>ASP.NET Core</vt:lpstr>
      <vt:lpstr>Apresentação do PowerPoint</vt:lpstr>
      <vt:lpstr>Docker</vt:lpstr>
      <vt:lpstr>Apresentação do PowerPoint</vt:lpstr>
      <vt:lpstr>Arquitetura de Software</vt:lpstr>
      <vt:lpstr>Arquitetura Hexagonal</vt:lpstr>
      <vt:lpstr>Domínio</vt:lpstr>
      <vt:lpstr>Domínio</vt:lpstr>
      <vt:lpstr>Domínio</vt:lpstr>
      <vt:lpstr>Domínio</vt:lpstr>
      <vt:lpstr>Aplicação</vt:lpstr>
      <vt:lpstr>Aplicação</vt:lpstr>
      <vt:lpstr>Infraestrutura</vt:lpstr>
      <vt:lpstr>Infraestrutura</vt:lpstr>
      <vt:lpstr>Visão geral</vt:lpstr>
      <vt:lpstr>Domínio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de título</dc:title>
  <dc:creator>Matheus Neder</dc:creator>
  <cp:lastModifiedBy>Matheus Neder</cp:lastModifiedBy>
  <cp:revision>56</cp:revision>
  <dcterms:created xsi:type="dcterms:W3CDTF">2018-07-26T23:53:33Z</dcterms:created>
  <dcterms:modified xsi:type="dcterms:W3CDTF">2018-08-03T02:52:37Z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