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  <p:sldId id="276" r:id="rId6"/>
    <p:sldId id="270" r:id="rId7"/>
    <p:sldId id="271" r:id="rId8"/>
    <p:sldId id="272" r:id="rId9"/>
    <p:sldId id="257" r:id="rId10"/>
    <p:sldId id="258" r:id="rId11"/>
    <p:sldId id="264" r:id="rId12"/>
    <p:sldId id="266" r:id="rId13"/>
    <p:sldId id="259" r:id="rId14"/>
    <p:sldId id="260" r:id="rId15"/>
    <p:sldId id="261" r:id="rId16"/>
    <p:sldId id="267" r:id="rId17"/>
    <p:sldId id="265" r:id="rId18"/>
    <p:sldId id="263" r:id="rId19"/>
    <p:sldId id="268" r:id="rId20"/>
    <p:sldId id="269" r:id="rId21"/>
    <p:sldId id="262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8" autoAdjust="0"/>
  </p:normalViewPr>
  <p:slideViewPr>
    <p:cSldViewPr>
      <p:cViewPr>
        <p:scale>
          <a:sx n="90" d="100"/>
          <a:sy n="90" d="100"/>
        </p:scale>
        <p:origin x="-594" y="-6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3" y="3175000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1" y="3247508"/>
            <a:ext cx="3733801" cy="160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1" y="3429306"/>
            <a:ext cx="3733801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3470336"/>
            <a:ext cx="1965960" cy="152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3499643"/>
            <a:ext cx="1965960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302000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3384153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041385"/>
            <a:ext cx="9144000" cy="203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" y="3062940"/>
            <a:ext cx="9144001" cy="1172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035908"/>
            <a:ext cx="2729950" cy="2070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0847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001573"/>
            <a:ext cx="8458200" cy="1225021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249948"/>
            <a:ext cx="4953000" cy="14605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3505200"/>
            <a:ext cx="960120" cy="381000"/>
          </a:xfrm>
        </p:spPr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3504407"/>
            <a:ext cx="12954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947"/>
            <a:ext cx="747712" cy="30480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952500"/>
            <a:ext cx="1905000" cy="45720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52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651000"/>
            <a:ext cx="7772400" cy="1135063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805907"/>
            <a:ext cx="7772400" cy="1258093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52500"/>
            <a:ext cx="8382000" cy="89154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870808"/>
            <a:ext cx="4041648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6" y="1870808"/>
            <a:ext cx="4041775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257099"/>
            <a:ext cx="4041648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5" y="2257099"/>
            <a:ext cx="4041775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1540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510540"/>
            <a:ext cx="957264" cy="381000"/>
          </a:xfrm>
        </p:spPr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510540"/>
            <a:ext cx="132588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1893"/>
            <a:ext cx="762000" cy="304800"/>
          </a:xfrm>
        </p:spPr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918308"/>
            <a:ext cx="3383280" cy="731520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1675606"/>
            <a:ext cx="3383280" cy="38481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646906"/>
            <a:ext cx="5102352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5" y="924301"/>
            <a:ext cx="586803" cy="3901364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952500"/>
            <a:ext cx="4572000" cy="3810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2728591"/>
            <a:ext cx="2590800" cy="2097074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05682"/>
            <a:ext cx="9144000" cy="7033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25888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1" y="256897"/>
            <a:ext cx="9144001" cy="7620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3" y="300205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1" y="366761"/>
            <a:ext cx="3733801" cy="1500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14587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490786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1668"/>
            <a:ext cx="57626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1668"/>
            <a:ext cx="27432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1668"/>
            <a:ext cx="9144" cy="5181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1668"/>
            <a:ext cx="27432" cy="5181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17"/>
            <a:ext cx="54864" cy="48768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17"/>
            <a:ext cx="9144" cy="48768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74520"/>
            <a:ext cx="8229600" cy="36042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510540"/>
            <a:ext cx="957264" cy="381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5AA34C5-B8D7-4F6D-86BD-CD63FE8FCBB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510540"/>
            <a:ext cx="1325880" cy="381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1893"/>
            <a:ext cx="7620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em C#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Neder</a:t>
            </a:r>
          </a:p>
          <a:p>
            <a:r>
              <a:rPr lang="pt-BR" dirty="0" smtClean="0"/>
              <a:t>matheusneder@gmail.com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6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</a:t>
            </a:r>
            <a:r>
              <a:rPr lang="pt-BR" dirty="0" smtClean="0"/>
              <a:t>primitivos (internos)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74520"/>
            <a:ext cx="3178696" cy="3604260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bool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byte </a:t>
            </a:r>
          </a:p>
          <a:p>
            <a:r>
              <a:rPr lang="pt-BR" sz="2400" dirty="0" err="1" smtClean="0"/>
              <a:t>sbyte</a:t>
            </a:r>
            <a:endParaRPr lang="pt-BR" sz="2400" dirty="0" smtClean="0"/>
          </a:p>
          <a:p>
            <a:r>
              <a:rPr lang="pt-BR" sz="2400" dirty="0" smtClean="0"/>
              <a:t>char</a:t>
            </a:r>
          </a:p>
          <a:p>
            <a:r>
              <a:rPr lang="pt-BR" sz="2400" dirty="0" smtClean="0"/>
              <a:t>decimal </a:t>
            </a:r>
          </a:p>
          <a:p>
            <a:r>
              <a:rPr lang="pt-BR" sz="2400" dirty="0" err="1" smtClean="0"/>
              <a:t>double</a:t>
            </a:r>
            <a:r>
              <a:rPr lang="pt-BR" sz="2400" dirty="0" smtClean="0"/>
              <a:t> </a:t>
            </a:r>
          </a:p>
          <a:p>
            <a:r>
              <a:rPr lang="pt-BR" sz="2400" dirty="0" err="1" smtClean="0"/>
              <a:t>float</a:t>
            </a:r>
            <a:endParaRPr lang="pt-BR" sz="2400" dirty="0" smtClean="0"/>
          </a:p>
          <a:p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</a:p>
          <a:p>
            <a:endParaRPr lang="pt-BR" sz="2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481536" y="1878854"/>
            <a:ext cx="3178696" cy="36042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uint</a:t>
            </a:r>
            <a:endParaRPr lang="pt-BR" sz="2400" dirty="0"/>
          </a:p>
          <a:p>
            <a:r>
              <a:rPr lang="pt-BR" sz="2400" dirty="0" err="1"/>
              <a:t>long</a:t>
            </a:r>
            <a:endParaRPr lang="pt-BR" sz="2400" dirty="0"/>
          </a:p>
          <a:p>
            <a:r>
              <a:rPr lang="pt-BR" sz="2400" dirty="0" err="1" smtClean="0"/>
              <a:t>ulong</a:t>
            </a:r>
            <a:r>
              <a:rPr lang="pt-BR" sz="2400" dirty="0" smtClean="0"/>
              <a:t> </a:t>
            </a:r>
          </a:p>
          <a:p>
            <a:r>
              <a:rPr lang="pt-BR" sz="2400" dirty="0" err="1" smtClean="0"/>
              <a:t>object</a:t>
            </a:r>
            <a:endParaRPr lang="pt-BR" sz="2400" dirty="0" smtClean="0"/>
          </a:p>
          <a:p>
            <a:r>
              <a:rPr lang="pt-BR" sz="2400" dirty="0" smtClean="0"/>
              <a:t>short</a:t>
            </a:r>
          </a:p>
          <a:p>
            <a:r>
              <a:rPr lang="pt-BR" sz="2400" dirty="0" err="1" smtClean="0"/>
              <a:t>ushort</a:t>
            </a:r>
            <a:endParaRPr lang="pt-BR" sz="2400" dirty="0" smtClean="0"/>
          </a:p>
          <a:p>
            <a:r>
              <a:rPr lang="pt-BR" sz="2400" dirty="0" err="1" smtClean="0"/>
              <a:t>string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7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complexos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820332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5126" y="212812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Utilização: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35126" y="2857500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20;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5576" y="209677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22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71325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Tipos de valor </a:t>
            </a:r>
            <a:endParaRPr lang="pt-BR" sz="36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59081" y="3219281"/>
            <a:ext cx="105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endParaRPr lang="pt-BR" sz="3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84839" y="3865612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Tipos de referência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32750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memória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2065412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Soma(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 +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3923928" y="3001516"/>
            <a:ext cx="4700862" cy="1848864"/>
            <a:chOff x="2490666" y="3061314"/>
            <a:chExt cx="4700862" cy="1848864"/>
          </a:xfrm>
        </p:grpSpPr>
        <p:sp>
          <p:nvSpPr>
            <p:cNvPr id="4" name="Retângulo 3"/>
            <p:cNvSpPr/>
            <p:nvPr/>
          </p:nvSpPr>
          <p:spPr>
            <a:xfrm>
              <a:off x="3491880" y="3430646"/>
              <a:ext cx="1584176" cy="14795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419872" y="30613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91880" y="4589510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491880" y="4268842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491880" y="3948174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y</a:t>
              </a:r>
              <a:endParaRPr lang="pt-BR" dirty="0"/>
            </a:p>
          </p:txBody>
        </p:sp>
        <p:sp>
          <p:nvSpPr>
            <p:cNvPr id="12" name="Chave direita 11"/>
            <p:cNvSpPr/>
            <p:nvPr/>
          </p:nvSpPr>
          <p:spPr>
            <a:xfrm>
              <a:off x="5154962" y="458951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226970" y="460240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4" name="Chave direita 13"/>
            <p:cNvSpPr/>
            <p:nvPr/>
          </p:nvSpPr>
          <p:spPr>
            <a:xfrm flipH="1">
              <a:off x="3354762" y="4255951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490666" y="426884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5154962" y="394817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226970" y="396106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8" name="Chave direita 17"/>
            <p:cNvSpPr/>
            <p:nvPr/>
          </p:nvSpPr>
          <p:spPr>
            <a:xfrm>
              <a:off x="6228184" y="3430646"/>
              <a:ext cx="72008" cy="14795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444208" y="4016523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779912" y="3549960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910308" y="5070003"/>
            <a:ext cx="33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 8 bytes = </a:t>
            </a:r>
            <a:r>
              <a:rPr lang="pt-BR" sz="1400" dirty="0" err="1" smtClean="0"/>
              <a:t>sizeof</a:t>
            </a:r>
            <a:r>
              <a:rPr lang="pt-BR" sz="1400" dirty="0" smtClean="0"/>
              <a:t>(</a:t>
            </a:r>
            <a:r>
              <a:rPr lang="pt-BR" sz="1400" dirty="0" err="1" smtClean="0"/>
              <a:t>long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5782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923928" y="3001516"/>
            <a:ext cx="4700862" cy="1848864"/>
            <a:chOff x="2490666" y="3061314"/>
            <a:chExt cx="4700862" cy="1848864"/>
          </a:xfrm>
        </p:grpSpPr>
        <p:sp>
          <p:nvSpPr>
            <p:cNvPr id="5" name="Retângulo 4"/>
            <p:cNvSpPr/>
            <p:nvPr/>
          </p:nvSpPr>
          <p:spPr>
            <a:xfrm>
              <a:off x="3491880" y="3430646"/>
              <a:ext cx="1584176" cy="14795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419872" y="30613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491880" y="4589510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491880" y="4268842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91880" y="3948174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y</a:t>
              </a:r>
              <a:endParaRPr lang="pt-BR" dirty="0"/>
            </a:p>
          </p:txBody>
        </p:sp>
        <p:sp>
          <p:nvSpPr>
            <p:cNvPr id="10" name="Chave direita 9"/>
            <p:cNvSpPr/>
            <p:nvPr/>
          </p:nvSpPr>
          <p:spPr>
            <a:xfrm>
              <a:off x="5154962" y="458951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226970" y="460240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bytes</a:t>
              </a:r>
              <a:endParaRPr lang="pt-BR" sz="1400" dirty="0"/>
            </a:p>
          </p:txBody>
        </p:sp>
        <p:sp>
          <p:nvSpPr>
            <p:cNvPr id="12" name="Chave direita 11"/>
            <p:cNvSpPr/>
            <p:nvPr/>
          </p:nvSpPr>
          <p:spPr>
            <a:xfrm flipH="1">
              <a:off x="3354762" y="4255951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90666" y="426884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4" name="Chave direita 13"/>
            <p:cNvSpPr/>
            <p:nvPr/>
          </p:nvSpPr>
          <p:spPr>
            <a:xfrm>
              <a:off x="5154962" y="394817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6970" y="396106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6228184" y="3430646"/>
              <a:ext cx="72008" cy="14795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4016523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779912" y="3549960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479827" y="206541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Tipos de valor (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 são armazenados na pilha (</a:t>
            </a:r>
            <a:r>
              <a:rPr lang="pt-BR" dirty="0" err="1"/>
              <a:t>s</a:t>
            </a:r>
            <a:r>
              <a:rPr lang="pt-BR" dirty="0" err="1" smtClean="0"/>
              <a:t>tack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910308" y="5070003"/>
            <a:ext cx="33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 8 bytes = </a:t>
            </a:r>
            <a:r>
              <a:rPr lang="pt-BR" sz="1400" dirty="0" err="1" smtClean="0"/>
              <a:t>sizeof</a:t>
            </a:r>
            <a:r>
              <a:rPr lang="pt-BR" sz="1400" dirty="0" smtClean="0"/>
              <a:t>(</a:t>
            </a:r>
            <a:r>
              <a:rPr lang="pt-BR" sz="1400" dirty="0" err="1" smtClean="0"/>
              <a:t>long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816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7543" y="2065412"/>
            <a:ext cx="5328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Midpoint(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69" name="Grupo 68"/>
          <p:cNvGrpSpPr/>
          <p:nvPr/>
        </p:nvGrpSpPr>
        <p:grpSpPr>
          <a:xfrm>
            <a:off x="3817958" y="2641476"/>
            <a:ext cx="4714482" cy="2808312"/>
            <a:chOff x="3910308" y="2569468"/>
            <a:chExt cx="4714482" cy="2808312"/>
          </a:xfrm>
        </p:grpSpPr>
        <p:sp>
          <p:nvSpPr>
            <p:cNvPr id="50" name="Retângulo 49"/>
            <p:cNvSpPr/>
            <p:nvPr/>
          </p:nvSpPr>
          <p:spPr>
            <a:xfrm>
              <a:off x="4925142" y="2938800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53134" y="256946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925142" y="4529712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25142" y="3875485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925142" y="3554817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5" name="Chave direita 54"/>
            <p:cNvSpPr/>
            <p:nvPr/>
          </p:nvSpPr>
          <p:spPr>
            <a:xfrm>
              <a:off x="6588224" y="4218916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660232" y="4231807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57" name="Chave direita 56"/>
            <p:cNvSpPr/>
            <p:nvPr/>
          </p:nvSpPr>
          <p:spPr>
            <a:xfrm flipH="1">
              <a:off x="4788024" y="4526423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923928" y="4539314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59" name="Chave direita 58"/>
            <p:cNvSpPr/>
            <p:nvPr/>
          </p:nvSpPr>
          <p:spPr>
            <a:xfrm>
              <a:off x="6588224" y="357758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6660232" y="3590471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61" name="Chave direita 60"/>
            <p:cNvSpPr/>
            <p:nvPr/>
          </p:nvSpPr>
          <p:spPr>
            <a:xfrm>
              <a:off x="7661446" y="2938800"/>
              <a:ext cx="72008" cy="19115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877470" y="377385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213174" y="3073524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910308" y="5070003"/>
              <a:ext cx="3325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16 bytes = </a:t>
              </a:r>
              <a:r>
                <a:rPr lang="pt-BR" sz="1400" dirty="0" err="1" smtClean="0"/>
                <a:t>sizeof</a:t>
              </a:r>
              <a:r>
                <a:rPr lang="pt-BR" sz="1400" dirty="0" smtClean="0"/>
                <a:t>(</a:t>
              </a:r>
              <a:r>
                <a:rPr lang="pt-BR" sz="1400" dirty="0" err="1" smtClean="0"/>
                <a:t>Coord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4925142" y="4196153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66" name="Chave direita 65"/>
            <p:cNvSpPr/>
            <p:nvPr/>
          </p:nvSpPr>
          <p:spPr>
            <a:xfrm flipH="1">
              <a:off x="4788024" y="387521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923928" y="3875214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5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6" y="2820332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827" y="2065412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Considere uma nova versão do tipo </a:t>
            </a:r>
            <a:r>
              <a:rPr lang="pt-BR" i="1" dirty="0" err="1" smtClean="0"/>
              <a:t>Coord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51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7543" y="2065412"/>
            <a:ext cx="5328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Midpoint(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907704" y="810082"/>
            <a:ext cx="6840760" cy="4783722"/>
            <a:chOff x="1907704" y="810082"/>
            <a:chExt cx="6840760" cy="4783722"/>
          </a:xfrm>
        </p:grpSpPr>
        <p:sp>
          <p:nvSpPr>
            <p:cNvPr id="50" name="Retângulo 49"/>
            <p:cNvSpPr/>
            <p:nvPr/>
          </p:nvSpPr>
          <p:spPr>
            <a:xfrm>
              <a:off x="2922538" y="3154824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850530" y="27854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922538" y="4745736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922538" y="4091509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2922538" y="3770841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5" name="Chave direita 54"/>
            <p:cNvSpPr/>
            <p:nvPr/>
          </p:nvSpPr>
          <p:spPr>
            <a:xfrm>
              <a:off x="4585620" y="443494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657628" y="444783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57" name="Chave direita 56"/>
            <p:cNvSpPr/>
            <p:nvPr/>
          </p:nvSpPr>
          <p:spPr>
            <a:xfrm flipH="1">
              <a:off x="2785420" y="4742447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921324" y="47553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59" name="Chave direita 58"/>
            <p:cNvSpPr/>
            <p:nvPr/>
          </p:nvSpPr>
          <p:spPr>
            <a:xfrm>
              <a:off x="4585620" y="379360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657628" y="380649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210570" y="328954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907704" y="5286027"/>
              <a:ext cx="382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8 bytes = tamanho do ponteiro</a:t>
              </a:r>
              <a:endParaRPr lang="pt-BR" sz="1400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2922538" y="4412177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66" name="Chave direita 65"/>
            <p:cNvSpPr/>
            <p:nvPr/>
          </p:nvSpPr>
          <p:spPr>
            <a:xfrm flipH="1">
              <a:off x="2785420" y="4091238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921324" y="40912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5580112" y="1201316"/>
              <a:ext cx="3168352" cy="4084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508104" y="81008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heap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804248" y="4273502"/>
              <a:ext cx="1584176" cy="6435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588224" y="2326614"/>
              <a:ext cx="1584176" cy="6435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69883" y="1356247"/>
              <a:ext cx="1584176" cy="6435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359384" y="3243671"/>
              <a:ext cx="1584176" cy="64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cxnSp>
          <p:nvCxnSpPr>
            <p:cNvPr id="5" name="Conector de seta reta 4"/>
            <p:cNvCxnSpPr>
              <a:stCxn id="52" idx="3"/>
              <a:endCxn id="25" idx="1"/>
            </p:cNvCxnSpPr>
            <p:nvPr/>
          </p:nvCxnSpPr>
          <p:spPr>
            <a:xfrm flipV="1">
              <a:off x="4506714" y="4595274"/>
              <a:ext cx="2297534" cy="3107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>
              <a:stCxn id="65" idx="3"/>
              <a:endCxn id="28" idx="1"/>
            </p:cNvCxnSpPr>
            <p:nvPr/>
          </p:nvCxnSpPr>
          <p:spPr>
            <a:xfrm flipV="1">
              <a:off x="4506714" y="3565443"/>
              <a:ext cx="1852670" cy="100706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stCxn id="53" idx="3"/>
              <a:endCxn id="26" idx="1"/>
            </p:cNvCxnSpPr>
            <p:nvPr/>
          </p:nvCxnSpPr>
          <p:spPr>
            <a:xfrm flipV="1">
              <a:off x="4506714" y="2648386"/>
              <a:ext cx="2081510" cy="160345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54" idx="3"/>
              <a:endCxn id="27" idx="1"/>
            </p:cNvCxnSpPr>
            <p:nvPr/>
          </p:nvCxnSpPr>
          <p:spPr>
            <a:xfrm flipV="1">
              <a:off x="4506714" y="1678019"/>
              <a:ext cx="1563169" cy="225315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37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9826" y="2065412"/>
            <a:ext cx="481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Tipos de referência (</a:t>
            </a:r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 são armazenados na amontoado (</a:t>
            </a:r>
            <a:r>
              <a:rPr lang="pt-BR" dirty="0" err="1" smtClean="0"/>
              <a:t>heap</a:t>
            </a:r>
            <a:r>
              <a:rPr lang="pt-BR" dirty="0" smtClean="0"/>
              <a:t>).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>
            <a:off x="1907704" y="810082"/>
            <a:ext cx="6840760" cy="4783722"/>
            <a:chOff x="1907704" y="810082"/>
            <a:chExt cx="6840760" cy="4783722"/>
          </a:xfrm>
        </p:grpSpPr>
        <p:sp>
          <p:nvSpPr>
            <p:cNvPr id="28" name="Retângulo 27"/>
            <p:cNvSpPr/>
            <p:nvPr/>
          </p:nvSpPr>
          <p:spPr>
            <a:xfrm>
              <a:off x="2922538" y="3154824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850530" y="27854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922538" y="4745736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922538" y="4091509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922538" y="3770841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5" name="Chave direita 34"/>
            <p:cNvSpPr/>
            <p:nvPr/>
          </p:nvSpPr>
          <p:spPr>
            <a:xfrm>
              <a:off x="4585620" y="443494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657628" y="444783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7" name="Chave direita 36"/>
            <p:cNvSpPr/>
            <p:nvPr/>
          </p:nvSpPr>
          <p:spPr>
            <a:xfrm flipH="1">
              <a:off x="2785420" y="4742447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921324" y="47553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9" name="Chave direita 38"/>
            <p:cNvSpPr/>
            <p:nvPr/>
          </p:nvSpPr>
          <p:spPr>
            <a:xfrm>
              <a:off x="4585620" y="379360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657628" y="380649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210570" y="328954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907704" y="5286027"/>
              <a:ext cx="382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8 bytes = tamanho do ponteiro</a:t>
              </a:r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922538" y="4412177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2785420" y="4091238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1921324" y="40912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580112" y="1201316"/>
              <a:ext cx="3168352" cy="4084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508104" y="81008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heap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804248" y="4273502"/>
              <a:ext cx="1584176" cy="6435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588224" y="2326614"/>
              <a:ext cx="1584176" cy="6435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069883" y="1356247"/>
              <a:ext cx="1584176" cy="6435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359384" y="3243671"/>
              <a:ext cx="1584176" cy="64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cxnSp>
          <p:nvCxnSpPr>
            <p:cNvPr id="52" name="Conector de seta reta 51"/>
            <p:cNvCxnSpPr>
              <a:stCxn id="30" idx="3"/>
              <a:endCxn id="48" idx="1"/>
            </p:cNvCxnSpPr>
            <p:nvPr/>
          </p:nvCxnSpPr>
          <p:spPr>
            <a:xfrm flipV="1">
              <a:off x="4506714" y="4595274"/>
              <a:ext cx="2297534" cy="310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43" idx="3"/>
              <a:endCxn id="51" idx="1"/>
            </p:cNvCxnSpPr>
            <p:nvPr/>
          </p:nvCxnSpPr>
          <p:spPr>
            <a:xfrm flipV="1">
              <a:off x="4506714" y="3565443"/>
              <a:ext cx="1852670" cy="1007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32" idx="3"/>
              <a:endCxn id="49" idx="1"/>
            </p:cNvCxnSpPr>
            <p:nvPr/>
          </p:nvCxnSpPr>
          <p:spPr>
            <a:xfrm flipV="1">
              <a:off x="4506714" y="2648386"/>
              <a:ext cx="2081510" cy="1603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4" idx="3"/>
              <a:endCxn id="50" idx="1"/>
            </p:cNvCxnSpPr>
            <p:nvPr/>
          </p:nvCxnSpPr>
          <p:spPr>
            <a:xfrm flipV="1">
              <a:off x="4506714" y="1678019"/>
              <a:ext cx="1563169" cy="2253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7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2209428"/>
            <a:ext cx="30668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99992" y="221036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10.0;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5.0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Swap(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$"x: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$"y: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38923" y="4225652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pt-BR" sz="7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Desenvolvedor </a:t>
            </a:r>
            <a:r>
              <a:rPr lang="pt-BR" dirty="0" err="1" smtClean="0"/>
              <a:t>Fullstack</a:t>
            </a:r>
            <a:endParaRPr lang="pt-BR" dirty="0" smtClean="0"/>
          </a:p>
          <a:p>
            <a:r>
              <a:rPr lang="pt-BR" dirty="0" smtClean="0"/>
              <a:t>Engenheiro de Computação (em formação)</a:t>
            </a:r>
          </a:p>
          <a:p>
            <a:r>
              <a:rPr lang="pt-BR" dirty="0" smtClean="0"/>
              <a:t>Arquiteto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01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2209428"/>
            <a:ext cx="30668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99992" y="221036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10.0;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5.0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Swap(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$"x: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$"y: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38923" y="4225652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pt-BR" sz="7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9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codeproject.com/KB/dotnet/6importentStepsDotNet/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5292"/>
            <a:ext cx="5653162" cy="420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23528" y="337220"/>
            <a:ext cx="5266928" cy="568958"/>
          </a:xfrm>
        </p:spPr>
        <p:txBody>
          <a:bodyPr>
            <a:normAutofit/>
          </a:bodyPr>
          <a:lstStyle/>
          <a:p>
            <a:r>
              <a:rPr lang="pt-BR" sz="1800" dirty="0"/>
              <a:t>Tipos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1680" y="5218956"/>
            <a:ext cx="5654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Fonte: https://www.codeproject.com/Articles/76153/Six-important-NET-concepts-Stack-heap-value-types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54468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 </a:t>
            </a:r>
            <a:r>
              <a:rPr lang="pt-BR" dirty="0" err="1" smtClean="0"/>
              <a:t>vs</a:t>
            </a:r>
            <a:r>
              <a:rPr lang="pt-BR" dirty="0" smtClean="0"/>
              <a:t> argumento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3217629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Soma(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3217629"/>
            <a:ext cx="16754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Soma(1, 2);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Soma(s, s);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2730500" y="3276937"/>
            <a:ext cx="603250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2051" y="3703979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72051" y="3936109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02485" y="2209428"/>
            <a:ext cx="14560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857540" y="2222376"/>
            <a:ext cx="146652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Argumentos</a:t>
            </a:r>
            <a:endParaRPr lang="pt-BR" dirty="0"/>
          </a:p>
        </p:txBody>
      </p:sp>
      <p:cxnSp>
        <p:nvCxnSpPr>
          <p:cNvPr id="12" name="Conector de seta reta 11"/>
          <p:cNvCxnSpPr>
            <a:stCxn id="9" idx="2"/>
            <a:endCxn id="6" idx="0"/>
          </p:cNvCxnSpPr>
          <p:nvPr/>
        </p:nvCxnSpPr>
        <p:spPr>
          <a:xfrm>
            <a:off x="2730500" y="2641476"/>
            <a:ext cx="301625" cy="6354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</p:cNvCxnSpPr>
          <p:nvPr/>
        </p:nvCxnSpPr>
        <p:spPr>
          <a:xfrm flipH="1">
            <a:off x="6531427" y="2654424"/>
            <a:ext cx="59377" cy="10402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6" idx="2"/>
            <a:endCxn id="8" idx="2"/>
          </p:cNvCxnSpPr>
          <p:nvPr/>
        </p:nvCxnSpPr>
        <p:spPr>
          <a:xfrm rot="16200000" flipH="1">
            <a:off x="4452190" y="2053721"/>
            <a:ext cx="659172" cy="3499303"/>
          </a:xfrm>
          <a:prstGeom prst="bentConnector3">
            <a:avLst>
              <a:gd name="adj1" fmla="val 177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0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cópia na entrada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2967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603250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770861" y="1704254"/>
            <a:ext cx="427042" cy="3101834"/>
          </a:xfrm>
          <a:prstGeom prst="bentConnector3">
            <a:avLst>
              <a:gd name="adj1" fmla="val 305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597897" y="43678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Cópia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97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referência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1008112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511474" cy="1986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969376" y="1708169"/>
            <a:ext cx="428802" cy="3095763"/>
          </a:xfrm>
          <a:prstGeom prst="bentConnector3">
            <a:avLst>
              <a:gd name="adj1" fmla="val 314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696454" y="444167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58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cópia na entrada e na saída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1008112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511474" cy="1986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969376" y="1708169"/>
            <a:ext cx="428802" cy="3095763"/>
          </a:xfrm>
          <a:prstGeom prst="bentConnector3">
            <a:avLst>
              <a:gd name="adj1" fmla="val 314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721669" y="445030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Cópia na entrada e na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77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87824" y="2929508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out</a:t>
            </a:r>
            <a:endParaRPr lang="pt-BR" sz="3600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929508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err="1" smtClean="0"/>
              <a:t>ref</a:t>
            </a:r>
            <a:endParaRPr lang="pt-BR" sz="36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95936" y="3099142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endParaRPr lang="pt-BR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57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Passagem de parâmetros </a:t>
            </a:r>
            <a:r>
              <a:rPr lang="pt-BR" sz="2400" b="1" i="1" dirty="0" smtClean="0"/>
              <a:t>out</a:t>
            </a:r>
            <a:r>
              <a:rPr lang="pt-BR" sz="2400" dirty="0" smtClean="0"/>
              <a:t> </a:t>
            </a:r>
            <a:r>
              <a:rPr lang="pt-BR" sz="2400" dirty="0" err="1" smtClean="0"/>
              <a:t>vs</a:t>
            </a:r>
            <a:r>
              <a:rPr lang="pt-BR" sz="2400" dirty="0" smtClean="0"/>
              <a:t> </a:t>
            </a:r>
            <a:r>
              <a:rPr lang="pt-BR" sz="2400" b="1" i="1" dirty="0" err="1" smtClean="0"/>
              <a:t>ref</a:t>
            </a:r>
            <a:endParaRPr lang="pt-BR" sz="2400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Passagem de parâmetros </a:t>
            </a:r>
            <a:r>
              <a:rPr lang="pt-BR" sz="3200" b="1" i="1" dirty="0" smtClean="0"/>
              <a:t>out</a:t>
            </a:r>
            <a:r>
              <a:rPr lang="pt-BR" sz="3200" dirty="0" smtClean="0"/>
              <a:t> </a:t>
            </a:r>
            <a:r>
              <a:rPr lang="pt-BR" sz="3200" dirty="0" err="1" smtClean="0"/>
              <a:t>vs</a:t>
            </a:r>
            <a:r>
              <a:rPr lang="pt-BR" sz="3200" dirty="0" smtClean="0"/>
              <a:t> </a:t>
            </a:r>
            <a:r>
              <a:rPr lang="pt-BR" sz="3200" b="1" i="1" dirty="0" err="1" smtClean="0"/>
              <a:t>ref</a:t>
            </a:r>
            <a:endParaRPr lang="pt-BR" sz="3200" b="1" i="1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5719601" y="3246042"/>
            <a:ext cx="0" cy="9615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398279" y="4225652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Use </a:t>
            </a:r>
            <a:r>
              <a:rPr lang="pt-BR" sz="1400" dirty="0" err="1" smtClean="0">
                <a:solidFill>
                  <a:srgbClr val="FF0000"/>
                </a:solidFill>
              </a:rPr>
              <a:t>of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unassigned</a:t>
            </a:r>
            <a:r>
              <a:rPr lang="pt-BR" sz="1400" dirty="0" smtClean="0">
                <a:solidFill>
                  <a:srgbClr val="FF0000"/>
                </a:solidFill>
              </a:rPr>
              <a:t> out </a:t>
            </a:r>
            <a:r>
              <a:rPr lang="pt-BR" sz="1400" dirty="0" err="1" smtClean="0">
                <a:solidFill>
                  <a:srgbClr val="FF0000"/>
                </a:solidFill>
              </a:rPr>
              <a:t>parameter</a:t>
            </a:r>
            <a:r>
              <a:rPr lang="pt-BR" sz="1400" dirty="0" smtClean="0">
                <a:solidFill>
                  <a:srgbClr val="FF0000"/>
                </a:solidFill>
              </a:rPr>
              <a:t> ‘a’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613401" y="3073524"/>
            <a:ext cx="182736" cy="172518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2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projeto;</a:t>
            </a:r>
          </a:p>
          <a:p>
            <a:r>
              <a:rPr lang="pt-BR" dirty="0" smtClean="0"/>
              <a:t>POO;</a:t>
            </a:r>
          </a:p>
          <a:p>
            <a:r>
              <a:rPr lang="pt-BR" dirty="0" smtClean="0"/>
              <a:t>Arquitetura de software;</a:t>
            </a:r>
          </a:p>
          <a:p>
            <a:r>
              <a:rPr lang="pt-BR" dirty="0" smtClean="0"/>
              <a:t>DDD;</a:t>
            </a:r>
          </a:p>
          <a:p>
            <a:r>
              <a:rPr lang="pt-BR" dirty="0" smtClean="0"/>
              <a:t>TDD;</a:t>
            </a:r>
          </a:p>
          <a:p>
            <a:r>
              <a:rPr lang="pt-BR" dirty="0" smtClean="0"/>
              <a:t>SOLID;</a:t>
            </a:r>
          </a:p>
          <a:p>
            <a:r>
              <a:rPr lang="pt-BR" dirty="0" err="1" smtClean="0"/>
              <a:t>DevOps</a:t>
            </a:r>
            <a:r>
              <a:rPr lang="pt-BR" dirty="0"/>
              <a:t> </a:t>
            </a:r>
            <a:r>
              <a:rPr lang="pt-BR" dirty="0" smtClean="0"/>
              <a:t>...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Apresentação – assuntos de interesse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92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x);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057801" y="4529209"/>
            <a:ext cx="14832" cy="34451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07295" y="4873724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Use </a:t>
            </a:r>
            <a:r>
              <a:rPr lang="pt-BR" sz="1400" dirty="0" err="1" smtClean="0">
                <a:solidFill>
                  <a:srgbClr val="FF0000"/>
                </a:solidFill>
              </a:rPr>
              <a:t>of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unassigned</a:t>
            </a:r>
            <a:r>
              <a:rPr lang="pt-BR" sz="1400" dirty="0" smtClean="0">
                <a:solidFill>
                  <a:srgbClr val="FF0000"/>
                </a:solidFill>
              </a:rPr>
              <a:t> out </a:t>
            </a:r>
            <a:r>
              <a:rPr lang="pt-BR" sz="1400" dirty="0" err="1" smtClean="0">
                <a:solidFill>
                  <a:srgbClr val="FF0000"/>
                </a:solidFill>
              </a:rPr>
              <a:t>parameter</a:t>
            </a:r>
            <a:r>
              <a:rPr lang="pt-BR" sz="1400" dirty="0" smtClean="0">
                <a:solidFill>
                  <a:srgbClr val="FF0000"/>
                </a:solidFill>
              </a:rPr>
              <a:t> ‘x’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66433" y="4356691"/>
            <a:ext cx="182736" cy="172518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4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7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Parâmetros Opcionais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SomaUmOuB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 = 1)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24128" y="2353444"/>
            <a:ext cx="2232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s;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Soma(1);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Soma(s, s);</a:t>
            </a: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r>
              <a:rPr lang="pt-BR" sz="1400" b="1" i="1" dirty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5364088" y="2065412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69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Array</a:t>
            </a:r>
            <a:r>
              <a:rPr lang="pt-BR" sz="3200" dirty="0" smtClean="0"/>
              <a:t> de parâmetros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3525" y="2195487"/>
            <a:ext cx="485581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 = 0;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valor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valores)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+= valor; </a:t>
            </a:r>
            <a:r>
              <a:rPr lang="pt-BR" sz="1400" dirty="0" smtClean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24128" y="1993404"/>
            <a:ext cx="3240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s;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(1, 2, 3);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r>
              <a:rPr lang="pt-BR" sz="1400" b="1" i="1" dirty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  <a:p>
            <a:pPr lvl="0"/>
            <a:endParaRPr lang="pt-BR" sz="1600" b="1" i="1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(1, 2, 3, 4);</a:t>
            </a:r>
          </a:p>
          <a:p>
            <a:pPr lvl="0"/>
            <a:endParaRPr lang="pt-BR" sz="1600" b="1" i="1" dirty="0" smtClean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  <a:p>
            <a:pPr lvl="0"/>
            <a:endParaRPr lang="pt-BR" sz="1600" b="1" i="1" dirty="0" smtClean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364088" y="184938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Argumentos nomeados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993404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 = 1,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 = 2,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c = 3,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d = 3)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3073524"/>
            <a:ext cx="68709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63588" y="3289548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(5, 6);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(d: 5);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(d: 5, c: 3);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(5, 6, d: 7);</a:t>
            </a:r>
          </a:p>
        </p:txBody>
      </p:sp>
    </p:spTree>
    <p:extLst>
      <p:ext uri="{BB962C8B-B14F-4D97-AF65-F5344CB8AC3E}">
        <p14:creationId xmlns:p14="http://schemas.microsoft.com/office/powerpoint/2010/main" val="6300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497460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635896" y="553244"/>
            <a:ext cx="576064" cy="4176464"/>
          </a:xfrm>
          <a:prstGeom prst="bentConnector3">
            <a:avLst>
              <a:gd name="adj1" fmla="val 165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929508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482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497460"/>
            <a:ext cx="227177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635896" y="553244"/>
            <a:ext cx="576064" cy="4176464"/>
          </a:xfrm>
          <a:prstGeom prst="bentConnector3">
            <a:avLst>
              <a:gd name="adj1" fmla="val 165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929508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065412"/>
            <a:ext cx="227177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851920" y="337220"/>
            <a:ext cx="144016" cy="4176464"/>
          </a:xfrm>
          <a:prstGeom prst="bentConnector3">
            <a:avLst>
              <a:gd name="adj1" fmla="val 4137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497460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46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065412"/>
            <a:ext cx="3096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/>
              </a:rPr>
              <a:t>e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16200000" flipH="1">
            <a:off x="3787052" y="128336"/>
            <a:ext cx="273752" cy="4176464"/>
          </a:xfrm>
          <a:prstGeom prst="bentConnector3">
            <a:avLst>
              <a:gd name="adj1" fmla="val -835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079692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  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579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160935"/>
            <a:ext cx="20730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latin typeface="Consolas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828278" y="382128"/>
            <a:ext cx="212565" cy="4155199"/>
          </a:xfrm>
          <a:prstGeom prst="bentConnector3">
            <a:avLst>
              <a:gd name="adj1" fmla="val 207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52905" y="2566009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53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</a:t>
            </a:r>
          </a:p>
          <a:p>
            <a:r>
              <a:rPr lang="pt-BR" dirty="0" smtClean="0"/>
              <a:t>Java Swing, AWT, SWT e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C GTK+</a:t>
            </a:r>
          </a:p>
          <a:p>
            <a:r>
              <a:rPr lang="pt-BR" dirty="0" smtClean="0"/>
              <a:t>C++ </a:t>
            </a:r>
            <a:r>
              <a:rPr lang="pt-BR" dirty="0" err="1" smtClean="0"/>
              <a:t>GTKmm</a:t>
            </a:r>
            <a:r>
              <a:rPr lang="pt-BR" dirty="0" smtClean="0"/>
              <a:t>, QT</a:t>
            </a:r>
          </a:p>
          <a:p>
            <a:r>
              <a:rPr lang="pt-BR" dirty="0" smtClean="0"/>
              <a:t>C# </a:t>
            </a:r>
            <a:r>
              <a:rPr lang="pt-BR" dirty="0" err="1" smtClean="0"/>
              <a:t>Xamarin.Forms</a:t>
            </a:r>
            <a:endParaRPr lang="pt-BR" dirty="0" smtClean="0"/>
          </a:p>
          <a:p>
            <a:r>
              <a:rPr lang="pt-BR" dirty="0" err="1" smtClean="0"/>
              <a:t>Objective</a:t>
            </a:r>
            <a:r>
              <a:rPr lang="pt-BR" dirty="0" smtClean="0"/>
              <a:t>-C </a:t>
            </a:r>
            <a:r>
              <a:rPr lang="pt-BR" dirty="0" err="1" smtClean="0"/>
              <a:t>iOS</a:t>
            </a: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– tecnologias UX / 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99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desvio condicional (</a:t>
            </a:r>
            <a:r>
              <a:rPr lang="pt-BR" sz="3200" i="1" dirty="0" err="1"/>
              <a:t>if</a:t>
            </a:r>
            <a:r>
              <a:rPr lang="pt-BR" sz="3200" dirty="0"/>
              <a:t> e </a:t>
            </a:r>
            <a:r>
              <a:rPr lang="pt-BR" sz="3200" i="1" dirty="0" err="1"/>
              <a:t>else</a:t>
            </a:r>
            <a:r>
              <a:rPr lang="pt-BR" sz="3200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3608" y="2281436"/>
            <a:ext cx="2590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b = 2;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x = a &gt; b ? a : b 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39952" y="3108795"/>
            <a:ext cx="648072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2481778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(a &gt;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x = a;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x =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8" name="Chave esquerda 7"/>
          <p:cNvSpPr/>
          <p:nvPr/>
        </p:nvSpPr>
        <p:spPr>
          <a:xfrm rot="16200000">
            <a:off x="1852191" y="3166947"/>
            <a:ext cx="189280" cy="764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48136" y="364958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condição</a:t>
            </a:r>
            <a:endParaRPr lang="pt-BR" sz="1600" dirty="0"/>
          </a:p>
        </p:txBody>
      </p:sp>
      <p:sp>
        <p:nvSpPr>
          <p:cNvPr id="11" name="Chave esquerda 10"/>
          <p:cNvSpPr/>
          <p:nvPr/>
        </p:nvSpPr>
        <p:spPr>
          <a:xfrm rot="16200000">
            <a:off x="2616046" y="3399478"/>
            <a:ext cx="199397" cy="31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6200000">
            <a:off x="2101004" y="4063163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verdadeiro</a:t>
            </a:r>
            <a:endParaRPr lang="pt-BR" sz="1600" dirty="0"/>
          </a:p>
        </p:txBody>
      </p:sp>
      <p:sp>
        <p:nvSpPr>
          <p:cNvPr id="13" name="Chave esquerda 12"/>
          <p:cNvSpPr/>
          <p:nvPr/>
        </p:nvSpPr>
        <p:spPr>
          <a:xfrm rot="16200000">
            <a:off x="3107001" y="3404117"/>
            <a:ext cx="199397" cy="31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2867678" y="3827597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/>
              <a:t>falso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02927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Estruturas de desvio condicional </a:t>
            </a:r>
            <a:r>
              <a:rPr lang="pt-BR" sz="3200" dirty="0" smtClean="0"/>
              <a:t>(</a:t>
            </a:r>
            <a:r>
              <a:rPr lang="pt-BR" sz="3200" i="1" dirty="0" smtClean="0"/>
              <a:t>switch/case)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2199" y="1921396"/>
            <a:ext cx="19736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b = 2;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(a)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=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86262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</a:t>
            </a:r>
            <a:r>
              <a:rPr lang="pt-BR" sz="3200" dirty="0" smtClean="0"/>
              <a:t>repetição (</a:t>
            </a:r>
            <a:r>
              <a:rPr lang="pt-BR" sz="3200" dirty="0" err="1" smtClean="0"/>
              <a:t>while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97460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8" name="Conector angulado 7"/>
          <p:cNvCxnSpPr>
            <a:stCxn id="10" idx="0"/>
            <a:endCxn id="6" idx="0"/>
          </p:cNvCxnSpPr>
          <p:nvPr/>
        </p:nvCxnSpPr>
        <p:spPr>
          <a:xfrm rot="5400000" flipH="1" flipV="1">
            <a:off x="3780287" y="697636"/>
            <a:ext cx="576064" cy="3887681"/>
          </a:xfrm>
          <a:prstGeom prst="bentConnector3">
            <a:avLst>
              <a:gd name="adj1" fmla="val 171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39952" y="242545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Condição de parada (booleano):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637414" y="2929508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8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</a:t>
            </a:r>
            <a:r>
              <a:rPr lang="pt-BR" sz="3200" dirty="0" smtClean="0"/>
              <a:t>repetição (do ... </a:t>
            </a:r>
            <a:r>
              <a:rPr lang="pt-BR" sz="3200" dirty="0" err="1" smtClean="0"/>
              <a:t>while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97460"/>
            <a:ext cx="22717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do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8" name="Conector angulado 7"/>
          <p:cNvCxnSpPr>
            <a:stCxn id="10" idx="2"/>
            <a:endCxn id="6" idx="2"/>
          </p:cNvCxnSpPr>
          <p:nvPr/>
        </p:nvCxnSpPr>
        <p:spPr>
          <a:xfrm rot="16200000" flipH="1">
            <a:off x="3598837" y="2604417"/>
            <a:ext cx="949596" cy="3877049"/>
          </a:xfrm>
          <a:prstGeom prst="bentConnector3">
            <a:avLst>
              <a:gd name="adj1" fmla="val 133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39952" y="242545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Condição de parada (booleano):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648046" y="3780112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2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(for)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12096" y="3271545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i = 0 ; i &lt; 100 ; i++ 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2939837" y="3271545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06848" y="3271545"/>
            <a:ext cx="79744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056690" y="3271545"/>
            <a:ext cx="443023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87582" y="2353444"/>
            <a:ext cx="1562010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Inicialização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0" name="Conector angulado 9"/>
          <p:cNvCxnSpPr>
            <a:stCxn id="8" idx="3"/>
            <a:endCxn id="5" idx="0"/>
          </p:cNvCxnSpPr>
          <p:nvPr/>
        </p:nvCxnSpPr>
        <p:spPr>
          <a:xfrm>
            <a:off x="2949592" y="2605471"/>
            <a:ext cx="477310" cy="666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716191" y="2353444"/>
            <a:ext cx="2151954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Condição de parada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4" name="Conector angulado 23"/>
          <p:cNvCxnSpPr>
            <a:stCxn id="20" idx="2"/>
          </p:cNvCxnSpPr>
          <p:nvPr/>
        </p:nvCxnSpPr>
        <p:spPr>
          <a:xfrm rot="5400000">
            <a:off x="4441846" y="2921222"/>
            <a:ext cx="414047" cy="2865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4452898" y="4438943"/>
            <a:ext cx="1650606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Incremento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7" name="Conector reto 26"/>
          <p:cNvCxnSpPr>
            <a:stCxn id="25" idx="0"/>
            <a:endCxn id="7" idx="2"/>
          </p:cNvCxnSpPr>
          <p:nvPr/>
        </p:nvCxnSpPr>
        <p:spPr>
          <a:xfrm flipV="1">
            <a:off x="5278201" y="3559577"/>
            <a:ext cx="1" cy="87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(for)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2555223"/>
            <a:ext cx="2967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i = 0; i &lt; 100; i++)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32040" y="2353444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(i &lt; 100)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i++; </a:t>
            </a:r>
            <a:r>
              <a:rPr lang="pt-BR" sz="1400" dirty="0" smtClean="0">
                <a:solidFill>
                  <a:srgbClr val="008000"/>
                </a:solidFill>
                <a:latin typeface="Consolas"/>
              </a:rPr>
              <a:t>// equivalente a ‘i = i + 1’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11" name="Seta para a direita 10"/>
          <p:cNvSpPr/>
          <p:nvPr/>
        </p:nvSpPr>
        <p:spPr>
          <a:xfrm>
            <a:off x="4067944" y="2793749"/>
            <a:ext cx="576064" cy="4770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26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</a:t>
            </a:r>
            <a:r>
              <a:rPr lang="pt-BR" sz="3200" dirty="0" err="1" smtClean="0">
                <a:solidFill>
                  <a:srgbClr val="424456"/>
                </a:solidFill>
              </a:rPr>
              <a:t>foreach</a:t>
            </a:r>
            <a:r>
              <a:rPr lang="pt-BR" sz="3200" dirty="0" smtClean="0">
                <a:solidFill>
                  <a:srgbClr val="424456"/>
                </a:solidFill>
              </a:rPr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2209428"/>
            <a:ext cx="518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{ 1, 2, 3, 4};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= 0;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valor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valores)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+= valor; </a:t>
            </a:r>
            <a:r>
              <a:rPr lang="pt-BR" sz="1400" dirty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0934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</a:t>
            </a:r>
            <a:r>
              <a:rPr lang="pt-BR" sz="3200" dirty="0" err="1" smtClean="0">
                <a:solidFill>
                  <a:srgbClr val="424456"/>
                </a:solidFill>
              </a:rPr>
              <a:t>foreach</a:t>
            </a:r>
            <a:r>
              <a:rPr lang="pt-BR" sz="3200" dirty="0" smtClean="0">
                <a:solidFill>
                  <a:srgbClr val="424456"/>
                </a:solidFill>
              </a:rPr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2209428"/>
            <a:ext cx="518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{ 1, 2, 3, 4};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= 0;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valor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valores )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+= valor; </a:t>
            </a:r>
            <a:r>
              <a:rPr lang="pt-BR" sz="1400" dirty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99056" y="3069527"/>
            <a:ext cx="813456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940152" y="2317311"/>
            <a:ext cx="2448272" cy="716083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IEnumerable</a:t>
            </a:r>
            <a:r>
              <a:rPr lang="pt-BR" dirty="0" smtClean="0">
                <a:solidFill>
                  <a:schemeClr val="tx1"/>
                </a:solidFill>
              </a:rPr>
              <a:t>&lt;</a:t>
            </a:r>
            <a:r>
              <a:rPr lang="pt-BR" dirty="0" err="1" smtClean="0">
                <a:solidFill>
                  <a:schemeClr val="tx1"/>
                </a:solidFill>
              </a:rPr>
              <a:t>long</a:t>
            </a:r>
            <a:r>
              <a:rPr lang="pt-BR" dirty="0" smtClean="0">
                <a:solidFill>
                  <a:schemeClr val="tx1"/>
                </a:solidFill>
              </a:rPr>
              <a:t>&gt;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angulado 6"/>
          <p:cNvCxnSpPr>
            <a:stCxn id="6" idx="0"/>
            <a:endCxn id="2" idx="1"/>
          </p:cNvCxnSpPr>
          <p:nvPr/>
        </p:nvCxnSpPr>
        <p:spPr>
          <a:xfrm rot="5400000" flipH="1" flipV="1">
            <a:off x="4775881" y="1905256"/>
            <a:ext cx="394174" cy="1934368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27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964279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delegate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j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763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964279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delegate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j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31840" y="2964279"/>
            <a:ext cx="64858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923928" y="2964279"/>
            <a:ext cx="208823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00192" y="2964279"/>
            <a:ext cx="183371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14175" y="2281436"/>
            <a:ext cx="188391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Tipo de retorno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3" idx="2"/>
            <a:endCxn id="5" idx="0"/>
          </p:cNvCxnSpPr>
          <p:nvPr/>
        </p:nvCxnSpPr>
        <p:spPr>
          <a:xfrm>
            <a:off x="3456133" y="2713484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026086" y="3649588"/>
            <a:ext cx="188391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 do </a:t>
            </a:r>
            <a:r>
              <a:rPr lang="pt-BR" sz="1600" dirty="0" err="1" smtClean="0">
                <a:solidFill>
                  <a:schemeClr val="tx1"/>
                </a:solidFill>
              </a:rPr>
              <a:t>delegate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968043" y="3333611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200210" y="2281436"/>
            <a:ext cx="2033677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Lista de parâmetros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7191333" y="2713483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ASP</a:t>
            </a:r>
          </a:p>
          <a:p>
            <a:r>
              <a:rPr lang="pt-BR" dirty="0" smtClean="0"/>
              <a:t>VB6 (COM+)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C/C++</a:t>
            </a:r>
          </a:p>
          <a:p>
            <a:r>
              <a:rPr lang="pt-BR" dirty="0" smtClean="0"/>
              <a:t>Linux</a:t>
            </a:r>
          </a:p>
          <a:p>
            <a:r>
              <a:rPr lang="pt-BR" dirty="0" err="1" smtClean="0"/>
              <a:t>Bash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Apresentação – tecnologias em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945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849388"/>
            <a:ext cx="689644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j);</a:t>
            </a:r>
            <a:endParaRPr lang="pt-BR" sz="1200" dirty="0" smtClean="0">
              <a:solidFill>
                <a:srgbClr val="0000FF"/>
              </a:solidFill>
              <a:latin typeface="Consolas"/>
            </a:endParaRPr>
          </a:p>
          <a:p>
            <a:endParaRPr lang="pt-BR" sz="1200" dirty="0">
              <a:solidFill>
                <a:srgbClr val="0000FF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latin typeface="Consolas"/>
              </a:rPr>
              <a:t>MyClass</a:t>
            </a:r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UmaOperacaoQualquer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i,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j)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8000"/>
                </a:solidFill>
                <a:latin typeface="Consolas"/>
              </a:rPr>
              <a:t>        // ...</a:t>
            </a:r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SomaEExecutaUmaOperacao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b,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(a + b, 5);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Simular()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SomaEExecutaUmaOperacao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(1, 2,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UmaOperacaoQualquer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196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Tipos de dados;</a:t>
            </a:r>
          </a:p>
          <a:p>
            <a:r>
              <a:rPr lang="pt-BR" sz="2400" dirty="0" smtClean="0"/>
              <a:t>Gerenciamento de memória;</a:t>
            </a:r>
          </a:p>
          <a:p>
            <a:r>
              <a:rPr lang="pt-BR" sz="1600" dirty="0" smtClean="0"/>
              <a:t>Passagem de valores;</a:t>
            </a:r>
          </a:p>
          <a:p>
            <a:r>
              <a:rPr lang="pt-BR" sz="1600" dirty="0" smtClean="0"/>
              <a:t>Estruturas de desvio condicional / repetição;</a:t>
            </a:r>
          </a:p>
          <a:p>
            <a:r>
              <a:rPr lang="pt-BR" sz="1600" dirty="0" err="1" smtClean="0"/>
              <a:t>Delegates</a:t>
            </a:r>
            <a:r>
              <a:rPr lang="pt-BR" sz="1600" dirty="0" smtClean="0"/>
              <a:t> e eventos;</a:t>
            </a:r>
          </a:p>
          <a:p>
            <a:r>
              <a:rPr lang="pt-BR" sz="4400" dirty="0" smtClean="0"/>
              <a:t>POO:</a:t>
            </a:r>
          </a:p>
          <a:p>
            <a:pPr lvl="1"/>
            <a:r>
              <a:rPr lang="pt-BR" dirty="0" smtClean="0"/>
              <a:t>Tipos genéricos;</a:t>
            </a:r>
          </a:p>
          <a:p>
            <a:pPr lvl="1"/>
            <a:r>
              <a:rPr lang="pt-BR" dirty="0" smtClean="0"/>
              <a:t>Encapsulamento;</a:t>
            </a:r>
          </a:p>
          <a:p>
            <a:pPr lvl="1"/>
            <a:r>
              <a:rPr lang="pt-BR" dirty="0" smtClean="0"/>
              <a:t>Polimorfismo;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0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POO:</a:t>
            </a:r>
          </a:p>
          <a:p>
            <a:pPr lvl="1"/>
            <a:r>
              <a:rPr lang="pt-BR" dirty="0" smtClean="0"/>
              <a:t>Tratamento de exceções (</a:t>
            </a:r>
            <a:r>
              <a:rPr lang="pt-BR" dirty="0" err="1" smtClean="0"/>
              <a:t>try</a:t>
            </a:r>
            <a:r>
              <a:rPr lang="pt-BR" dirty="0" smtClean="0"/>
              <a:t> ... catch);</a:t>
            </a:r>
          </a:p>
          <a:p>
            <a:pPr lvl="1"/>
            <a:r>
              <a:rPr lang="pt-BR" dirty="0" smtClean="0"/>
              <a:t>Classes abstratas e interfaces;</a:t>
            </a:r>
          </a:p>
          <a:p>
            <a:pPr lvl="1"/>
            <a:r>
              <a:rPr lang="pt-BR" sz="4800" dirty="0" smtClean="0"/>
              <a:t>SOLID;</a:t>
            </a:r>
          </a:p>
          <a:p>
            <a:pPr lvl="1"/>
            <a:r>
              <a:rPr lang="pt-BR" sz="3200" dirty="0" err="1" smtClean="0"/>
              <a:t>IoC</a:t>
            </a:r>
            <a:r>
              <a:rPr lang="pt-BR" sz="3200" dirty="0" smtClean="0"/>
              <a:t> e DI;</a:t>
            </a:r>
          </a:p>
          <a:p>
            <a:pPr lvl="1"/>
            <a:r>
              <a:rPr lang="pt-BR" sz="6000" dirty="0" smtClean="0"/>
              <a:t>DDD;</a:t>
            </a:r>
          </a:p>
        </p:txBody>
      </p:sp>
    </p:spTree>
    <p:extLst>
      <p:ext uri="{BB962C8B-B14F-4D97-AF65-F5344CB8AC3E}">
        <p14:creationId xmlns:p14="http://schemas.microsoft.com/office/powerpoint/2010/main" val="15126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 dirty="0" smtClean="0"/>
              <a:t>funcional:</a:t>
            </a:r>
            <a:endParaRPr lang="pt-BR" dirty="0"/>
          </a:p>
          <a:p>
            <a:pPr lvl="1"/>
            <a:r>
              <a:rPr lang="pt-BR" sz="4000" dirty="0" smtClean="0"/>
              <a:t>LINQ;</a:t>
            </a:r>
            <a:endParaRPr lang="pt-BR" sz="4000" dirty="0"/>
          </a:p>
          <a:p>
            <a:pPr lvl="1"/>
            <a:r>
              <a:rPr lang="pt-BR" dirty="0"/>
              <a:t>Funções </a:t>
            </a:r>
            <a:r>
              <a:rPr lang="pt-BR" dirty="0" smtClean="0"/>
              <a:t>lambda;</a:t>
            </a:r>
          </a:p>
          <a:p>
            <a:r>
              <a:rPr lang="pt-BR" dirty="0" err="1" smtClean="0"/>
              <a:t>ORMs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sz="1800" dirty="0" smtClean="0"/>
              <a:t>Threads:</a:t>
            </a:r>
          </a:p>
          <a:p>
            <a:pPr lvl="1"/>
            <a:r>
              <a:rPr lang="pt-BR" dirty="0" err="1" smtClean="0"/>
              <a:t>Tasks</a:t>
            </a:r>
            <a:r>
              <a:rPr lang="pt-BR" dirty="0" smtClean="0"/>
              <a:t>;</a:t>
            </a:r>
          </a:p>
          <a:p>
            <a:pPr lvl="1"/>
            <a:r>
              <a:rPr lang="pt-BR" sz="3200" dirty="0" smtClean="0"/>
              <a:t>Programação assíncrona (</a:t>
            </a:r>
            <a:r>
              <a:rPr lang="pt-BR" sz="3200" dirty="0" err="1" smtClean="0"/>
              <a:t>async</a:t>
            </a:r>
            <a:r>
              <a:rPr lang="pt-BR" sz="3200" dirty="0" smtClean="0"/>
              <a:t> e </a:t>
            </a:r>
            <a:r>
              <a:rPr lang="pt-BR" sz="3200" dirty="0" err="1" smtClean="0"/>
              <a:t>await</a:t>
            </a:r>
            <a:r>
              <a:rPr lang="pt-BR" sz="3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38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Tipos primitivos (</a:t>
            </a:r>
            <a:r>
              <a:rPr lang="pt-BR" dirty="0" err="1" smtClean="0"/>
              <a:t>bool</a:t>
            </a:r>
            <a:r>
              <a:rPr lang="pt-BR" dirty="0" smtClean="0"/>
              <a:t>, char, </a:t>
            </a:r>
            <a:r>
              <a:rPr lang="pt-BR" dirty="0" err="1" smtClean="0"/>
              <a:t>int</a:t>
            </a:r>
            <a:r>
              <a:rPr lang="pt-BR" dirty="0" smtClean="0"/>
              <a:t> ...);</a:t>
            </a:r>
          </a:p>
          <a:p>
            <a:pPr>
              <a:lnSpc>
                <a:spcPct val="150000"/>
              </a:lnSpc>
            </a:pPr>
            <a:r>
              <a:rPr lang="pt-BR" dirty="0"/>
              <a:t>Tipos </a:t>
            </a:r>
            <a:r>
              <a:rPr lang="pt-BR" dirty="0" smtClean="0"/>
              <a:t>complexos;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de valor (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de referência (</a:t>
            </a:r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).</a:t>
            </a:r>
          </a:p>
          <a:p>
            <a:pPr marL="109728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56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1558</TotalTime>
  <Words>2116</Words>
  <Application>Microsoft Office PowerPoint</Application>
  <PresentationFormat>Apresentação na tela (16:10)</PresentationFormat>
  <Paragraphs>651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Urbano</vt:lpstr>
      <vt:lpstr>Treinamento em C#</vt:lpstr>
      <vt:lpstr>Apresentação</vt:lpstr>
      <vt:lpstr>Apresentação – assuntos de interesse</vt:lpstr>
      <vt:lpstr>Apresentação – tecnologias UX / UI</vt:lpstr>
      <vt:lpstr>Apresentação – tecnologias em geral</vt:lpstr>
      <vt:lpstr>Visão geral</vt:lpstr>
      <vt:lpstr>Visão geral</vt:lpstr>
      <vt:lpstr>Visão geral</vt:lpstr>
      <vt:lpstr>Tipos de dados</vt:lpstr>
      <vt:lpstr>Tipos primitivos (internos)</vt:lpstr>
      <vt:lpstr>Tipos complexos</vt:lpstr>
      <vt:lpstr>Tipos de dados</vt:lpstr>
      <vt:lpstr>Gerenciamento de memória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Parâmetro vs argumento</vt:lpstr>
      <vt:lpstr>Passagem de parâmetros por cópia na entrada</vt:lpstr>
      <vt:lpstr>Passagem de parâmetros por referência</vt:lpstr>
      <vt:lpstr>Passagem de parâmetros por cópia na entrada e na saída</vt:lpstr>
      <vt:lpstr>Passagem de parâmetros</vt:lpstr>
      <vt:lpstr>Passagem de parâmetros out vs ref</vt:lpstr>
      <vt:lpstr>Passagem de parâmetros out vs ref</vt:lpstr>
      <vt:lpstr>Passagem de parâmetros out vs ref</vt:lpstr>
      <vt:lpstr>Passagem de parâmetros out vs ref</vt:lpstr>
      <vt:lpstr>Passagem de parâmetros out vs ref</vt:lpstr>
      <vt:lpstr>Parâmetros Opcionais</vt:lpstr>
      <vt:lpstr>Array de parâmetros</vt:lpstr>
      <vt:lpstr>Argumentos nomeados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(switch/case)</vt:lpstr>
      <vt:lpstr>Estruturas de repetição (while)</vt:lpstr>
      <vt:lpstr>Estruturas de repetição (do ... while)</vt:lpstr>
      <vt:lpstr>Estruturas de repetição (for)</vt:lpstr>
      <vt:lpstr>Estruturas de repetição (for)</vt:lpstr>
      <vt:lpstr>Estruturas de repetição (foreach)</vt:lpstr>
      <vt:lpstr>Estruturas de repetição (foreach)</vt:lpstr>
      <vt:lpstr>Delegates e eventos</vt:lpstr>
      <vt:lpstr>Delegates e eventos</vt:lpstr>
      <vt:lpstr>Delegates e eventos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em C#</dc:title>
  <dc:creator>Matheus Villela Neder Issa</dc:creator>
  <cp:lastModifiedBy>Matheus Villela Neder Issa</cp:lastModifiedBy>
  <cp:revision>48</cp:revision>
  <dcterms:created xsi:type="dcterms:W3CDTF">2018-02-14T18:22:08Z</dcterms:created>
  <dcterms:modified xsi:type="dcterms:W3CDTF">2018-02-15T20:20:09Z</dcterms:modified>
</cp:coreProperties>
</file>