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8" r:id="rId2"/>
    <p:sldId id="288" r:id="rId3"/>
    <p:sldId id="296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305" r:id="rId13"/>
    <p:sldId id="306" r:id="rId14"/>
    <p:sldId id="307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285" r:id="rId24"/>
    <p:sldId id="316" r:id="rId25"/>
    <p:sldId id="289" r:id="rId26"/>
    <p:sldId id="290" r:id="rId27"/>
    <p:sldId id="286" r:id="rId28"/>
    <p:sldId id="287" r:id="rId29"/>
    <p:sldId id="284" r:id="rId30"/>
    <p:sldId id="275" r:id="rId31"/>
    <p:sldId id="291" r:id="rId32"/>
    <p:sldId id="292" r:id="rId33"/>
    <p:sldId id="293" r:id="rId34"/>
    <p:sldId id="295" r:id="rId35"/>
    <p:sldId id="317" r:id="rId36"/>
    <p:sldId id="319" r:id="rId37"/>
    <p:sldId id="318" r:id="rId38"/>
  </p:sldIdLst>
  <p:sldSz cx="14630400" cy="9144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33"/>
    <a:srgbClr val="1F5FAE"/>
    <a:srgbClr val="4F2316"/>
    <a:srgbClr val="D3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2" autoAdjust="0"/>
    <p:restoredTop sz="95294" autoAdjust="0"/>
  </p:normalViewPr>
  <p:slideViewPr>
    <p:cSldViewPr snapToGrid="0">
      <p:cViewPr>
        <p:scale>
          <a:sx n="51" d="100"/>
          <a:sy n="51" d="100"/>
        </p:scale>
        <p:origin x="-708" y="-984"/>
      </p:cViewPr>
      <p:guideLst>
        <p:guide orient="horz" pos="2880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72D6B-470D-4F01-9A71-BFB8AE228CD4}" type="datetime1">
              <a:rPr lang="pt-BR" smtClean="0"/>
              <a:t>30/07/2018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2AF919-DA84-473E-A39D-205B08A443F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2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054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582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10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636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163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369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21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56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96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25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0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284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38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32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52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48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50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696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963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739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40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557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598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20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491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586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932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82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761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5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87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36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20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65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38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44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8FDD3B-C71B-4548-8784-EADB039B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1CAE9D0-544A-4B1F-B574-D7120E53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5E7A6B1-ED5B-4827-8503-F862B2E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5A0CD02-B28D-44BA-A6D6-D21116F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A1E9E18-124F-420D-848F-E5D3EF5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098173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9CDB67-247E-4CFC-B935-C01FAC4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513F99A-AF0F-49E2-95E8-DB1913A6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0EB0773-5E65-48F6-B8B5-A5CFB02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2DB6347-F127-48A2-B5E5-B3C657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CC05B6F-0320-4840-9DBE-F52340B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19452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A271065-E8FD-46C5-BCB7-F5BAF589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3006FF7-555C-4D24-86D8-8391732A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322060C-8854-44D1-B2F4-3A8F468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10E28E-BF0C-42C0-AB63-BD50EE9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424E9DD-C7CB-49CD-A3B2-D99FDBB8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74754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F1FF0-E451-42B2-8BEE-C787ADF6F319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A76646-477F-4DC3-93B6-6E97BA8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437C698-3FBC-455B-A64F-543780F4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A3C3C5D-E998-4F65-B2C1-65DCC34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482CA17-C994-4F44-9CA0-A9C2694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03762D5-BBC8-4E4C-A678-09AF337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6345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7F0FB3-AE4C-4FF3-BBAA-425ACAC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F6A422B-99F1-4FD5-8630-B1D6013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08581E8-AB8A-477A-8D90-ED018B3D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48E47BE-8DEA-4804-9454-FC802730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C4745E7-5C38-4367-9803-31D163C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9804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6545DF-287C-420C-B704-9296AF8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D68AEE-6A6E-4DB3-9578-88FB08B76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FC11F56-F88C-43CC-B471-CE26A359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D47E071-BB0C-44DA-9348-80389B8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D1D7A69-5491-46B3-9940-9FD43C3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FE2BA0D-7FDA-4B96-96CD-ED8B7D04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43534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50CA4E-CAD3-471C-9192-FD8060E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3927C35-10FF-441C-BC0E-4F6789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6DE992B-D12C-4EC0-B8B9-F73F4DC7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D50EA5A-0C05-4541-A620-518F91AF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8E03F06-5FD5-49F4-A60C-1C7BF6F31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1B4D5E1-DD1A-4208-A22C-F18B282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C24D98-22FB-4630-BD43-420396AA7B67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641CEADA-441F-4AA1-97D9-F07FF4D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C79D476-5F9C-403B-96CD-9E0BEDF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7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068DDE-35F6-494A-8DD4-65DC017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FDD6150E-1E49-4B30-BAD3-648928CB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C5BA1-4264-4F39-80BE-F4BF2BD8DCC6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B181428-25ED-4544-BC01-E504AED5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3A5EB19-F7F0-4B5C-8BD6-347F56F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1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BFA09DCC-9233-4CAE-ACFD-D1944DD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BF1FF0-E451-42B2-8BEE-C787ADF6F319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444622EF-844D-41D2-9C39-B3E6E2E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9AF3F4E-6CA8-4692-A6BE-9C22A3A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94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433BF4-EB7C-45B5-9204-D6989F6E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33FA09C-8318-4961-A093-1A0D4D00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A8C28F5-072C-439F-A715-443B700B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4F88EDA-4E8E-4F12-8923-CA9FAA8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2475E-36FA-4BE4-8A1F-334FB6217BA4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E826B8B-EC61-483B-878C-72E9C89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9EDA95B-F2FD-43DF-82D2-9DB2A95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00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A99CE4-6079-437F-8713-FD50F200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FF353BD5-6832-4AA1-BE01-AFFAB34A2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B82EC0-B14D-4A63-B2AD-83CD2C58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E711C9D-1B7D-4F6A-A7E9-3E5685E5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C0115E1-5C8B-48D8-8864-2D123A8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CF25855-6709-42E9-AD73-D3756F6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6318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C138DEF2-0077-4F48-9703-11D18FCA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035B580-AD85-4EE1-A30D-23BF7F0E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830DF28-DDB8-40CC-92AE-9D4C75AC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6A3BFE7-DD1F-46D9-9610-2A86130E7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9F4F714-D84C-4848-AEAB-595364DC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25144D4D-9551-44E4-BE4D-D1B77CB41695}"/>
              </a:ext>
            </a:extLst>
          </p:cNvPr>
          <p:cNvSpPr/>
          <p:nvPr userDrawn="1"/>
        </p:nvSpPr>
        <p:spPr>
          <a:xfrm>
            <a:off x="0" y="8839200"/>
            <a:ext cx="1799539" cy="3048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95" noProof="0" dirty="0"/>
          </a:p>
        </p:txBody>
      </p:sp>
    </p:spTree>
    <p:extLst>
      <p:ext uri="{BB962C8B-B14F-4D97-AF65-F5344CB8AC3E}">
        <p14:creationId xmlns:p14="http://schemas.microsoft.com/office/powerpoint/2010/main" val="5787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standard/blob/master/docs/versions/netstandard1.6.md" TargetMode="External"/><Relationship Id="rId3" Type="http://schemas.openxmlformats.org/officeDocument/2006/relationships/hyperlink" Target="https://github.com/dotnet/standard/blob/master/docs/versions/netstandard1.1.md" TargetMode="External"/><Relationship Id="rId7" Type="http://schemas.openxmlformats.org/officeDocument/2006/relationships/hyperlink" Target="https://github.com/dotnet/standard/blob/master/docs/versions/netstandard1.5.md" TargetMode="External"/><Relationship Id="rId2" Type="http://schemas.openxmlformats.org/officeDocument/2006/relationships/hyperlink" Target="https://github.com/dotnet/standard/blob/master/docs/versions/netstandard1.0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standard/blob/master/docs/versions/netstandard1.4.md" TargetMode="External"/><Relationship Id="rId5" Type="http://schemas.openxmlformats.org/officeDocument/2006/relationships/hyperlink" Target="https://github.com/dotnet/standard/blob/master/docs/versions/netstandard1.3.md" TargetMode="External"/><Relationship Id="rId4" Type="http://schemas.openxmlformats.org/officeDocument/2006/relationships/hyperlink" Target="https://github.com/dotnet/standard/blob/master/docs/versions/netstandard1.2.md" TargetMode="External"/><Relationship Id="rId9" Type="http://schemas.openxmlformats.org/officeDocument/2006/relationships/hyperlink" Target="https://github.com/dotnet/standard/blob/master/docs/versions/netstandard2.0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766482"/>
            <a:ext cx="10972800" cy="1412316"/>
          </a:xfrm>
        </p:spPr>
        <p:txBody>
          <a:bodyPr rtlCol="0"/>
          <a:lstStyle/>
          <a:p>
            <a:pPr rtl="0"/>
            <a:r>
              <a:rPr lang="pt-BR" dirty="0"/>
              <a:t>Noções básicas de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091CF8E9-9826-4DC9-8B8A-385E1F361D84}"/>
              </a:ext>
            </a:extLst>
          </p:cNvPr>
          <p:cNvGrpSpPr/>
          <p:nvPr/>
        </p:nvGrpSpPr>
        <p:grpSpPr>
          <a:xfrm>
            <a:off x="2837330" y="2608309"/>
            <a:ext cx="8541990" cy="2933678"/>
            <a:chOff x="1869141" y="2567232"/>
            <a:chExt cx="10703858" cy="367615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xmlns="" id="{82213B39-016E-431F-BB49-787213EAD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544" y="4953088"/>
              <a:ext cx="2313710" cy="96737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234D1DF1-9BF6-4886-8472-4EB5F991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9141" y="2567232"/>
              <a:ext cx="2540416" cy="2540416"/>
            </a:xfrm>
            <a:prstGeom prst="rect">
              <a:avLst/>
            </a:prstGeom>
          </p:spPr>
        </p:pic>
        <p:pic>
          <p:nvPicPr>
            <p:cNvPr id="2052" name="Picture 4" descr="Resultado de imagem para docker">
              <a:extLst>
                <a:ext uri="{FF2B5EF4-FFF2-40B4-BE49-F238E27FC236}">
                  <a16:creationId xmlns:a16="http://schemas.microsoft.com/office/drawing/2014/main" xmlns="" id="{0A469F05-D243-4689-B23B-6ABDA983E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453" y="2567232"/>
              <a:ext cx="3678801" cy="2004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xmlns="" id="{DD1C7421-60FB-43C9-ABC1-981C91743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721"/>
            <a:stretch/>
          </p:blipFill>
          <p:spPr>
            <a:xfrm>
              <a:off x="9022742" y="2765659"/>
              <a:ext cx="3550257" cy="1598593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xmlns="" id="{951A1ADB-F02C-402A-8D42-1ECA9DD8F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9736" y="4572000"/>
              <a:ext cx="3550257" cy="1671387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3ABAE87-6092-46C1-967B-C04FD14D379D}"/>
              </a:ext>
            </a:extLst>
          </p:cNvPr>
          <p:cNvSpPr txBox="1"/>
          <p:nvPr/>
        </p:nvSpPr>
        <p:spPr>
          <a:xfrm>
            <a:off x="1920383" y="6241268"/>
            <a:ext cx="10332444" cy="1220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integração contínua e boas práticas de programação em geral</a:t>
            </a:r>
          </a:p>
          <a:p>
            <a:pPr algn="ctr">
              <a:lnSpc>
                <a:spcPct val="200000"/>
              </a:lnSpc>
            </a:pPr>
            <a:r>
              <a:rPr lang="pt-BR" sz="2400" dirty="0"/>
              <a:t>Matheus Neder – Arquiteto de Software BHS/Olé Consignado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C3CCABEF-033E-4DF1-BFAD-BCA137951BEB}"/>
              </a:ext>
            </a:extLst>
          </p:cNvPr>
          <p:cNvSpPr/>
          <p:nvPr/>
        </p:nvSpPr>
        <p:spPr>
          <a:xfrm>
            <a:off x="11578336" y="7896521"/>
            <a:ext cx="1366725" cy="958458"/>
          </a:xfrm>
          <a:prstGeom prst="rect">
            <a:avLst/>
          </a:prstGeom>
          <a:solidFill>
            <a:srgbClr val="1F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D5C5D036-BBBD-4C9D-BBA9-B7CB2AA2A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19379" r="3656" b="22276"/>
          <a:stretch/>
        </p:blipFill>
        <p:spPr bwMode="auto">
          <a:xfrm>
            <a:off x="11629140" y="7985130"/>
            <a:ext cx="1241169" cy="78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C02F1669-F9D1-492B-8275-A6FA3DF4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871" y="7900057"/>
            <a:ext cx="1241169" cy="95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59AA447-6512-4C45-A211-0C1D3DE7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02394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CC9AEA72-15F7-4D3E-868F-ED084C01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02394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E846F328-97B0-483A-AE23-7DC13DA9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72" y="1129553"/>
            <a:ext cx="9265055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C2E87D7-072B-493C-9B73-42B9AB587217}"/>
              </a:ext>
            </a:extLst>
          </p:cNvPr>
          <p:cNvSpPr txBox="1"/>
          <p:nvPr/>
        </p:nvSpPr>
        <p:spPr>
          <a:xfrm>
            <a:off x="3363285" y="8042838"/>
            <a:ext cx="790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https://www.codeproject.com/Articles/76153/Six-important-NET-concepts-Stack-heap-value-types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8590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Classes e estruturas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EF4B5F7-A455-486A-954B-88A63DDF46C6}"/>
              </a:ext>
            </a:extLst>
          </p:cNvPr>
          <p:cNvSpPr/>
          <p:nvPr/>
        </p:nvSpPr>
        <p:spPr>
          <a:xfrm>
            <a:off x="605117" y="1927819"/>
            <a:ext cx="7315200" cy="19110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/>
              <a:t>C</a:t>
            </a:r>
            <a:r>
              <a:rPr lang="pt-BR" sz="2720" dirty="0" err="1"/>
              <a:t>ampos</a:t>
            </a:r>
            <a:r>
              <a:rPr lang="pt-BR" sz="2720" dirty="0"/>
              <a:t> (atributos)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 err="1"/>
              <a:t>Métodos</a:t>
            </a:r>
            <a:endParaRPr lang="en-US" sz="272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 err="1"/>
              <a:t>Propriedades</a:t>
            </a:r>
            <a:endParaRPr lang="pt-BR" sz="272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1510C6E-A70A-4618-94BB-4C23C258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4" y="2407024"/>
            <a:ext cx="58674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BB01F81-F9FD-418A-9CC1-87EFB716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55" y="2528887"/>
            <a:ext cx="2743200" cy="4086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AA5FC0C-5EEA-4723-B4B9-E4FAE9C4D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71" y="2635691"/>
            <a:ext cx="5962650" cy="28670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DA5165CA-DB4F-4FD8-AE96-C9A4CF5149DC}"/>
              </a:ext>
            </a:extLst>
          </p:cNvPr>
          <p:cNvSpPr txBox="1"/>
          <p:nvPr/>
        </p:nvSpPr>
        <p:spPr>
          <a:xfrm>
            <a:off x="1005840" y="7599301"/>
            <a:ext cx="546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Obs.: Herança é possível apenas para tipos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20491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BE8853E-4A60-47AC-85C3-39559E1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799166"/>
            <a:ext cx="1087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BFBC559E-DB2C-4BFA-B382-CD59A4DB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60" y="1959255"/>
            <a:ext cx="8907032" cy="6743177"/>
          </a:xfrm>
          <a:prstGeom prst="rect">
            <a:avLst/>
          </a:prstGeom>
        </p:spPr>
      </p:pic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12902DC4-A7AD-4B65-A0ED-864437E7F40B}"/>
              </a:ext>
            </a:extLst>
          </p:cNvPr>
          <p:cNvSpPr/>
          <p:nvPr/>
        </p:nvSpPr>
        <p:spPr>
          <a:xfrm>
            <a:off x="5056094" y="3412674"/>
            <a:ext cx="578224" cy="62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FC71F58B-22A6-449A-B58B-616DF0449ECF}"/>
              </a:ext>
            </a:extLst>
          </p:cNvPr>
          <p:cNvSpPr/>
          <p:nvPr/>
        </p:nvSpPr>
        <p:spPr>
          <a:xfrm>
            <a:off x="6131859" y="2097741"/>
            <a:ext cx="169432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A731E8BE-FF16-42B3-BC91-27B6045A6CA2}"/>
              </a:ext>
            </a:extLst>
          </p:cNvPr>
          <p:cNvSpPr/>
          <p:nvPr/>
        </p:nvSpPr>
        <p:spPr>
          <a:xfrm>
            <a:off x="5836024" y="6339862"/>
            <a:ext cx="137160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526D8193-4311-4302-A8A4-F459EF6117E9}"/>
              </a:ext>
            </a:extLst>
          </p:cNvPr>
          <p:cNvSpPr/>
          <p:nvPr/>
        </p:nvSpPr>
        <p:spPr>
          <a:xfrm>
            <a:off x="3581401" y="4576482"/>
            <a:ext cx="345141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7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BB01F81-F9FD-418A-9CC1-87EFB716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55" y="2528887"/>
            <a:ext cx="2743200" cy="4086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B8AEBAD-D616-4CFC-9676-2E48D67D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80" y="2596121"/>
            <a:ext cx="6305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42B3735-F13E-43FE-B154-9640B504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1" y="1687325"/>
            <a:ext cx="62198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59668EF-0D70-47ED-95D9-FE11F5EB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31" y="1963273"/>
            <a:ext cx="10601325" cy="5324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211F5AE-2249-404D-912C-8A1307B6C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731" y="2147939"/>
            <a:ext cx="3543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57E818-F6B8-4ACE-B105-451DE801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(C Sharp)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5CD6BFF-7BBD-46CC-B8E8-BB191ADE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304" y="2601824"/>
            <a:ext cx="8899010" cy="5801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Anders </a:t>
            </a:r>
            <a:r>
              <a:rPr lang="pt-BR" dirty="0" err="1"/>
              <a:t>Hejlsberg</a:t>
            </a:r>
            <a:r>
              <a:rPr lang="pt-BR" dirty="0"/>
              <a:t> (Turbo Pascal e Delphi)</a:t>
            </a:r>
          </a:p>
          <a:p>
            <a:pPr>
              <a:lnSpc>
                <a:spcPct val="150000"/>
              </a:lnSpc>
            </a:pPr>
            <a:r>
              <a:rPr lang="en-US" dirty="0"/>
              <a:t>Microsoft .</a:t>
            </a:r>
            <a:r>
              <a:rPr lang="pt-BR" dirty="0"/>
              <a:t>NET Framework</a:t>
            </a:r>
          </a:p>
          <a:p>
            <a:pPr>
              <a:lnSpc>
                <a:spcPct val="150000"/>
              </a:lnSpc>
            </a:pPr>
            <a:r>
              <a:rPr lang="pt-BR" dirty="0"/>
              <a:t>ECMA 334 - ISO/IEC 23270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</a:t>
            </a:r>
            <a:r>
              <a:rPr lang="pt-BR" dirty="0" err="1"/>
              <a:t>ono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pt-BR" dirty="0" err="1"/>
              <a:t>otGNU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pt-BR" dirty="0"/>
              <a:t>ortable.NET</a:t>
            </a:r>
          </a:p>
          <a:p>
            <a:endParaRPr lang="pt-BR" dirty="0"/>
          </a:p>
        </p:txBody>
      </p:sp>
      <p:sp>
        <p:nvSpPr>
          <p:cNvPr id="9" name="Espaço Reservado para Data 4">
            <a:extLst>
              <a:ext uri="{FF2B5EF4-FFF2-40B4-BE49-F238E27FC236}">
                <a16:creationId xmlns:a16="http://schemas.microsoft.com/office/drawing/2014/main" xmlns="" id="{4E2ED8B8-CBF2-482A-846A-0AEBF3EE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xmlns="" id="{E4719D23-DEAC-49CA-89AF-895E574C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2050" name="Picture 2" descr="C:\Temp\c-sharp-minor-chord-on-treble-cle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7172" r="59328" b="11684"/>
          <a:stretch/>
        </p:blipFill>
        <p:spPr bwMode="auto">
          <a:xfrm>
            <a:off x="765109" y="5864289"/>
            <a:ext cx="2090058" cy="21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90D1415-164A-4846-B767-CC720C06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2" y="1827741"/>
            <a:ext cx="4924425" cy="2266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61622EB-55A6-4923-828C-1B9CEC38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57" y="1827741"/>
            <a:ext cx="6086475" cy="6772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D8BC51B2-9CEB-401D-B48A-53BCB7396C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60"/>
          <a:stretch/>
        </p:blipFill>
        <p:spPr>
          <a:xfrm>
            <a:off x="11497235" y="3470243"/>
            <a:ext cx="2841812" cy="25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F12941F-E676-48FF-913B-D3E17EDB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16" y="2445497"/>
            <a:ext cx="10668000" cy="5438775"/>
          </a:xfrm>
          <a:prstGeom prst="rect">
            <a:avLst/>
          </a:prstGeom>
        </p:spPr>
      </p:pic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57D02A9-CD7E-4EEE-8391-0AE839FEF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55" r="52981"/>
          <a:stretch/>
        </p:blipFill>
        <p:spPr>
          <a:xfrm>
            <a:off x="9784080" y="2776356"/>
            <a:ext cx="3188746" cy="24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xmlns="" id="{00E10BFB-86E8-4B5E-BA0C-DE1803901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9" y="1724086"/>
            <a:ext cx="4973171" cy="4973171"/>
          </a:xfrm>
        </p:spPr>
      </p:pic>
      <p:sp>
        <p:nvSpPr>
          <p:cNvPr id="9" name="Espaço Reservado para Data 4">
            <a:extLst>
              <a:ext uri="{FF2B5EF4-FFF2-40B4-BE49-F238E27FC236}">
                <a16:creationId xmlns:a16="http://schemas.microsoft.com/office/drawing/2014/main" xmlns="" id="{8E89A0D7-82C7-4A2A-A478-DA1E221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xmlns="" id="{196F2E32-33FC-4386-B96C-242E77AF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246B3A5E-AA59-47CA-9192-018719DC96DC}"/>
              </a:ext>
            </a:extLst>
          </p:cNvPr>
          <p:cNvSpPr txBox="1"/>
          <p:nvPr/>
        </p:nvSpPr>
        <p:spPr>
          <a:xfrm>
            <a:off x="3813857" y="6826886"/>
            <a:ext cx="7002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https://goo.gl/forms/6UP0BiX2lNTol2xx2</a:t>
            </a:r>
          </a:p>
        </p:txBody>
      </p:sp>
    </p:spTree>
    <p:extLst>
      <p:ext uri="{BB962C8B-B14F-4D97-AF65-F5344CB8AC3E}">
        <p14:creationId xmlns:p14="http://schemas.microsoft.com/office/powerpoint/2010/main" val="22742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E98E2891-128D-4085-BA78-D83CABC11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 r="2649"/>
          <a:stretch/>
        </p:blipFill>
        <p:spPr>
          <a:xfrm>
            <a:off x="414067" y="2124075"/>
            <a:ext cx="13716001" cy="489585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F3823A05-2CB8-453D-B7C2-B4BF564EC4F0}"/>
              </a:ext>
            </a:extLst>
          </p:cNvPr>
          <p:cNvSpPr txBox="1">
            <a:spLocks/>
          </p:cNvSpPr>
          <p:nvPr/>
        </p:nvSpPr>
        <p:spPr>
          <a:xfrm>
            <a:off x="962707" y="6889749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err="1"/>
              <a:t>European</a:t>
            </a:r>
            <a:r>
              <a:rPr lang="pt-BR" sz="1400" dirty="0"/>
              <a:t> Computer </a:t>
            </a:r>
            <a:r>
              <a:rPr lang="pt-BR" sz="1400" dirty="0" err="1"/>
              <a:t>Manufacturers</a:t>
            </a:r>
            <a:r>
              <a:rPr lang="pt-BR" sz="1400" dirty="0"/>
              <a:t> </a:t>
            </a:r>
            <a:r>
              <a:rPr lang="pt-BR" sz="1400" dirty="0" err="1"/>
              <a:t>Association</a:t>
            </a:r>
            <a:endParaRPr lang="pt-BR" sz="1400" dirty="0"/>
          </a:p>
          <a:p>
            <a:endParaRPr lang="en-US" sz="1400" dirty="0"/>
          </a:p>
          <a:p>
            <a:r>
              <a:rPr lang="en-US" sz="2800" dirty="0"/>
              <a:t>Standard ECMA-335 (CLI) / ECMA-334 (C#)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B2385810-E73F-4C63-A448-7C7A4CC2A2E9}"/>
              </a:ext>
            </a:extLst>
          </p:cNvPr>
          <p:cNvSpPr txBox="1"/>
          <p:nvPr/>
        </p:nvSpPr>
        <p:spPr>
          <a:xfrm>
            <a:off x="11697418" y="758879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Ximian</a:t>
            </a:r>
            <a:r>
              <a:rPr lang="en-US" dirty="0"/>
              <a:t> / Novell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953BFCC7-565D-4266-854F-C11EC80182C6}"/>
              </a:ext>
            </a:extLst>
          </p:cNvPr>
          <p:cNvSpPr/>
          <p:nvPr/>
        </p:nvSpPr>
        <p:spPr>
          <a:xfrm>
            <a:off x="414067" y="605118"/>
            <a:ext cx="13716001" cy="151895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A8DE9A58-CFA6-4D60-A704-AD56A80C1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8"/>
          <a:stretch/>
        </p:blipFill>
        <p:spPr>
          <a:xfrm>
            <a:off x="548537" y="823633"/>
            <a:ext cx="2952750" cy="10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6DC9F291-4E26-400A-A559-6E5FD48E6659}"/>
              </a:ext>
            </a:extLst>
          </p:cNvPr>
          <p:cNvSpPr/>
          <p:nvPr/>
        </p:nvSpPr>
        <p:spPr>
          <a:xfrm>
            <a:off x="414067" y="605118"/>
            <a:ext cx="13716001" cy="151895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E98E2891-128D-4085-BA78-D83CABC11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 r="2649"/>
          <a:stretch/>
        </p:blipFill>
        <p:spPr>
          <a:xfrm>
            <a:off x="414067" y="2124075"/>
            <a:ext cx="13716001" cy="489585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F3823A05-2CB8-453D-B7C2-B4BF564EC4F0}"/>
              </a:ext>
            </a:extLst>
          </p:cNvPr>
          <p:cNvSpPr txBox="1">
            <a:spLocks/>
          </p:cNvSpPr>
          <p:nvPr/>
        </p:nvSpPr>
        <p:spPr>
          <a:xfrm>
            <a:off x="962707" y="6889749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err="1"/>
              <a:t>European</a:t>
            </a:r>
            <a:r>
              <a:rPr lang="pt-BR" sz="1400" dirty="0"/>
              <a:t> Computer </a:t>
            </a:r>
            <a:r>
              <a:rPr lang="pt-BR" sz="1400" dirty="0" err="1"/>
              <a:t>Manufacturers</a:t>
            </a:r>
            <a:r>
              <a:rPr lang="pt-BR" sz="1400" dirty="0"/>
              <a:t> </a:t>
            </a:r>
            <a:r>
              <a:rPr lang="pt-BR" sz="1400" dirty="0" err="1"/>
              <a:t>Association</a:t>
            </a:r>
            <a:endParaRPr lang="pt-BR" sz="1400" dirty="0"/>
          </a:p>
          <a:p>
            <a:endParaRPr lang="en-US" sz="1400" dirty="0"/>
          </a:p>
          <a:p>
            <a:r>
              <a:rPr lang="en-US" sz="2800" dirty="0"/>
              <a:t>Standard ECMA-335 (CLI) / ECMA-334 (C#)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B2385810-E73F-4C63-A448-7C7A4CC2A2E9}"/>
              </a:ext>
            </a:extLst>
          </p:cNvPr>
          <p:cNvSpPr txBox="1"/>
          <p:nvPr/>
        </p:nvSpPr>
        <p:spPr>
          <a:xfrm>
            <a:off x="11697418" y="758879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Ximian</a:t>
            </a:r>
            <a:r>
              <a:rPr lang="en-US" dirty="0"/>
              <a:t> / Novell</a:t>
            </a:r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E5D22274-CFD0-4164-AFEC-40AFC77D30F8}"/>
              </a:ext>
            </a:extLst>
          </p:cNvPr>
          <p:cNvSpPr/>
          <p:nvPr/>
        </p:nvSpPr>
        <p:spPr>
          <a:xfrm>
            <a:off x="6129067" y="935357"/>
            <a:ext cx="966174" cy="9425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09FDC5A6-F58E-48A0-9635-94BA7F0AE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8"/>
          <a:stretch/>
        </p:blipFill>
        <p:spPr>
          <a:xfrm>
            <a:off x="548537" y="823633"/>
            <a:ext cx="2952750" cy="1099297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F647EDFB-9389-4E93-A1D1-20B073D3A068}"/>
              </a:ext>
            </a:extLst>
          </p:cNvPr>
          <p:cNvSpPr/>
          <p:nvPr/>
        </p:nvSpPr>
        <p:spPr>
          <a:xfrm>
            <a:off x="11806518" y="605118"/>
            <a:ext cx="1452282" cy="143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xmlns="" id="{164EC046-7EC9-45F5-AB00-75D3B7031E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279220" y="278208"/>
            <a:ext cx="2452478" cy="21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.NET Core </a:t>
            </a:r>
            <a:r>
              <a:rPr lang="pt-BR" dirty="0" err="1"/>
              <a:t>vs</a:t>
            </a:r>
            <a:r>
              <a:rPr lang="pt-BR" dirty="0"/>
              <a:t> .NET Framework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903" y="8757055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2B3A1DC-FFBF-4264-ABED-47FE243305BA}"/>
              </a:ext>
            </a:extLst>
          </p:cNvPr>
          <p:cNvSpPr/>
          <p:nvPr/>
        </p:nvSpPr>
        <p:spPr>
          <a:xfrm>
            <a:off x="1966821" y="2587925"/>
            <a:ext cx="4801464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.NET Framework</a:t>
            </a:r>
            <a:endParaRPr lang="pt-BR" sz="3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06797C99-AC55-44CF-B98B-2604AB32C55D}"/>
              </a:ext>
            </a:extLst>
          </p:cNvPr>
          <p:cNvSpPr/>
          <p:nvPr/>
        </p:nvSpPr>
        <p:spPr>
          <a:xfrm>
            <a:off x="7539487" y="2587925"/>
            <a:ext cx="4485736" cy="5244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0446D310-6E73-4F6A-A2D6-E01643B757A7}"/>
              </a:ext>
            </a:extLst>
          </p:cNvPr>
          <p:cNvSpPr txBox="1"/>
          <p:nvPr/>
        </p:nvSpPr>
        <p:spPr>
          <a:xfrm>
            <a:off x="7539486" y="2587925"/>
            <a:ext cx="244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.NET Core</a:t>
            </a:r>
            <a:endParaRPr lang="pt-BR" sz="36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296D32AB-3E3B-41EC-B5AF-82E0D82AB3EF}"/>
              </a:ext>
            </a:extLst>
          </p:cNvPr>
          <p:cNvSpPr/>
          <p:nvPr/>
        </p:nvSpPr>
        <p:spPr>
          <a:xfrm rot="10800000">
            <a:off x="10949507" y="6142007"/>
            <a:ext cx="879894" cy="50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E272E3BB-C1F8-43E6-928D-8F6B61453BCE}"/>
              </a:ext>
            </a:extLst>
          </p:cNvPr>
          <p:cNvSpPr/>
          <p:nvPr/>
        </p:nvSpPr>
        <p:spPr>
          <a:xfrm rot="10800000">
            <a:off x="10949507" y="4937685"/>
            <a:ext cx="879894" cy="980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74B5839C-647F-469D-A9F6-7E7E681ED037}"/>
              </a:ext>
            </a:extLst>
          </p:cNvPr>
          <p:cNvSpPr/>
          <p:nvPr/>
        </p:nvSpPr>
        <p:spPr>
          <a:xfrm rot="10800000">
            <a:off x="10949507" y="3939896"/>
            <a:ext cx="879894" cy="759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DD77C262-5814-4677-B274-649CC2550EFF}"/>
              </a:ext>
            </a:extLst>
          </p:cNvPr>
          <p:cNvSpPr/>
          <p:nvPr/>
        </p:nvSpPr>
        <p:spPr>
          <a:xfrm>
            <a:off x="9885441" y="3372710"/>
            <a:ext cx="879894" cy="759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4577EDC-0CC0-4769-A749-DCE7444B9D88}"/>
              </a:ext>
            </a:extLst>
          </p:cNvPr>
          <p:cNvSpPr/>
          <p:nvPr/>
        </p:nvSpPr>
        <p:spPr>
          <a:xfrm>
            <a:off x="9885441" y="4356121"/>
            <a:ext cx="879894" cy="75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51B6A882-08E7-417F-93B2-1C446F666B9F}"/>
              </a:ext>
            </a:extLst>
          </p:cNvPr>
          <p:cNvSpPr/>
          <p:nvPr/>
        </p:nvSpPr>
        <p:spPr>
          <a:xfrm>
            <a:off x="9885441" y="5906001"/>
            <a:ext cx="879894" cy="11588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02A7DE99-847B-4BC4-B213-00EAFEC388A8}"/>
              </a:ext>
            </a:extLst>
          </p:cNvPr>
          <p:cNvSpPr/>
          <p:nvPr/>
        </p:nvSpPr>
        <p:spPr>
          <a:xfrm rot="10800000">
            <a:off x="8803689" y="5890185"/>
            <a:ext cx="879894" cy="75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0C849E23-C958-4BE7-9742-8AF2C95114E1}"/>
              </a:ext>
            </a:extLst>
          </p:cNvPr>
          <p:cNvSpPr/>
          <p:nvPr/>
        </p:nvSpPr>
        <p:spPr>
          <a:xfrm rot="10800000">
            <a:off x="8803689" y="5338094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663BFB2D-AB2B-4107-B5F9-9EB5690476E8}"/>
              </a:ext>
            </a:extLst>
          </p:cNvPr>
          <p:cNvSpPr/>
          <p:nvPr/>
        </p:nvSpPr>
        <p:spPr>
          <a:xfrm rot="10800000">
            <a:off x="8803689" y="3940615"/>
            <a:ext cx="879894" cy="1158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BDB7E775-2025-4FD3-B8DE-AE3B1E81A2C4}"/>
              </a:ext>
            </a:extLst>
          </p:cNvPr>
          <p:cNvSpPr/>
          <p:nvPr/>
        </p:nvSpPr>
        <p:spPr>
          <a:xfrm rot="10800000">
            <a:off x="8803689" y="3374146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46771B18-C8DD-440F-88BF-6495C4194396}"/>
              </a:ext>
            </a:extLst>
          </p:cNvPr>
          <p:cNvSpPr/>
          <p:nvPr/>
        </p:nvSpPr>
        <p:spPr>
          <a:xfrm rot="10800000">
            <a:off x="7722797" y="6141288"/>
            <a:ext cx="879894" cy="50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51F916F5-A4D9-4127-BB4D-8AADF965C2B7}"/>
              </a:ext>
            </a:extLst>
          </p:cNvPr>
          <p:cNvSpPr/>
          <p:nvPr/>
        </p:nvSpPr>
        <p:spPr>
          <a:xfrm rot="10800000">
            <a:off x="7722797" y="4936966"/>
            <a:ext cx="879894" cy="9800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B280ACBE-6895-4AAE-B42C-24F4556C7596}"/>
              </a:ext>
            </a:extLst>
          </p:cNvPr>
          <p:cNvSpPr/>
          <p:nvPr/>
        </p:nvSpPr>
        <p:spPr>
          <a:xfrm rot="10800000">
            <a:off x="7722797" y="3939177"/>
            <a:ext cx="879894" cy="759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D3749FC8-1DF0-4FCC-9F30-B2101433C20E}"/>
              </a:ext>
            </a:extLst>
          </p:cNvPr>
          <p:cNvSpPr/>
          <p:nvPr/>
        </p:nvSpPr>
        <p:spPr>
          <a:xfrm>
            <a:off x="7722796" y="7246189"/>
            <a:ext cx="4106605" cy="327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Core SDK</a:t>
            </a:r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22C8B44B-D718-4336-9C3A-48B174E40AB4}"/>
              </a:ext>
            </a:extLst>
          </p:cNvPr>
          <p:cNvSpPr/>
          <p:nvPr/>
        </p:nvSpPr>
        <p:spPr>
          <a:xfrm>
            <a:off x="1005840" y="2587925"/>
            <a:ext cx="960983" cy="524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3AE75C82-7E2B-4080-A5D8-9B19E4BF9609}"/>
              </a:ext>
            </a:extLst>
          </p:cNvPr>
          <p:cNvSpPr txBox="1"/>
          <p:nvPr/>
        </p:nvSpPr>
        <p:spPr>
          <a:xfrm rot="16200000">
            <a:off x="519271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3A2F0F08-D7DF-4EBA-A137-5A296597AD1A}"/>
              </a:ext>
            </a:extLst>
          </p:cNvPr>
          <p:cNvSpPr/>
          <p:nvPr/>
        </p:nvSpPr>
        <p:spPr>
          <a:xfrm>
            <a:off x="12370279" y="2587925"/>
            <a:ext cx="1414732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xmlns="" id="{FFB410CA-A850-443A-8FD3-ABADED535B9A}"/>
              </a:ext>
            </a:extLst>
          </p:cNvPr>
          <p:cNvSpPr txBox="1"/>
          <p:nvPr/>
        </p:nvSpPr>
        <p:spPr>
          <a:xfrm rot="5400000">
            <a:off x="11516008" y="5107260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Windows, Linux, Mac …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082C2AE9-E6FF-4BB5-89A3-E11684481463}"/>
              </a:ext>
            </a:extLst>
          </p:cNvPr>
          <p:cNvCxnSpPr/>
          <p:nvPr/>
        </p:nvCxnSpPr>
        <p:spPr>
          <a:xfrm>
            <a:off x="12215004" y="2154947"/>
            <a:ext cx="0" cy="63662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.NET Core </a:t>
            </a:r>
            <a:r>
              <a:rPr lang="pt-BR" dirty="0" err="1"/>
              <a:t>vs</a:t>
            </a:r>
            <a:r>
              <a:rPr lang="pt-BR" dirty="0"/>
              <a:t> .NET Framework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06797C99-AC55-44CF-B98B-2604AB32C55D}"/>
              </a:ext>
            </a:extLst>
          </p:cNvPr>
          <p:cNvSpPr/>
          <p:nvPr/>
        </p:nvSpPr>
        <p:spPr>
          <a:xfrm>
            <a:off x="9626753" y="2587925"/>
            <a:ext cx="1466816" cy="5244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0446D310-6E73-4F6A-A2D6-E01643B757A7}"/>
              </a:ext>
            </a:extLst>
          </p:cNvPr>
          <p:cNvSpPr txBox="1"/>
          <p:nvPr/>
        </p:nvSpPr>
        <p:spPr>
          <a:xfrm>
            <a:off x="9732322" y="2573673"/>
            <a:ext cx="1420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.NET Core</a:t>
            </a:r>
            <a:endParaRPr lang="pt-BR" sz="2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E272E3BB-C1F8-43E6-928D-8F6B61453BCE}"/>
              </a:ext>
            </a:extLst>
          </p:cNvPr>
          <p:cNvSpPr/>
          <p:nvPr/>
        </p:nvSpPr>
        <p:spPr>
          <a:xfrm rot="10800000">
            <a:off x="10054003" y="5655492"/>
            <a:ext cx="879894" cy="578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4577EDC-0CC0-4769-A749-DCE7444B9D88}"/>
              </a:ext>
            </a:extLst>
          </p:cNvPr>
          <p:cNvSpPr/>
          <p:nvPr/>
        </p:nvSpPr>
        <p:spPr>
          <a:xfrm>
            <a:off x="10051415" y="4231542"/>
            <a:ext cx="879894" cy="75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02A7DE99-847B-4BC4-B213-00EAFEC388A8}"/>
              </a:ext>
            </a:extLst>
          </p:cNvPr>
          <p:cNvSpPr/>
          <p:nvPr/>
        </p:nvSpPr>
        <p:spPr>
          <a:xfrm rot="10800000">
            <a:off x="10058401" y="6406301"/>
            <a:ext cx="879894" cy="492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D3749FC8-1DF0-4FCC-9F30-B2101433C20E}"/>
              </a:ext>
            </a:extLst>
          </p:cNvPr>
          <p:cNvSpPr/>
          <p:nvPr/>
        </p:nvSpPr>
        <p:spPr>
          <a:xfrm>
            <a:off x="9795377" y="3359641"/>
            <a:ext cx="1142918" cy="761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Runtime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37E533CA-A1F3-491B-BC81-655B04724607}"/>
              </a:ext>
            </a:extLst>
          </p:cNvPr>
          <p:cNvSpPr/>
          <p:nvPr/>
        </p:nvSpPr>
        <p:spPr>
          <a:xfrm>
            <a:off x="6768286" y="2587925"/>
            <a:ext cx="926477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2C2E258-D101-43B8-AE83-752E0D9FB25B}"/>
              </a:ext>
            </a:extLst>
          </p:cNvPr>
          <p:cNvSpPr txBox="1"/>
          <p:nvPr/>
        </p:nvSpPr>
        <p:spPr>
          <a:xfrm rot="5400000">
            <a:off x="5080987" y="4856412"/>
            <a:ext cx="430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Código da aplicação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77C69484-D926-41CC-83E0-9987A0F98E3B}"/>
              </a:ext>
            </a:extLst>
          </p:cNvPr>
          <p:cNvSpPr/>
          <p:nvPr/>
        </p:nvSpPr>
        <p:spPr>
          <a:xfrm rot="10800000">
            <a:off x="10051415" y="5116052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9D0B72B3-6F6F-43BF-B625-CB031063931D}"/>
              </a:ext>
            </a:extLst>
          </p:cNvPr>
          <p:cNvSpPr/>
          <p:nvPr/>
        </p:nvSpPr>
        <p:spPr>
          <a:xfrm>
            <a:off x="11093569" y="2587925"/>
            <a:ext cx="926477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4EEF85AF-B8CA-4D19-847A-231001CBDE54}"/>
              </a:ext>
            </a:extLst>
          </p:cNvPr>
          <p:cNvSpPr txBox="1"/>
          <p:nvPr/>
        </p:nvSpPr>
        <p:spPr>
          <a:xfrm rot="5400000">
            <a:off x="9406266" y="4856412"/>
            <a:ext cx="430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Código da aplicação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F7FB5E81-9889-471A-9BF7-8FE130A18F3D}"/>
              </a:ext>
            </a:extLst>
          </p:cNvPr>
          <p:cNvSpPr txBox="1"/>
          <p:nvPr/>
        </p:nvSpPr>
        <p:spPr>
          <a:xfrm rot="5400000">
            <a:off x="519271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7F5CDB55-452B-47B9-AF12-938006AC302D}"/>
              </a:ext>
            </a:extLst>
          </p:cNvPr>
          <p:cNvSpPr/>
          <p:nvPr/>
        </p:nvSpPr>
        <p:spPr>
          <a:xfrm>
            <a:off x="1966821" y="2587925"/>
            <a:ext cx="4801464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.NET Framework</a:t>
            </a:r>
            <a:endParaRPr lang="pt-BR" sz="3600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xmlns="" id="{2EBD069D-635D-4E40-AF29-899274423A02}"/>
              </a:ext>
            </a:extLst>
          </p:cNvPr>
          <p:cNvSpPr/>
          <p:nvPr/>
        </p:nvSpPr>
        <p:spPr>
          <a:xfrm>
            <a:off x="1005837" y="2587925"/>
            <a:ext cx="960983" cy="524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55BF7F07-AADA-4B81-A2A8-1910559E7995}"/>
              </a:ext>
            </a:extLst>
          </p:cNvPr>
          <p:cNvSpPr txBox="1"/>
          <p:nvPr/>
        </p:nvSpPr>
        <p:spPr>
          <a:xfrm rot="16200000">
            <a:off x="519268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xmlns="" id="{C9491021-5D23-4742-8F8F-30D153528679}"/>
              </a:ext>
            </a:extLst>
          </p:cNvPr>
          <p:cNvSpPr/>
          <p:nvPr/>
        </p:nvSpPr>
        <p:spPr>
          <a:xfrm>
            <a:off x="12370279" y="2587925"/>
            <a:ext cx="1414732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AB8B7510-6EF9-4C8E-8F53-7ED53A6B7BDC}"/>
              </a:ext>
            </a:extLst>
          </p:cNvPr>
          <p:cNvSpPr txBox="1"/>
          <p:nvPr/>
        </p:nvSpPr>
        <p:spPr>
          <a:xfrm rot="5400000">
            <a:off x="11516008" y="5107260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Windows, Linux, Mac …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xmlns="" id="{C749E662-FF51-471C-A39D-99B232400887}"/>
              </a:ext>
            </a:extLst>
          </p:cNvPr>
          <p:cNvCxnSpPr/>
          <p:nvPr/>
        </p:nvCxnSpPr>
        <p:spPr>
          <a:xfrm>
            <a:off x="12215004" y="2154947"/>
            <a:ext cx="0" cy="63662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xmlns="" id="{2CEEA5B4-5936-4CD7-ADA5-FC79BBCA8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49638" y="3563038"/>
            <a:ext cx="2471103" cy="220125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45D537CB-DA77-40CA-9D00-00C6F845F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8" y="3500437"/>
            <a:ext cx="2337834" cy="23378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1906072A-1B2E-45B4-95B3-BCE987083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94" y="3469611"/>
            <a:ext cx="2485808" cy="237146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xmlns="" id="{0C574178-5DAF-41CD-9A4A-9B53CAB1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0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B1FC80DE-D63D-4D67-A422-F46237BBA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8"/>
          <a:stretch/>
        </p:blipFill>
        <p:spPr>
          <a:xfrm>
            <a:off x="541538" y="2035834"/>
            <a:ext cx="13169287" cy="604820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1386CF17-2663-42B2-8CF9-18B81769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6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3D01CA-8E71-4B89-92CF-CAD3965A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xmlns="" id="{8E976631-8CDC-462F-89DD-E90A2328B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15789"/>
              </p:ext>
            </p:extLst>
          </p:nvPr>
        </p:nvGraphicFramePr>
        <p:xfrm>
          <a:off x="1744878" y="2175486"/>
          <a:ext cx="11375514" cy="5760720"/>
        </p:xfrm>
        <a:graphic>
          <a:graphicData uri="http://schemas.openxmlformats.org/drawingml/2006/table">
            <a:tbl>
              <a:tblPr/>
              <a:tblGrid>
                <a:gridCol w="2597274">
                  <a:extLst>
                    <a:ext uri="{9D8B030D-6E8A-4147-A177-3AD203B41FA5}">
                      <a16:colId xmlns:a16="http://schemas.microsoft.com/office/drawing/2014/main" xmlns="" val="1912294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42357673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77531276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160179595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39560253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31393272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41424793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955598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37350777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dirty="0">
                          <a:effectLst/>
                        </a:rPr>
                        <a:t>.NET Standard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2"/>
                        </a:rPr>
                        <a:t>1.0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3"/>
                        </a:rPr>
                        <a:t>1.1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4"/>
                        </a:rPr>
                        <a:t>1.2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5"/>
                        </a:rPr>
                        <a:t>1.3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6"/>
                        </a:rPr>
                        <a:t>1.4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7"/>
                        </a:rPr>
                        <a:t>1.5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8"/>
                        </a:rPr>
                        <a:t>1.6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9"/>
                        </a:rPr>
                        <a:t>2.0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0861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.NET Core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2.0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88512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.NET Framework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4.5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4.5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4.5.1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50813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>
                          <a:effectLst/>
                        </a:rPr>
                        <a:t>Mono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5.4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55084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 err="1">
                          <a:effectLst/>
                        </a:rPr>
                        <a:t>Xamarin.iOS</a:t>
                      </a:r>
                      <a:endParaRPr lang="pt-BR" sz="2400" b="1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10.14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3059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>
                          <a:effectLst/>
                        </a:rPr>
                        <a:t>Xamarin.Mac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3.8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45716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 err="1">
                          <a:effectLst/>
                        </a:rPr>
                        <a:t>Xamarin.Android</a:t>
                      </a:r>
                      <a:endParaRPr lang="pt-BR" sz="2400" b="1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35165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UWP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08753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Windows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003309"/>
                  </a:ext>
                </a:extLst>
              </a:tr>
            </a:tbl>
          </a:graphicData>
        </a:graphic>
      </p:graphicFrame>
      <p:sp>
        <p:nvSpPr>
          <p:cNvPr id="10" name="Espaço Reservado para Data 4">
            <a:extLst>
              <a:ext uri="{FF2B5EF4-FFF2-40B4-BE49-F238E27FC236}">
                <a16:creationId xmlns:a16="http://schemas.microsoft.com/office/drawing/2014/main" xmlns="" id="{9115A0F9-2127-4119-BB62-7C6900F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xmlns="" id="{E3E93A11-598C-4BAA-ACBA-36240270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5708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</a:t>
            </a:r>
            <a:r>
              <a:rPr lang="pt-BR" dirty="0" err="1"/>
              <a:t>evisão</a:t>
            </a:r>
            <a:r>
              <a:rPr lang="pt-BR" dirty="0"/>
              <a:t> relâmpago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en-US" sz="3200" dirty="0"/>
              <a:t>T</a:t>
            </a:r>
            <a:r>
              <a:rPr lang="pt-BR" sz="3200" dirty="0" err="1"/>
              <a:t>ipos</a:t>
            </a:r>
            <a:r>
              <a:rPr lang="pt-BR" sz="3200" dirty="0"/>
              <a:t> de valor e tipos de referencia e gerenciamento de memória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Classes e estruturas e seus membros</a:t>
            </a:r>
          </a:p>
          <a:p>
            <a:pPr lvl="1">
              <a:lnSpc>
                <a:spcPct val="150000"/>
              </a:lnSpc>
            </a:pPr>
            <a:r>
              <a:rPr lang="en-US" sz="2720" dirty="0"/>
              <a:t>C</a:t>
            </a:r>
            <a:r>
              <a:rPr lang="pt-BR" sz="2720" dirty="0" err="1"/>
              <a:t>ampos</a:t>
            </a:r>
            <a:r>
              <a:rPr lang="pt-BR" sz="2720" dirty="0"/>
              <a:t> (atributos)</a:t>
            </a:r>
          </a:p>
          <a:p>
            <a:pPr lvl="1">
              <a:lnSpc>
                <a:spcPct val="150000"/>
              </a:lnSpc>
            </a:pPr>
            <a:r>
              <a:rPr lang="en-US" sz="2720" dirty="0" err="1"/>
              <a:t>Métodos</a:t>
            </a:r>
            <a:endParaRPr lang="en-US" sz="2720" dirty="0"/>
          </a:p>
          <a:p>
            <a:pPr lvl="1">
              <a:lnSpc>
                <a:spcPct val="150000"/>
              </a:lnSpc>
            </a:pPr>
            <a:r>
              <a:rPr lang="en-US" sz="2720" dirty="0" err="1"/>
              <a:t>Propriedades</a:t>
            </a:r>
            <a:endParaRPr lang="pt-BR" sz="2720" dirty="0"/>
          </a:p>
          <a:p>
            <a:pPr>
              <a:lnSpc>
                <a:spcPct val="150000"/>
              </a:lnSpc>
            </a:pPr>
            <a:r>
              <a:rPr lang="pt-BR" sz="3200" dirty="0"/>
              <a:t>Herança e polimorfismo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Interfaces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Treinamento .NET Core - 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9564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.NET Core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pt-BR" sz="3200" dirty="0"/>
              <a:t>Plataforma de desenvolvimento de propósitos gerais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Executa sobre Windows, Linux, </a:t>
            </a:r>
            <a:r>
              <a:rPr lang="pt-BR" sz="3200" dirty="0" err="1"/>
              <a:t>macOS</a:t>
            </a:r>
            <a:r>
              <a:rPr lang="pt-BR" sz="3200" dirty="0"/>
              <a:t>, nuvem ou dispositivos embarcados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Open </a:t>
            </a:r>
            <a:r>
              <a:rPr lang="pt-BR" sz="3200" dirty="0" err="1"/>
              <a:t>source</a:t>
            </a: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3200" dirty="0"/>
              <a:t>Compatível com .NET Framework, </a:t>
            </a:r>
            <a:r>
              <a:rPr lang="pt-BR" sz="3200" dirty="0" err="1"/>
              <a:t>Xamarin</a:t>
            </a:r>
            <a:r>
              <a:rPr lang="pt-BR" sz="3200" dirty="0"/>
              <a:t> e Mono via .NET Standard.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24" y="2329751"/>
            <a:ext cx="3483831" cy="34838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61" y="3043370"/>
            <a:ext cx="3602438" cy="21943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231CBFE9-1E26-4813-836B-A182012C11FE}"/>
              </a:ext>
            </a:extLst>
          </p:cNvPr>
          <p:cNvSpPr txBox="1"/>
          <p:nvPr/>
        </p:nvSpPr>
        <p:spPr>
          <a:xfrm>
            <a:off x="5227608" y="6095880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que mudou?</a:t>
            </a:r>
          </a:p>
        </p:txBody>
      </p:sp>
    </p:spTree>
    <p:extLst>
      <p:ext uri="{BB962C8B-B14F-4D97-AF65-F5344CB8AC3E}">
        <p14:creationId xmlns:p14="http://schemas.microsoft.com/office/powerpoint/2010/main" val="8577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9" y="1968668"/>
            <a:ext cx="2000709" cy="200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45" y="1502345"/>
            <a:ext cx="2950235" cy="17970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99AA9E7-B5D0-429A-B671-3EA84C9E3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51" y="2277393"/>
            <a:ext cx="2376716" cy="1267582"/>
          </a:xfrm>
          <a:prstGeom prst="rect">
            <a:avLst/>
          </a:prstGeom>
        </p:spPr>
      </p:pic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xmlns="" id="{EC10CD27-9B67-43E3-ADC4-6D1FC3314889}"/>
              </a:ext>
            </a:extLst>
          </p:cNvPr>
          <p:cNvSpPr/>
          <p:nvPr/>
        </p:nvSpPr>
        <p:spPr>
          <a:xfrm>
            <a:off x="6262467" y="4009907"/>
            <a:ext cx="2528199" cy="149280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DCDBC631-5406-4CC3-9D5F-1AB592C94074}"/>
              </a:ext>
            </a:extLst>
          </p:cNvPr>
          <p:cNvSpPr txBox="1"/>
          <p:nvPr/>
        </p:nvSpPr>
        <p:spPr>
          <a:xfrm>
            <a:off x="1403694" y="4183293"/>
            <a:ext cx="230646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/>
              <a:t>Global.asax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Application_Start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Application_End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Application_Error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7B0F3F2F-AA97-4EA7-926C-140727412082}"/>
              </a:ext>
            </a:extLst>
          </p:cNvPr>
          <p:cNvSpPr txBox="1"/>
          <p:nvPr/>
        </p:nvSpPr>
        <p:spPr>
          <a:xfrm>
            <a:off x="1403694" y="6250455"/>
            <a:ext cx="16897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Modules</a:t>
            </a: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30939B9-CDE1-4913-B196-D70167E38018}"/>
              </a:ext>
            </a:extLst>
          </p:cNvPr>
          <p:cNvSpPr txBox="1"/>
          <p:nvPr/>
        </p:nvSpPr>
        <p:spPr>
          <a:xfrm>
            <a:off x="2020384" y="6944796"/>
            <a:ext cx="16897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Handlers</a:t>
            </a:r>
            <a:endParaRPr lang="pt-BR" sz="28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1A57EC71-475C-42C2-A35B-CCCE55C3396C}"/>
              </a:ext>
            </a:extLst>
          </p:cNvPr>
          <p:cNvSpPr/>
          <p:nvPr/>
        </p:nvSpPr>
        <p:spPr>
          <a:xfrm>
            <a:off x="9437352" y="3659909"/>
            <a:ext cx="3812823" cy="59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Kestrel</a:t>
            </a:r>
            <a:endParaRPr lang="pt-BR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F7B64608-EAED-47D2-AC01-15021BD10DA8}"/>
              </a:ext>
            </a:extLst>
          </p:cNvPr>
          <p:cNvSpPr/>
          <p:nvPr/>
        </p:nvSpPr>
        <p:spPr>
          <a:xfrm>
            <a:off x="1251143" y="4002054"/>
            <a:ext cx="2631783" cy="431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A7D2CE41-AD51-4E1C-B566-8DF05B6F76BB}"/>
              </a:ext>
            </a:extLst>
          </p:cNvPr>
          <p:cNvSpPr/>
          <p:nvPr/>
        </p:nvSpPr>
        <p:spPr>
          <a:xfrm>
            <a:off x="4070012" y="4002054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Forms</a:t>
            </a:r>
            <a:endParaRPr lang="pt-BR" sz="24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DC74E52-46D5-4D01-BF0E-C1090B62B076}"/>
              </a:ext>
            </a:extLst>
          </p:cNvPr>
          <p:cNvSpPr/>
          <p:nvPr/>
        </p:nvSpPr>
        <p:spPr>
          <a:xfrm>
            <a:off x="4070012" y="5304938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C5E83839-80A6-4849-B84E-AD8CE7D9BB5B}"/>
              </a:ext>
            </a:extLst>
          </p:cNvPr>
          <p:cNvSpPr/>
          <p:nvPr/>
        </p:nvSpPr>
        <p:spPr>
          <a:xfrm>
            <a:off x="4070012" y="6607822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</a:t>
            </a:r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F6C700BD-5448-4F5B-84AB-73C5FBC3231D}"/>
              </a:ext>
            </a:extLst>
          </p:cNvPr>
          <p:cNvSpPr txBox="1"/>
          <p:nvPr/>
        </p:nvSpPr>
        <p:spPr>
          <a:xfrm>
            <a:off x="9602508" y="5388026"/>
            <a:ext cx="2631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ConfigureServices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BFD07A00-61DE-4F50-81F5-D636BCEFBCD6}"/>
              </a:ext>
            </a:extLst>
          </p:cNvPr>
          <p:cNvSpPr/>
          <p:nvPr/>
        </p:nvSpPr>
        <p:spPr>
          <a:xfrm>
            <a:off x="9437352" y="4441655"/>
            <a:ext cx="3812822" cy="596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4CEDA3B7-1AA1-4DC0-A00E-ADB917EEB80A}"/>
              </a:ext>
            </a:extLst>
          </p:cNvPr>
          <p:cNvSpPr/>
          <p:nvPr/>
        </p:nvSpPr>
        <p:spPr>
          <a:xfrm>
            <a:off x="9437352" y="5223402"/>
            <a:ext cx="3812824" cy="324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599E0BBF-3073-43DD-A59D-8F82EA46AD72}"/>
              </a:ext>
            </a:extLst>
          </p:cNvPr>
          <p:cNvSpPr txBox="1"/>
          <p:nvPr/>
        </p:nvSpPr>
        <p:spPr>
          <a:xfrm>
            <a:off x="9594353" y="7818206"/>
            <a:ext cx="263178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Middlewares</a:t>
            </a:r>
            <a:endParaRPr lang="pt-BR" sz="28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AAD120F8-D8FE-4DF3-9373-63081E5EF414}"/>
              </a:ext>
            </a:extLst>
          </p:cNvPr>
          <p:cNvSpPr txBox="1"/>
          <p:nvPr/>
        </p:nvSpPr>
        <p:spPr>
          <a:xfrm>
            <a:off x="9594354" y="6801622"/>
            <a:ext cx="26317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Injeção de dependência nativo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CAF7D14F-EA83-45EA-B43E-D3CF96D19901}"/>
              </a:ext>
            </a:extLst>
          </p:cNvPr>
          <p:cNvSpPr txBox="1"/>
          <p:nvPr/>
        </p:nvSpPr>
        <p:spPr>
          <a:xfrm>
            <a:off x="1403693" y="7639137"/>
            <a:ext cx="223838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Web.config</a:t>
            </a:r>
            <a:endParaRPr lang="pt-BR" sz="28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11ADA97D-7419-4893-825C-B72991FB0704}"/>
              </a:ext>
            </a:extLst>
          </p:cNvPr>
          <p:cNvSpPr txBox="1"/>
          <p:nvPr/>
        </p:nvSpPr>
        <p:spPr>
          <a:xfrm rot="5400000">
            <a:off x="11310007" y="6489369"/>
            <a:ext cx="2910572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appsettings.json</a:t>
            </a:r>
            <a:r>
              <a:rPr lang="en-US" sz="2000" dirty="0"/>
              <a:t> e </a:t>
            </a:r>
            <a:r>
              <a:rPr lang="en-US" sz="2000" dirty="0" err="1"/>
              <a:t>variáveis</a:t>
            </a:r>
            <a:r>
              <a:rPr lang="en-US" sz="2000" dirty="0"/>
              <a:t> de </a:t>
            </a:r>
            <a:r>
              <a:rPr lang="en-US" sz="2000" dirty="0" err="1"/>
              <a:t>ambiente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804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em 18">
            <a:extLst>
              <a:ext uri="{FF2B5EF4-FFF2-40B4-BE49-F238E27FC236}">
                <a16:creationId xmlns:a16="http://schemas.microsoft.com/office/drawing/2014/main" xmlns="" id="{0619F3B1-ADD2-470C-A94A-CBF2D44EC011}"/>
              </a:ext>
            </a:extLst>
          </p:cNvPr>
          <p:cNvSpPr/>
          <p:nvPr/>
        </p:nvSpPr>
        <p:spPr>
          <a:xfrm>
            <a:off x="8086401" y="5820760"/>
            <a:ext cx="5957403" cy="2930422"/>
          </a:xfrm>
          <a:prstGeom prst="clou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61" y="3880770"/>
            <a:ext cx="2000709" cy="200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88" y="1509444"/>
            <a:ext cx="2950235" cy="179709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DC74E52-46D5-4D01-BF0E-C1090B62B076}"/>
              </a:ext>
            </a:extLst>
          </p:cNvPr>
          <p:cNvSpPr/>
          <p:nvPr/>
        </p:nvSpPr>
        <p:spPr>
          <a:xfrm>
            <a:off x="3479251" y="3010310"/>
            <a:ext cx="2192455" cy="1637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C5E83839-80A6-4849-B84E-AD8CE7D9BB5B}"/>
              </a:ext>
            </a:extLst>
          </p:cNvPr>
          <p:cNvSpPr/>
          <p:nvPr/>
        </p:nvSpPr>
        <p:spPr>
          <a:xfrm>
            <a:off x="3479251" y="5003312"/>
            <a:ext cx="2192455" cy="1637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 2</a:t>
            </a:r>
            <a:endParaRPr lang="pt-BR" sz="2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BFD07A00-61DE-4F50-81F5-D636BCEFBCD6}"/>
              </a:ext>
            </a:extLst>
          </p:cNvPr>
          <p:cNvSpPr/>
          <p:nvPr/>
        </p:nvSpPr>
        <p:spPr>
          <a:xfrm>
            <a:off x="9972187" y="3544508"/>
            <a:ext cx="2950236" cy="1797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xmlns="" id="{785AF93A-BED1-4FA9-AFA0-BBF43806201A}"/>
              </a:ext>
            </a:extLst>
          </p:cNvPr>
          <p:cNvSpPr/>
          <p:nvPr/>
        </p:nvSpPr>
        <p:spPr>
          <a:xfrm>
            <a:off x="6598211" y="4009907"/>
            <a:ext cx="2192455" cy="149280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235CF823-66A8-45A4-B5A4-D5D56D83B37F}"/>
              </a:ext>
            </a:extLst>
          </p:cNvPr>
          <p:cNvSpPr txBox="1"/>
          <p:nvPr/>
        </p:nvSpPr>
        <p:spPr>
          <a:xfrm>
            <a:off x="8947490" y="6420004"/>
            <a:ext cx="3993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Escolha ruim para o nome da biblioteca ou estaria a Microsoft tentando ressuscitar o ASP.NET MVC?</a:t>
            </a:r>
          </a:p>
        </p:txBody>
      </p:sp>
    </p:spTree>
    <p:extLst>
      <p:ext uri="{BB962C8B-B14F-4D97-AF65-F5344CB8AC3E}">
        <p14:creationId xmlns:p14="http://schemas.microsoft.com/office/powerpoint/2010/main" val="38673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xmlns="" id="{47DA235D-671A-4E33-94F8-9BEE73A80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0" b="9539"/>
          <a:stretch/>
        </p:blipFill>
        <p:spPr bwMode="auto">
          <a:xfrm>
            <a:off x="1353320" y="4317221"/>
            <a:ext cx="11150198" cy="36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00959F68-754E-4CEF-9184-723DD798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pic>
        <p:nvPicPr>
          <p:cNvPr id="3076" name="Picture 4" descr="Resultado de imagem para kestrel nginx">
            <a:extLst>
              <a:ext uri="{FF2B5EF4-FFF2-40B4-BE49-F238E27FC236}">
                <a16:creationId xmlns:a16="http://schemas.microsoft.com/office/drawing/2014/main" xmlns="" id="{DCD36044-EFA3-431D-96E9-685677FD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92" y="2254251"/>
            <a:ext cx="10825416" cy="13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735D08F-89B6-46D8-AD4A-2FD9AB5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0236FB9-480B-4663-8B50-90ED625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6951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spacojacyra.com.br/wp-content/uploads/2017/05/Untitled-1.png">
            <a:extLst>
              <a:ext uri="{FF2B5EF4-FFF2-40B4-BE49-F238E27FC236}">
                <a16:creationId xmlns:a16="http://schemas.microsoft.com/office/drawing/2014/main" xmlns="" id="{1661535E-7222-49EB-B25D-5AE64E2A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4" y="230804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73691C4-264D-45FB-A726-9C37056D8188}"/>
              </a:ext>
            </a:extLst>
          </p:cNvPr>
          <p:cNvSpPr/>
          <p:nvPr/>
        </p:nvSpPr>
        <p:spPr>
          <a:xfrm>
            <a:off x="0" y="2308040"/>
            <a:ext cx="5531784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589AEE5D-31EF-42A2-BD9F-A53F7E0CFF72}"/>
              </a:ext>
            </a:extLst>
          </p:cNvPr>
          <p:cNvSpPr/>
          <p:nvPr/>
        </p:nvSpPr>
        <p:spPr>
          <a:xfrm>
            <a:off x="12675534" y="2308040"/>
            <a:ext cx="1954866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E11E3C-E998-41F9-BA56-C4BD8003732F}"/>
              </a:ext>
            </a:extLst>
          </p:cNvPr>
          <p:cNvSpPr txBox="1"/>
          <p:nvPr/>
        </p:nvSpPr>
        <p:spPr>
          <a:xfrm>
            <a:off x="2380129" y="1949824"/>
            <a:ext cx="44791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hands-on</a:t>
            </a:r>
          </a:p>
        </p:txBody>
      </p:sp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xmlns="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xmlns="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5511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00959F68-754E-4CEF-9184-723DD798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735D08F-89B6-46D8-AD4A-2FD9AB5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0236FB9-480B-4663-8B50-90ED625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026" name="Picture 2" descr="C:\Temp\011f3ef6-d824-4d43-8b2c-36dab8eaaa7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02" y="1706497"/>
            <a:ext cx="6970830" cy="568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6451" y="7854431"/>
            <a:ext cx="792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https://blog.docker.com/2017/08/docker-101-introduction-docker-webinar-recap/</a:t>
            </a:r>
          </a:p>
        </p:txBody>
      </p:sp>
    </p:spTree>
    <p:extLst>
      <p:ext uri="{BB962C8B-B14F-4D97-AF65-F5344CB8AC3E}">
        <p14:creationId xmlns:p14="http://schemas.microsoft.com/office/powerpoint/2010/main" val="37112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xmlns="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xmlns="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3074" name="Picture 2" descr="Resultado de imagem para hexagonal architecture">
            <a:extLst>
              <a:ext uri="{FF2B5EF4-FFF2-40B4-BE49-F238E27FC236}">
                <a16:creationId xmlns:a16="http://schemas.microsoft.com/office/drawing/2014/main" xmlns="" id="{BA899021-F854-455D-9C3A-A18345A0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5" y="2030628"/>
            <a:ext cx="11295529" cy="50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Arquitetura Hexagonal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CF2C84B1-5A80-4BA4-9FE5-EFC67DD4454C}"/>
              </a:ext>
            </a:extLst>
          </p:cNvPr>
          <p:cNvSpPr txBox="1"/>
          <p:nvPr/>
        </p:nvSpPr>
        <p:spPr>
          <a:xfrm>
            <a:off x="2678032" y="7562944"/>
            <a:ext cx="927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https://gumtreeuk.github.io/presentations/gumtree-tech-talks/microengines-241116/index.html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 smtClean="0">
                <a:solidFill>
                  <a:schemeClr val="tx1"/>
                </a:solidFill>
              </a:rPr>
              <a:t>Cenas do próximo capítulo</a:t>
            </a:r>
            <a:endParaRPr lang="pt-B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117" name="Imagem 116">
            <a:extLst>
              <a:ext uri="{FF2B5EF4-FFF2-40B4-BE49-F238E27FC236}">
                <a16:creationId xmlns:a16="http://schemas.microsoft.com/office/drawing/2014/main" xmlns="" id="{A98EE66B-29C3-487D-AA5B-C3313E91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640558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16FB126-52F5-40E4-9609-BBFCFEB7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669919" cy="51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3AC27FA-E005-446B-8700-F37F04AA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10" y="2286000"/>
            <a:ext cx="12493744" cy="5241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A0AD21D-6153-4A0C-9461-E9EE6CB3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10" y="4924053"/>
            <a:ext cx="3391369" cy="1872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1AFF71A3-2452-43BC-972B-23772B32B5CD}"/>
              </a:ext>
            </a:extLst>
          </p:cNvPr>
          <p:cNvSpPr/>
          <p:nvPr/>
        </p:nvSpPr>
        <p:spPr>
          <a:xfrm>
            <a:off x="1178370" y="4848045"/>
            <a:ext cx="3600666" cy="19480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57A600AF-996F-4EC4-BBE1-343E5DE53BFA}"/>
              </a:ext>
            </a:extLst>
          </p:cNvPr>
          <p:cNvSpPr/>
          <p:nvPr/>
        </p:nvSpPr>
        <p:spPr>
          <a:xfrm>
            <a:off x="1984077" y="2977031"/>
            <a:ext cx="3381555" cy="4217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xmlns="" id="{9CF02D98-F864-4CC8-8653-2F861C75CCD8}"/>
              </a:ext>
            </a:extLst>
          </p:cNvPr>
          <p:cNvCxnSpPr>
            <a:endCxn id="5" idx="1"/>
          </p:cNvCxnSpPr>
          <p:nvPr/>
        </p:nvCxnSpPr>
        <p:spPr>
          <a:xfrm rot="5400000">
            <a:off x="257460" y="4095432"/>
            <a:ext cx="2647528" cy="805707"/>
          </a:xfrm>
          <a:prstGeom prst="bentConnector4">
            <a:avLst>
              <a:gd name="adj1" fmla="val 977"/>
              <a:gd name="adj2" fmla="val 12837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E986EA4-0A57-473E-9D2D-F827D7F3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1" y="2254251"/>
            <a:ext cx="7076363" cy="30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2630C84-B16C-46D0-8854-3932C18E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871263"/>
            <a:ext cx="12802052" cy="7387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33311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6092EEA-D08D-4055-AF56-0D1D283F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868680"/>
            <a:ext cx="12831413" cy="7387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xmlns="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xmlns="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105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756</Words>
  <Application>Microsoft Office PowerPoint</Application>
  <PresentationFormat>Personalizar</PresentationFormat>
  <Paragraphs>294</Paragraphs>
  <Slides>37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Noções básicas de</vt:lpstr>
      <vt:lpstr>C# (C Sharp)</vt:lpstr>
      <vt:lpstr>Revisão relâmpago</vt:lpstr>
      <vt:lpstr>Gerenciamento de memória</vt:lpstr>
      <vt:lpstr>Gerenciamento de memória</vt:lpstr>
      <vt:lpstr>Gerenciamento de memória</vt:lpstr>
      <vt:lpstr>Gerenciamento de memória</vt:lpstr>
      <vt:lpstr>Memória</vt:lpstr>
      <vt:lpstr>Memória</vt:lpstr>
      <vt:lpstr>Gerenciamento de memória</vt:lpstr>
      <vt:lpstr>Gerenciamento de memória</vt:lpstr>
      <vt:lpstr>Tipos de dados</vt:lpstr>
      <vt:lpstr>Classes e estruturas</vt:lpstr>
      <vt:lpstr>Herança e polimorfismo</vt:lpstr>
      <vt:lpstr>Herança e polimorfismo</vt:lpstr>
      <vt:lpstr>Herança e polimorfismo</vt:lpstr>
      <vt:lpstr>Herança e polimorfismo</vt:lpstr>
      <vt:lpstr>Interfaces</vt:lpstr>
      <vt:lpstr>Interfaces</vt:lpstr>
      <vt:lpstr>Interfaces</vt:lpstr>
      <vt:lpstr>Interfaces</vt:lpstr>
      <vt:lpstr>Apresentação do PowerPoint</vt:lpstr>
      <vt:lpstr>Apresentação do PowerPoint</vt:lpstr>
      <vt:lpstr>Apresentação do PowerPoint</vt:lpstr>
      <vt:lpstr>.NET Core vs .NET Framework</vt:lpstr>
      <vt:lpstr>.NET Core vs .NET Framework</vt:lpstr>
      <vt:lpstr>.NET Standard</vt:lpstr>
      <vt:lpstr>.NET Standard</vt:lpstr>
      <vt:lpstr>.NET Standard</vt:lpstr>
      <vt:lpstr>.NET Core</vt:lpstr>
      <vt:lpstr>ASP.NET Core</vt:lpstr>
      <vt:lpstr>ASP.NET Core</vt:lpstr>
      <vt:lpstr>ASP.NET Core</vt:lpstr>
      <vt:lpstr>ASP.NET Core</vt:lpstr>
      <vt:lpstr>Apresentação do PowerPoint</vt:lpstr>
      <vt:lpstr>Docker</vt:lpstr>
      <vt:lpstr>Arquitetura Hexagonal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Matheus Neder</dc:creator>
  <cp:lastModifiedBy>Matheus Villela Neder Issa</cp:lastModifiedBy>
  <cp:revision>44</cp:revision>
  <dcterms:created xsi:type="dcterms:W3CDTF">2018-07-26T23:53:33Z</dcterms:created>
  <dcterms:modified xsi:type="dcterms:W3CDTF">2018-07-30T13:34:13Z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