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306" r:id="rId5"/>
    <p:sldId id="323" r:id="rId6"/>
    <p:sldId id="324" r:id="rId7"/>
    <p:sldId id="326" r:id="rId8"/>
    <p:sldId id="327" r:id="rId9"/>
    <p:sldId id="328" r:id="rId10"/>
    <p:sldId id="338" r:id="rId11"/>
    <p:sldId id="333" r:id="rId12"/>
    <p:sldId id="334" r:id="rId13"/>
    <p:sldId id="335" r:id="rId14"/>
    <p:sldId id="329" r:id="rId15"/>
    <p:sldId id="331" r:id="rId16"/>
    <p:sldId id="339" r:id="rId17"/>
    <p:sldId id="330" r:id="rId18"/>
    <p:sldId id="336" r:id="rId19"/>
    <p:sldId id="316" r:id="rId20"/>
    <p:sldId id="317" r:id="rId21"/>
    <p:sldId id="337" r:id="rId22"/>
    <p:sldId id="322" r:id="rId23"/>
    <p:sldId id="332" r:id="rId24"/>
    <p:sldId id="312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394"/>
    <a:srgbClr val="E0A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05/12/2022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05/12/2022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71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50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  <a:latin typeface="Code Bold" panose="020B0604020202020204" pitchFamily="50" charset="0"/>
              </a:rPr>
              <a:t>TORTUGA</a:t>
            </a:r>
            <a:endParaRPr lang="pt-BR" dirty="0">
              <a:latin typeface="Code Bold" panose="020B0604020202020204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738" y="4654377"/>
            <a:ext cx="5701656" cy="2022389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 dirty="0"/>
              <a:t>Grupo 2: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Alisson Marchiori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Chiara </a:t>
            </a:r>
            <a:r>
              <a:rPr lang="pt-BR" sz="1600" dirty="0" err="1">
                <a:solidFill>
                  <a:schemeClr val="bg1"/>
                </a:solidFill>
              </a:rPr>
              <a:t>Maneo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Giovani Ortega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Jonatas </a:t>
            </a:r>
            <a:r>
              <a:rPr lang="pt-BR" sz="1600" dirty="0" err="1">
                <a:solidFill>
                  <a:schemeClr val="bg1"/>
                </a:solidFill>
              </a:rPr>
              <a:t>Silvestrini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Luiz André Silva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Matheus Matias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Vitor </a:t>
            </a:r>
            <a:r>
              <a:rPr lang="pt-BR" sz="1600" dirty="0" err="1">
                <a:solidFill>
                  <a:schemeClr val="bg1"/>
                </a:solidFill>
              </a:rPr>
              <a:t>Fellizatti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7461DF-F56E-9644-2961-611CD779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56" y="429603"/>
            <a:ext cx="3674498" cy="26005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1348BF-F6E8-424D-4E0D-A2FEC110FF45}"/>
              </a:ext>
            </a:extLst>
          </p:cNvPr>
          <p:cNvSpPr txBox="1"/>
          <p:nvPr/>
        </p:nvSpPr>
        <p:spPr>
          <a:xfrm>
            <a:off x="220179" y="6409853"/>
            <a:ext cx="27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de Bold" panose="020B0604020202020204" pitchFamily="50" charset="0"/>
              </a:rPr>
              <a:t>1</a:t>
            </a:r>
            <a:endParaRPr lang="pt-BR" sz="1600" b="1" dirty="0">
              <a:solidFill>
                <a:schemeClr val="bg1"/>
              </a:solidFill>
              <a:latin typeface="Code Bold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0">
              <a:srgbClr val="165394"/>
            </a:gs>
            <a:gs pos="57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r>
              <a:rPr lang="pt-BR" sz="1600" dirty="0">
                <a:latin typeface="Code Bold" panose="020B0604020202020204" pitchFamily="50" charset="0"/>
              </a:rPr>
              <a:t>LAYOUT E UX (FIGMA)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353" y="6371415"/>
            <a:ext cx="492802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10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15BAC46-6F46-4E55-94EB-7823B027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121049"/>
            <a:ext cx="10174935" cy="53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46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LAYOUT E UX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544895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11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4A7B8B-3D7C-7CF3-0B00-1148FEA6479B}"/>
              </a:ext>
            </a:extLst>
          </p:cNvPr>
          <p:cNvSpPr txBox="1"/>
          <p:nvPr/>
        </p:nvSpPr>
        <p:spPr>
          <a:xfrm>
            <a:off x="1158221" y="1029062"/>
            <a:ext cx="294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P</a:t>
            </a:r>
            <a:r>
              <a:rPr lang="pt-BR" sz="2000" b="0" i="0" dirty="0">
                <a:solidFill>
                  <a:srgbClr val="E8EAED"/>
                </a:solidFill>
                <a:effectLst/>
                <a:latin typeface="+mj-lt"/>
              </a:rPr>
              <a:t>ágina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 login: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C0140E-746B-4851-92C4-863473E4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1" y="1432970"/>
            <a:ext cx="9154241" cy="51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65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8517" y="112001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LAYOUT E UX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544895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12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294564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FAF70F-7759-68A8-838D-07AB52111910}"/>
              </a:ext>
            </a:extLst>
          </p:cNvPr>
          <p:cNvSpPr txBox="1"/>
          <p:nvPr/>
        </p:nvSpPr>
        <p:spPr>
          <a:xfrm>
            <a:off x="744071" y="477126"/>
            <a:ext cx="365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8EAED"/>
                </a:solidFill>
                <a:effectLst/>
                <a:latin typeface="+mj-lt"/>
              </a:rPr>
              <a:t>Matérias Disponíveis:</a:t>
            </a:r>
            <a:endParaRPr lang="pt-BR" sz="20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    . Base fundamental</a:t>
            </a:r>
            <a:endParaRPr lang="pt-BR" sz="1600" b="0" i="0" dirty="0">
              <a:solidFill>
                <a:srgbClr val="E8EAED"/>
              </a:solidFill>
              <a:effectLst/>
              <a:latin typeface="+mj-lt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2947197-D90A-4001-939E-FA0FA475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43" y="1199592"/>
            <a:ext cx="9399313" cy="52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2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65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8517" y="112001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LAYOUT E UX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544895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13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294564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2A458-B9BE-4A07-A184-3B5D4290EDF7}"/>
              </a:ext>
            </a:extLst>
          </p:cNvPr>
          <p:cNvSpPr txBox="1"/>
          <p:nvPr/>
        </p:nvSpPr>
        <p:spPr>
          <a:xfrm>
            <a:off x="744071" y="479123"/>
            <a:ext cx="365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V</a:t>
            </a:r>
            <a:r>
              <a:rPr lang="pt-BR" sz="2000" b="0" i="0" dirty="0">
                <a:solidFill>
                  <a:srgbClr val="E8EAED"/>
                </a:solidFill>
                <a:effectLst/>
                <a:latin typeface="+mj-lt"/>
              </a:rPr>
              <a:t>isualização:</a:t>
            </a:r>
            <a:endParaRPr lang="pt-BR" sz="20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    . Vídeos educacionais </a:t>
            </a:r>
            <a:endParaRPr lang="pt-BR" sz="1600" b="0" i="0" dirty="0">
              <a:solidFill>
                <a:srgbClr val="E8EAED"/>
              </a:solidFill>
              <a:effectLst/>
              <a:latin typeface="+mj-l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1552B10-B6EF-4362-B2BB-76DF7D93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12" y="1396236"/>
            <a:ext cx="10139776" cy="47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0497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ESTUDOS 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518000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14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2">
            <a:extLst>
              <a:ext uri="{FF2B5EF4-FFF2-40B4-BE49-F238E27FC236}">
                <a16:creationId xmlns:a16="http://schemas.microsoft.com/office/drawing/2014/main" id="{75C940A4-A083-4CF3-7F92-F05275436C8B}"/>
              </a:ext>
            </a:extLst>
          </p:cNvPr>
          <p:cNvSpPr txBox="1"/>
          <p:nvPr/>
        </p:nvSpPr>
        <p:spPr>
          <a:xfrm>
            <a:off x="370409" y="1035657"/>
            <a:ext cx="3921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Formas</a:t>
            </a:r>
            <a:r>
              <a:rPr lang="en-US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arredondadas</a:t>
            </a:r>
            <a:endParaRPr lang="en-US" dirty="0">
              <a:solidFill>
                <a:schemeClr val="bg1"/>
              </a:solidFill>
              <a:latin typeface="+mj-lt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S</a:t>
            </a:r>
            <a:r>
              <a:rPr lang="pt-BR" b="0" i="0" u="none" strike="noStrike" dirty="0">
                <a:solidFill>
                  <a:schemeClr val="bg1"/>
                </a:solidFill>
                <a:effectLst/>
                <a:latin typeface="+mj-lt"/>
                <a:cs typeface="HelVETICA" panose="020B0604020202020204" pitchFamily="34" charset="0"/>
              </a:rPr>
              <a:t>uavidade </a:t>
            </a:r>
            <a:endParaRPr lang="pt-BR" dirty="0">
              <a:solidFill>
                <a:schemeClr val="bg1"/>
              </a:solidFill>
              <a:latin typeface="+mj-lt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A</a:t>
            </a:r>
            <a:r>
              <a:rPr lang="pt-BR" b="0" i="0" u="none" strike="noStrike" dirty="0">
                <a:solidFill>
                  <a:schemeClr val="bg1"/>
                </a:solidFill>
                <a:effectLst/>
                <a:latin typeface="+mj-lt"/>
                <a:cs typeface="HelVETICA" panose="020B0604020202020204" pitchFamily="34" charset="0"/>
              </a:rPr>
              <a:t>proximação</a:t>
            </a:r>
            <a:endParaRPr lang="pt-BR" dirty="0">
              <a:solidFill>
                <a:schemeClr val="bg1"/>
              </a:solidFill>
              <a:latin typeface="+mj-lt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Grandes marcas</a:t>
            </a:r>
          </a:p>
          <a:p>
            <a:r>
              <a:rPr lang="pt-BR" sz="2400" dirty="0">
                <a:solidFill>
                  <a:schemeClr val="bg1"/>
                </a:solidFill>
                <a:latin typeface="Code Light" panose="020B0604020202020204" pitchFamily="50" charset="0"/>
              </a:rPr>
              <a:t>	</a:t>
            </a:r>
            <a:endParaRPr lang="en-US" sz="24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pic>
        <p:nvPicPr>
          <p:cNvPr id="3" name="Espaço Reservado para Imagem 13">
            <a:extLst>
              <a:ext uri="{FF2B5EF4-FFF2-40B4-BE49-F238E27FC236}">
                <a16:creationId xmlns:a16="http://schemas.microsoft.com/office/drawing/2014/main" id="{F4B650EA-D019-5400-4A1D-FA576187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" b="41"/>
          <a:stretch>
            <a:fillRect/>
          </a:stretch>
        </p:blipFill>
        <p:spPr>
          <a:xfrm>
            <a:off x="7447691" y="2658205"/>
            <a:ext cx="1704546" cy="1704546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4" name="Espaço Reservado para Imagem 15">
            <a:extLst>
              <a:ext uri="{FF2B5EF4-FFF2-40B4-BE49-F238E27FC236}">
                <a16:creationId xmlns:a16="http://schemas.microsoft.com/office/drawing/2014/main" id="{E4E195B5-75E9-31DD-7191-B568E3DA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7" b="347"/>
          <a:stretch>
            <a:fillRect/>
          </a:stretch>
        </p:blipFill>
        <p:spPr>
          <a:xfrm>
            <a:off x="5584306" y="2670534"/>
            <a:ext cx="1704546" cy="1692217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" name="Espaço Reservado para Imagem 24">
            <a:extLst>
              <a:ext uri="{FF2B5EF4-FFF2-40B4-BE49-F238E27FC236}">
                <a16:creationId xmlns:a16="http://schemas.microsoft.com/office/drawing/2014/main" id="{99BD127B-393E-CB55-6373-74180AD7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51" r="13851"/>
          <a:stretch>
            <a:fillRect/>
          </a:stretch>
        </p:blipFill>
        <p:spPr>
          <a:xfrm>
            <a:off x="9152237" y="3976159"/>
            <a:ext cx="2469663" cy="2451801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85ACE9-9183-AF51-B1BF-7B8B4851FBA7}"/>
              </a:ext>
            </a:extLst>
          </p:cNvPr>
          <p:cNvSpPr txBox="1"/>
          <p:nvPr/>
        </p:nvSpPr>
        <p:spPr>
          <a:xfrm>
            <a:off x="331202" y="4659541"/>
            <a:ext cx="5865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Azul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Tartaruga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Tortuguita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Xuanwu 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Tartaruga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Negra)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7188BA9B-696B-7F7F-93ED-7ABD10B405F3}"/>
              </a:ext>
            </a:extLst>
          </p:cNvPr>
          <p:cNvSpPr txBox="1"/>
          <p:nvPr/>
        </p:nvSpPr>
        <p:spPr>
          <a:xfrm>
            <a:off x="370409" y="3050297"/>
            <a:ext cx="5865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Cor principal</a:t>
            </a:r>
          </a:p>
          <a:p>
            <a:pPr marL="457200" indent="-457200">
              <a:buFontTx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P</a:t>
            </a:r>
            <a:r>
              <a:rPr lang="pt-BR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ronúncia </a:t>
            </a:r>
          </a:p>
          <a:p>
            <a:pPr marL="457200" indent="-457200">
              <a:buFontTx/>
              <a:buAutoNum type="arabicPeriod"/>
            </a:pPr>
            <a:r>
              <a:rPr lang="pt-BR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Semelhança a algo já criado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Espaço Reservado para Imagem 34">
            <a:extLst>
              <a:ext uri="{FF2B5EF4-FFF2-40B4-BE49-F238E27FC236}">
                <a16:creationId xmlns:a16="http://schemas.microsoft.com/office/drawing/2014/main" id="{6AA80730-B4C8-63BC-F415-800FD6E2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7" b="347"/>
          <a:stretch>
            <a:fillRect/>
          </a:stretch>
        </p:blipFill>
        <p:spPr>
          <a:xfrm>
            <a:off x="3951759" y="1064158"/>
            <a:ext cx="1176387" cy="1167879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12" name="Espaço Reservado para Imagem 46">
            <a:extLst>
              <a:ext uri="{FF2B5EF4-FFF2-40B4-BE49-F238E27FC236}">
                <a16:creationId xmlns:a16="http://schemas.microsoft.com/office/drawing/2014/main" id="{26E9153E-533F-63D9-B6E3-EEB754647F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980" r="24980"/>
          <a:stretch>
            <a:fillRect/>
          </a:stretch>
        </p:blipFill>
        <p:spPr>
          <a:xfrm>
            <a:off x="5257695" y="1045421"/>
            <a:ext cx="1196003" cy="1196003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5117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0497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PALETA DE CORES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5" y="6427960"/>
            <a:ext cx="553859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15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9CD90D76-F0F5-48D0-BAAE-BC83EF168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9" b="4140"/>
          <a:stretch/>
        </p:blipFill>
        <p:spPr>
          <a:xfrm>
            <a:off x="956930" y="1324069"/>
            <a:ext cx="10278140" cy="52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9814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TIPOGRAFIA E NOME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0365" y="6378533"/>
            <a:ext cx="443376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16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AC358E-C22E-9C67-38FD-26C8A42D41CA}"/>
              </a:ext>
            </a:extLst>
          </p:cNvPr>
          <p:cNvSpPr txBox="1"/>
          <p:nvPr/>
        </p:nvSpPr>
        <p:spPr>
          <a:xfrm>
            <a:off x="683741" y="4859399"/>
            <a:ext cx="357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Referências:</a:t>
            </a:r>
          </a:p>
          <a:p>
            <a:r>
              <a:rPr lang="pt-BR" dirty="0">
                <a:solidFill>
                  <a:schemeClr val="bg1"/>
                </a:solidFill>
              </a:rPr>
              <a:t>     . </a:t>
            </a:r>
            <a:r>
              <a:rPr lang="pt-BR" sz="1600" dirty="0">
                <a:solidFill>
                  <a:schemeClr val="bg1"/>
                </a:solidFill>
              </a:rPr>
              <a:t>Símbolo; Mar; Educação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EF8D89D-F033-E0CA-8A9B-37577E95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1" y="1585613"/>
            <a:ext cx="10231397" cy="2617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A559C9-9F43-2213-CED7-6378A179D418}"/>
              </a:ext>
            </a:extLst>
          </p:cNvPr>
          <p:cNvSpPr txBox="1"/>
          <p:nvPr/>
        </p:nvSpPr>
        <p:spPr>
          <a:xfrm>
            <a:off x="4465275" y="4997898"/>
            <a:ext cx="35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Fácil de pronunciar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6A3C82-17E4-C7F7-DCFB-F6B2FAA090F9}"/>
              </a:ext>
            </a:extLst>
          </p:cNvPr>
          <p:cNvSpPr txBox="1"/>
          <p:nvPr/>
        </p:nvSpPr>
        <p:spPr>
          <a:xfrm>
            <a:off x="8246809" y="4859399"/>
            <a:ext cx="357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Ideias: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sz="1600" dirty="0">
                <a:solidFill>
                  <a:schemeClr val="bg1"/>
                </a:solidFill>
              </a:rPr>
              <a:t>. TURT.LY; </a:t>
            </a:r>
            <a:r>
              <a:rPr lang="pt-BR" sz="1600" dirty="0" err="1">
                <a:solidFill>
                  <a:schemeClr val="bg1"/>
                </a:solidFill>
              </a:rPr>
              <a:t>Tortuguita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A50165-0B33-45C1-BF98-1302FA488A5C}"/>
              </a:ext>
            </a:extLst>
          </p:cNvPr>
          <p:cNvSpPr txBox="1"/>
          <p:nvPr/>
        </p:nvSpPr>
        <p:spPr>
          <a:xfrm>
            <a:off x="2925166" y="5743915"/>
            <a:ext cx="21081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Fonte: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 . CODE BOLD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2EA8A6-F9A2-565E-5B60-B135EA205511}"/>
              </a:ext>
            </a:extLst>
          </p:cNvPr>
          <p:cNvSpPr txBox="1"/>
          <p:nvPr/>
        </p:nvSpPr>
        <p:spPr>
          <a:xfrm>
            <a:off x="6095999" y="5743915"/>
            <a:ext cx="261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Fonte não serifada:</a:t>
            </a:r>
          </a:p>
          <a:p>
            <a:r>
              <a:rPr lang="pt-BR" dirty="0">
                <a:solidFill>
                  <a:schemeClr val="bg1"/>
                </a:solidFill>
              </a:rPr>
              <a:t>     . </a:t>
            </a:r>
            <a:r>
              <a:rPr lang="pt-BR" sz="1600" dirty="0">
                <a:solidFill>
                  <a:schemeClr val="bg1"/>
                </a:solidFill>
              </a:rPr>
              <a:t>Sólida e simples.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97315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871" y="6210338"/>
            <a:ext cx="484094" cy="440142"/>
          </a:xfrm>
        </p:spPr>
        <p:txBody>
          <a:bodyPr/>
          <a:lstStyle/>
          <a:p>
            <a:pPr rtl="0"/>
            <a:r>
              <a:rPr lang="en-US" sz="1600" noProof="0" dirty="0">
                <a:latin typeface="Code Bold" panose="020B0604020202020204" pitchFamily="50" charset="0"/>
              </a:rPr>
              <a:t>17</a:t>
            </a:r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DB2FB34-A5C2-4A17-BFF3-071F05DF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64" y="1439525"/>
            <a:ext cx="7263719" cy="51407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FDFFE70-1157-4402-A8B2-13FF9611E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11" b="77741" l="8162" r="73454"/>
                    </a14:imgEffect>
                  </a14:imgLayer>
                </a14:imgProps>
              </a:ext>
            </a:extLst>
          </a:blip>
          <a:srcRect l="-5149" t="17407" r="18385" b="15556"/>
          <a:stretch/>
        </p:blipFill>
        <p:spPr>
          <a:xfrm>
            <a:off x="-704037" y="2190647"/>
            <a:ext cx="7572039" cy="36809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8C8DC51-6371-7B8A-D33C-1155D8D05BA7}"/>
              </a:ext>
            </a:extLst>
          </p:cNvPr>
          <p:cNvSpPr txBox="1"/>
          <p:nvPr/>
        </p:nvSpPr>
        <p:spPr>
          <a:xfrm>
            <a:off x="4563764" y="1256964"/>
            <a:ext cx="332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E8EAED"/>
                </a:solidFill>
                <a:effectLst/>
                <a:latin typeface="Code Bold" panose="020B0604020202020204" pitchFamily="50" charset="0"/>
              </a:rPr>
              <a:t>PROTOTIPOS:</a:t>
            </a:r>
            <a:endParaRPr lang="pt-BR" dirty="0">
              <a:latin typeface="Code Bold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0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5873" y="200641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solidFill>
                  <a:schemeClr val="tx1"/>
                </a:solidFill>
                <a:latin typeface="Code Bold" panose="020B0604020202020204" pitchFamily="50" charset="0"/>
              </a:rPr>
              <a:t>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7081" y="6236625"/>
            <a:ext cx="526966" cy="294238"/>
          </a:xfrm>
        </p:spPr>
        <p:txBody>
          <a:bodyPr/>
          <a:lstStyle/>
          <a:p>
            <a:pPr rtl="0"/>
            <a:r>
              <a:rPr lang="en-US" sz="1600" noProof="0" dirty="0">
                <a:solidFill>
                  <a:schemeClr val="tx1"/>
                </a:solidFill>
                <a:latin typeface="Code Bold" panose="020B0604020202020204" pitchFamily="50" charset="0"/>
              </a:rPr>
              <a:t>18</a:t>
            </a:r>
            <a:endParaRPr lang="pt-BR" noProof="0" dirty="0">
              <a:solidFill>
                <a:schemeClr val="tx1"/>
              </a:solidFill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30495" y="383204"/>
            <a:ext cx="9334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F415EE1-9B66-426F-B05C-6AD2C1BB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25" y="850132"/>
            <a:ext cx="6810203" cy="4647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2239DD-8C31-427E-9945-02FFC1D9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54" y="4907774"/>
            <a:ext cx="6126292" cy="15670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16130E6-3393-FA12-B6C6-9234FE6858DC}"/>
              </a:ext>
            </a:extLst>
          </p:cNvPr>
          <p:cNvSpPr txBox="1"/>
          <p:nvPr/>
        </p:nvSpPr>
        <p:spPr>
          <a:xfrm>
            <a:off x="5445189" y="588522"/>
            <a:ext cx="130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effectLst/>
                <a:latin typeface="Code Bold" panose="020B0604020202020204" pitchFamily="50" charset="0"/>
              </a:rPr>
              <a:t>FINAL:</a:t>
            </a:r>
            <a:endParaRPr lang="pt-BR" dirty="0">
              <a:latin typeface="Code Bold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7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62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6335" y="6294150"/>
            <a:ext cx="434568" cy="365125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19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81FFE189-EC74-918A-0D32-C18B1B35C146}"/>
              </a:ext>
            </a:extLst>
          </p:cNvPr>
          <p:cNvSpPr txBox="1">
            <a:spLocks/>
          </p:cNvSpPr>
          <p:nvPr/>
        </p:nvSpPr>
        <p:spPr>
          <a:xfrm>
            <a:off x="7333129" y="745418"/>
            <a:ext cx="50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Code Bold" panose="020B0604020202020204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8EE4AD-748E-9DFD-FD06-56A614023758}"/>
              </a:ext>
            </a:extLst>
          </p:cNvPr>
          <p:cNvSpPr txBox="1"/>
          <p:nvPr/>
        </p:nvSpPr>
        <p:spPr>
          <a:xfrm>
            <a:off x="1324405" y="1250626"/>
            <a:ext cx="10040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BENJAMIN, Jose. </a:t>
            </a:r>
            <a:r>
              <a:rPr lang="pt-BR" sz="1600" dirty="0" err="1">
                <a:solidFill>
                  <a:schemeClr val="bg1"/>
                </a:solidFill>
              </a:rPr>
              <a:t>Contemporanea</a:t>
            </a:r>
            <a:r>
              <a:rPr lang="pt-BR" sz="1600" dirty="0">
                <a:solidFill>
                  <a:schemeClr val="bg1"/>
                </a:solidFill>
              </a:rPr>
              <a:t>. Salvador, v.2, n.1, p.195-210, junho de 2004. Disponível em: https://periodicos.ufba.br/index.php/contemporaneaposcom/article/view/3422/2491 Acesso em: 15/11/2022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lenda dos quatro animais celestiais. </a:t>
            </a:r>
            <a:r>
              <a:rPr lang="pt-BR" sz="1600" dirty="0" err="1">
                <a:solidFill>
                  <a:schemeClr val="bg1"/>
                </a:solidFill>
              </a:rPr>
              <a:t>Ibrachina</a:t>
            </a:r>
            <a:r>
              <a:rPr lang="pt-BR" sz="1600" dirty="0">
                <a:solidFill>
                  <a:schemeClr val="bg1"/>
                </a:solidFill>
              </a:rPr>
              <a:t>, 2019. Disponível em: https://www.ibrachina.com.br/a-lenda-dos-quatro-animais-celestiais/#:~:text=Acredita%2Dse%20que%20a%20tartaruga,ela%20poderia%20ver%20o%20futuro. Acesso em: 15/11/2022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FONSECA, Joaquim. Tipografia &amp; Design gráfico: Design e produção de impressos e livros. Porto Alegre: Bookman, 2008. Disponível em: https://books.google.com.br/books?hl=pt-BR&amp;lr=&amp;id=QCY3rg7wxUC&amp;oi=fnd&amp;pg=PA1&amp;dq=tipografia&amp;ots=fS4BhuT684&amp;sig=1Pt6JeyT6slvKFzxRDTBuDR_6pY#v=onepage&amp;q&amp;f=false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POSSEBON, Ennio. UM OUTRO OLHAR PARA AS CORES: Curso sobre a Teoria das Cores de Goethe (6a. edição). Sociedade </a:t>
            </a:r>
            <a:r>
              <a:rPr lang="pt-BR" sz="1600" dirty="0" err="1">
                <a:solidFill>
                  <a:schemeClr val="bg1"/>
                </a:solidFill>
              </a:rPr>
              <a:t>Antropofosica</a:t>
            </a:r>
            <a:r>
              <a:rPr lang="pt-BR" sz="1600" dirty="0">
                <a:solidFill>
                  <a:schemeClr val="bg1"/>
                </a:solidFill>
              </a:rPr>
              <a:t>, 2005. Disponível em: http://www.sab.org.br/portal/images/Artigos/artes/teoria-das-cores-de-goethe/teoriadascores-enniopossebon.pdf</a:t>
            </a:r>
          </a:p>
        </p:txBody>
      </p:sp>
    </p:spTree>
    <p:extLst>
      <p:ext uri="{BB962C8B-B14F-4D97-AF65-F5344CB8AC3E}">
        <p14:creationId xmlns:p14="http://schemas.microsoft.com/office/powerpoint/2010/main" val="36248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72400" y="663937"/>
            <a:ext cx="4488970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ODS – 4ª</a:t>
            </a:r>
            <a:r>
              <a:rPr lang="pt-BR" sz="1600" dirty="0">
                <a:latin typeface="Code Bold" panose="020B0604020202020204" pitchFamily="50" charset="0"/>
              </a:rPr>
              <a:t>: Educação de qualidade</a:t>
            </a:r>
            <a:endParaRPr lang="pt-BR" sz="1600" noProof="0" dirty="0">
              <a:latin typeface="Code Bold" panose="020B0604020202020204" pitchFamily="50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2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7880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C314DEA-EA76-A8DE-E971-C1F48601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0" y="1520046"/>
            <a:ext cx="7531402" cy="44914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284E25-9709-3D0A-5838-A66B1038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44" y="2288059"/>
            <a:ext cx="2281881" cy="22818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D468DD-D338-43E2-7B27-2DE70E8E7E41}"/>
              </a:ext>
            </a:extLst>
          </p:cNvPr>
          <p:cNvSpPr txBox="1"/>
          <p:nvPr/>
        </p:nvSpPr>
        <p:spPr>
          <a:xfrm>
            <a:off x="8875943" y="4750828"/>
            <a:ext cx="2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Agenda 2030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296D22-6688-DF8F-3567-4080149B3A87}"/>
              </a:ext>
            </a:extLst>
          </p:cNvPr>
          <p:cNvSpPr txBox="1"/>
          <p:nvPr/>
        </p:nvSpPr>
        <p:spPr>
          <a:xfrm>
            <a:off x="8875944" y="5301048"/>
            <a:ext cx="331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Educação inclusiva, equitativa e de qualidade.</a:t>
            </a:r>
          </a:p>
        </p:txBody>
      </p:sp>
    </p:spTree>
    <p:extLst>
      <p:ext uri="{BB962C8B-B14F-4D97-AF65-F5344CB8AC3E}">
        <p14:creationId xmlns:p14="http://schemas.microsoft.com/office/powerpoint/2010/main" val="3999921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62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6335" y="6294150"/>
            <a:ext cx="434568" cy="365125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20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81FFE189-EC74-918A-0D32-C18B1B35C146}"/>
              </a:ext>
            </a:extLst>
          </p:cNvPr>
          <p:cNvSpPr txBox="1">
            <a:spLocks/>
          </p:cNvSpPr>
          <p:nvPr/>
        </p:nvSpPr>
        <p:spPr>
          <a:xfrm>
            <a:off x="7333129" y="745418"/>
            <a:ext cx="50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Code Bold" panose="020B0604020202020204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8EE4AD-748E-9DFD-FD06-56A614023758}"/>
              </a:ext>
            </a:extLst>
          </p:cNvPr>
          <p:cNvSpPr txBox="1"/>
          <p:nvPr/>
        </p:nvSpPr>
        <p:spPr>
          <a:xfrm>
            <a:off x="1316167" y="1456572"/>
            <a:ext cx="10040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Os Objetivos de Desenvolvimento Sustentável no Brasil. Nações Unidas Brasil, 2022. Disponível em: https://brasil.un.org/pt-br/sdgs/4.Acesso em: 29, setembro e ano de 2022. (</a:t>
            </a:r>
            <a:r>
              <a:rPr lang="pt-BR" sz="1600" dirty="0" err="1">
                <a:solidFill>
                  <a:schemeClr val="bg1"/>
                </a:solidFill>
              </a:rPr>
              <a:t>pg</a:t>
            </a:r>
            <a:r>
              <a:rPr lang="pt-BR" sz="1600" dirty="0">
                <a:solidFill>
                  <a:schemeClr val="bg1"/>
                </a:solidFill>
              </a:rPr>
              <a:t> 3 e 4)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4. Educação de Qualidade. IPEA, 2019. Disponível em: https://www.ipea.gov.br/</a:t>
            </a:r>
            <a:r>
              <a:rPr lang="pt-BR" sz="1600" dirty="0" err="1">
                <a:solidFill>
                  <a:schemeClr val="bg1"/>
                </a:solidFill>
              </a:rPr>
              <a:t>ods</a:t>
            </a:r>
            <a:r>
              <a:rPr lang="pt-BR" sz="1600" dirty="0">
                <a:solidFill>
                  <a:schemeClr val="bg1"/>
                </a:solidFill>
              </a:rPr>
              <a:t>/ods4.html. Acesso em: 28, setembro e ano de 2022.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SOUSA, </a:t>
            </a:r>
            <a:r>
              <a:rPr lang="pt-BR" sz="1600" dirty="0" err="1">
                <a:solidFill>
                  <a:schemeClr val="bg1"/>
                </a:solidFill>
              </a:rPr>
              <a:t>Williane</a:t>
            </a:r>
            <a:r>
              <a:rPr lang="pt-BR" sz="1600" dirty="0">
                <a:solidFill>
                  <a:schemeClr val="bg1"/>
                </a:solidFill>
              </a:rPr>
              <a:t>. Educação em tempos de pandemia: desigualdade social ainda mais em evidência. </a:t>
            </a:r>
            <a:r>
              <a:rPr lang="pt-BR" sz="1600" dirty="0" err="1">
                <a:solidFill>
                  <a:schemeClr val="bg1"/>
                </a:solidFill>
              </a:rPr>
              <a:t>Unieducar</a:t>
            </a:r>
            <a:r>
              <a:rPr lang="pt-BR" sz="1600" dirty="0">
                <a:solidFill>
                  <a:schemeClr val="bg1"/>
                </a:solidFill>
              </a:rPr>
              <a:t>, 2021. Disponível em: https://unieducar.org.br/blog/educacao-em-tempos-de-pandemia-desigualdade-social-ainda-mais-em-evidencia?gclid=EAIaIQobChMI6t3Tq7yt-gIVDTWRCh2V-AOWEAAYASAAEgJCd_D_BwE.html. Acesso em: 28, setembro e ano de 2022.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OLIVEIRA, Jéssica. AS DIFICULDADES DOCENTES EM TEMPOS DE PANDEMIA. ABED, 2020. Disponível em: http://www.abed.org.br/congresso2020/anais/trabalhos/58521.pdf. Acesso em: 30 de Setembro de 2022.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https://www.cnnbrasil.com.br/saude/entenda-como-falar-sobre-a-guerra-na-ucrania-com-as-criancas/</a:t>
            </a:r>
          </a:p>
          <a:p>
            <a:r>
              <a:rPr lang="pt-BR" sz="1600" dirty="0">
                <a:solidFill>
                  <a:schemeClr val="bg1"/>
                </a:solidFill>
              </a:rPr>
              <a:t>https://www.unicef.org/brazil/guerra-na-ucrania-representa-ameaca-imediata-para-criancas-e-adolescentes</a:t>
            </a:r>
          </a:p>
        </p:txBody>
      </p:sp>
    </p:spTree>
    <p:extLst>
      <p:ext uri="{BB962C8B-B14F-4D97-AF65-F5344CB8AC3E}">
        <p14:creationId xmlns:p14="http://schemas.microsoft.com/office/powerpoint/2010/main" val="423197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24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462" y="1318015"/>
            <a:ext cx="5276088" cy="2276856"/>
          </a:xfrm>
        </p:spPr>
        <p:txBody>
          <a:bodyPr rtlCol="0"/>
          <a:lstStyle/>
          <a:p>
            <a:pPr rtl="0"/>
            <a:r>
              <a:rPr lang="pt-BR" dirty="0">
                <a:latin typeface="Code Bold" panose="020B0604020202020204" pitchFamily="50" charset="0"/>
              </a:rPr>
              <a:t>Obrigado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 dirty="0">
                <a:latin typeface="Code Bold" panose="020B0604020202020204" pitchFamily="50" charset="0"/>
              </a:rPr>
              <a:t>TORTUGA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265333"/>
            <a:ext cx="554105" cy="445599"/>
          </a:xfrm>
        </p:spPr>
        <p:txBody>
          <a:bodyPr rtlCol="0"/>
          <a:lstStyle/>
          <a:p>
            <a:pPr rtl="0"/>
            <a:fld id="{D8DA9DAA-006C-4F4B-980E-E3DF019B24E2}" type="slidenum">
              <a:rPr lang="pt-BR" sz="1400" smtClean="0"/>
              <a:pPr rtl="0"/>
              <a:t>21</a:t>
            </a:fld>
            <a:endParaRPr lang="pt-BR" sz="140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E7A25-F2AB-F89F-654E-9FF0184168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4366" y="508364"/>
            <a:ext cx="2290065" cy="2273502"/>
          </a:xfrm>
        </p:spPr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5347E92-1A06-DA9F-15AA-70932F4EF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E632303-18A2-F67C-3858-FE3C24A6E3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84C84B20-6944-1F54-95E3-514487604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20C4BCF-FEF8-4B12-8473-E0CA90583C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17EE8C-792C-45AF-94E4-973B26C6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42" y="2958987"/>
            <a:ext cx="5451669" cy="38583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A41B6AB-7A02-4BF2-9DE4-51C9EB6D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44" y="-168703"/>
            <a:ext cx="5451669" cy="38583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33B6842-3573-481F-B993-7A4E0660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87" y="4363317"/>
            <a:ext cx="5451669" cy="385830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02AA370-B7BB-4DF7-8F14-BD157125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8718" y="-1545424"/>
            <a:ext cx="5451669" cy="385830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61250ED-B4BF-4028-B3E1-FCBA77DA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29" y="-354890"/>
            <a:ext cx="5451669" cy="385830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8A0EB63-BBF7-476F-9F5A-779B525D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07" y="3111388"/>
            <a:ext cx="1697420" cy="120131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923135B-F229-495B-A423-0EE0ED8F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952" y="3372878"/>
            <a:ext cx="2074757" cy="146836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223D38E-AEA1-40AC-BE20-04ED4419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5" y="5301673"/>
            <a:ext cx="2356862" cy="166802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517D8D-AC39-45BA-A8A6-CD0F812D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409692"/>
            <a:ext cx="2837434" cy="200813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89A5E5E-24AE-4EE4-B3BC-0B07E845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19" y="154170"/>
            <a:ext cx="1879904" cy="133046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378068A-E6AA-4C08-AF77-5FB439E1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52" y="2893223"/>
            <a:ext cx="5451669" cy="38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63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602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ENSINO A DISTÂNCIA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3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D6EC52C-424A-256E-2301-A30E2362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247" y="1186227"/>
            <a:ext cx="7957751" cy="3233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15099A-0C74-35EA-1C24-1311CC7C1577}"/>
              </a:ext>
            </a:extLst>
          </p:cNvPr>
          <p:cNvSpPr txBox="1"/>
          <p:nvPr/>
        </p:nvSpPr>
        <p:spPr>
          <a:xfrm>
            <a:off x="512319" y="1833332"/>
            <a:ext cx="41456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Dificuldades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Aluno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disperso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Precariedade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acesso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Baixa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+mj-lt"/>
              </a:rPr>
              <a:t>retenção</a:t>
            </a:r>
          </a:p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>    . A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+mj-lt"/>
              </a:rPr>
              <a:t>daptação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+mj-lt"/>
              </a:rPr>
              <a:t>conteúdo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183BD5-3F55-B604-8751-16B03539B7C5}"/>
              </a:ext>
            </a:extLst>
          </p:cNvPr>
          <p:cNvSpPr txBox="1"/>
          <p:nvPr/>
        </p:nvSpPr>
        <p:spPr>
          <a:xfrm>
            <a:off x="5198990" y="4759155"/>
            <a:ext cx="6028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Facilidades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Material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gratuito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qualificado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D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+mj-lt"/>
              </a:rPr>
              <a:t>isponível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qualquer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momento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Fóruns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online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D0FF1C-E510-8E4E-99BE-82CDD658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05" y="4216228"/>
            <a:ext cx="2302770" cy="23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54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9814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ESBOÇO PROJETO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4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84F682-F412-FC7C-1074-0E1DC26967F4}"/>
              </a:ext>
            </a:extLst>
          </p:cNvPr>
          <p:cNvSpPr txBox="1"/>
          <p:nvPr/>
        </p:nvSpPr>
        <p:spPr>
          <a:xfrm>
            <a:off x="321394" y="1945714"/>
            <a:ext cx="6763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Pandemia de 2020.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Afetou todos que estavam inclusos na vida estudantil e acadêmica.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D706E3-BCCF-DD34-6B84-44009794F193}"/>
              </a:ext>
            </a:extLst>
          </p:cNvPr>
          <p:cNvSpPr txBox="1"/>
          <p:nvPr/>
        </p:nvSpPr>
        <p:spPr>
          <a:xfrm>
            <a:off x="199176" y="4043097"/>
            <a:ext cx="676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Falta de interesse nas aulas.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Levou a procrastinação.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0BD941-34BA-D232-CF5D-84DE2E07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78" y="2636107"/>
            <a:ext cx="5020584" cy="36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58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93769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PROJETO DEFINITIVO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5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2857877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3A7292-0775-9519-15BF-C0E73A432D99}"/>
              </a:ext>
            </a:extLst>
          </p:cNvPr>
          <p:cNvSpPr txBox="1"/>
          <p:nvPr/>
        </p:nvSpPr>
        <p:spPr>
          <a:xfrm>
            <a:off x="443613" y="2325114"/>
            <a:ext cx="676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48% na piora da aprendizagem.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39% na evasão escolar.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EA3182-D8CE-40F5-7816-9BD4FD41AEDB}"/>
              </a:ext>
            </a:extLst>
          </p:cNvPr>
          <p:cNvSpPr txBox="1"/>
          <p:nvPr/>
        </p:nvSpPr>
        <p:spPr>
          <a:xfrm>
            <a:off x="443613" y="4146492"/>
            <a:ext cx="6763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Desenvolvimento de uma plataforma. (Aqui você poderia colocar algumas imagens ou símbolos para as palavras “divertido” e “fácil”.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BC4104-F0A6-0A8B-D8A7-807E4B6E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76" y="846499"/>
            <a:ext cx="5774724" cy="25264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D901C9-A7D2-D4DA-0B6E-871BBAA6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2015" y="3815388"/>
            <a:ext cx="2378675" cy="23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0">
              <a:srgbClr val="165394"/>
            </a:gs>
            <a:gs pos="57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IMPACTO E MELHORIAS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6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062718-1819-4FE2-CADA-288A87A5CC5D}"/>
              </a:ext>
            </a:extLst>
          </p:cNvPr>
          <p:cNvSpPr txBox="1"/>
          <p:nvPr/>
        </p:nvSpPr>
        <p:spPr>
          <a:xfrm>
            <a:off x="321394" y="1515498"/>
            <a:ext cx="6763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Encontrar facilmente os conteúdos.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Sites confiáveis.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Questionários que ajudam na memorização do conteúdo.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8EAED"/>
                </a:solidFill>
                <a:latin typeface="+mj-lt"/>
              </a:rPr>
              <a:t>Pode ser usado como pontos ou notas se for do interesse do professor.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A0D284-FD4C-F47B-0716-DE921FA2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73" y="4069941"/>
            <a:ext cx="2358019" cy="23580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8D10384-F41B-AC9A-681F-E2AC1CB7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072" y="1453879"/>
            <a:ext cx="2274859" cy="22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0">
              <a:srgbClr val="165394"/>
            </a:gs>
            <a:gs pos="57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DIAGRAMAS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7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30D776E-87FF-8F75-DBC0-50231404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38" y="1661898"/>
            <a:ext cx="4398919" cy="47660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C5EB5D-06E4-F1E6-DB2B-35FB19C3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87" y="1532718"/>
            <a:ext cx="3917416" cy="489524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FEE947-1FE4-2598-9255-28942F7590CB}"/>
              </a:ext>
            </a:extLst>
          </p:cNvPr>
          <p:cNvSpPr txBox="1"/>
          <p:nvPr/>
        </p:nvSpPr>
        <p:spPr>
          <a:xfrm>
            <a:off x="7030721" y="125209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Diagrama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C6FBAF-772D-647C-ED05-601F7D20A4B7}"/>
              </a:ext>
            </a:extLst>
          </p:cNvPr>
          <p:cNvSpPr txBox="1"/>
          <p:nvPr/>
        </p:nvSpPr>
        <p:spPr>
          <a:xfrm>
            <a:off x="1891890" y="106953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Diagrama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atividades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1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0">
              <a:srgbClr val="165394"/>
            </a:gs>
            <a:gs pos="57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r>
              <a:rPr lang="pt-BR" sz="1600" dirty="0">
                <a:latin typeface="Code Bold" panose="020B0604020202020204" pitchFamily="50" charset="0"/>
              </a:rPr>
              <a:t>LAYOUT E UX (FIGMA)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8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98F55D7-488C-4DBA-9A86-B9572176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9" y="1295977"/>
            <a:ext cx="9646018" cy="51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100000"/>
              </a:srgbClr>
            </a:gs>
            <a:gs pos="0">
              <a:srgbClr val="165394"/>
            </a:gs>
            <a:gs pos="57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8073" y="663937"/>
            <a:ext cx="3630168" cy="365125"/>
          </a:xfrm>
        </p:spPr>
        <p:txBody>
          <a:bodyPr/>
          <a:lstStyle/>
          <a:p>
            <a:r>
              <a:rPr lang="pt-BR" sz="1600" dirty="0">
                <a:latin typeface="Code Bold" panose="020B0604020202020204" pitchFamily="50" charset="0"/>
              </a:rPr>
              <a:t>LAYOUT E UX (FIGMA)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9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38F7882-0225-4E8A-8A5E-634FB61C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1211625"/>
            <a:ext cx="9610165" cy="50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25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790</Words>
  <Application>Microsoft Office PowerPoint</Application>
  <PresentationFormat>Widescreen</PresentationFormat>
  <Paragraphs>123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Code Bold</vt:lpstr>
      <vt:lpstr>Code Light</vt:lpstr>
      <vt:lpstr>Courier New</vt:lpstr>
      <vt:lpstr>Univers</vt:lpstr>
      <vt:lpstr>GradientUnivers</vt:lpstr>
      <vt:lpstr>TORTUGA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TORTUGA</dc:title>
  <dc:creator>Matheus Matias</dc:creator>
  <cp:lastModifiedBy>Teteu</cp:lastModifiedBy>
  <cp:revision>36</cp:revision>
  <dcterms:created xsi:type="dcterms:W3CDTF">2022-11-18T23:52:59Z</dcterms:created>
  <dcterms:modified xsi:type="dcterms:W3CDTF">2022-12-05T19:44:04Z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