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06" r:id="rId5"/>
    <p:sldId id="315" r:id="rId6"/>
    <p:sldId id="319" r:id="rId7"/>
    <p:sldId id="323" r:id="rId8"/>
    <p:sldId id="317" r:id="rId9"/>
    <p:sldId id="321" r:id="rId10"/>
    <p:sldId id="316" r:id="rId11"/>
    <p:sldId id="318" r:id="rId12"/>
    <p:sldId id="322" r:id="rId13"/>
    <p:sldId id="312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A338"/>
    <a:srgbClr val="165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25/11/2022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25/11/2022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7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41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0A338">
                <a:lumMod val="86000"/>
              </a:srgbClr>
            </a:gs>
            <a:gs pos="29000">
              <a:srgbClr val="1653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0A338">
                <a:lumMod val="86000"/>
              </a:srgbClr>
            </a:gs>
            <a:gs pos="29000">
              <a:srgbClr val="165394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z="5400" spc="400" dirty="0">
                <a:solidFill>
                  <a:schemeClr val="bg1"/>
                </a:solidFill>
                <a:latin typeface="Code Bold" panose="020B0604020202020204" pitchFamily="50" charset="0"/>
              </a:rPr>
              <a:t>TORTUGA</a:t>
            </a:r>
            <a:endParaRPr lang="pt-BR" dirty="0">
              <a:latin typeface="Code Bold" panose="020B0604020202020204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4738" y="4654377"/>
            <a:ext cx="5701656" cy="2022389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pt-BR" dirty="0"/>
              <a:t>Grupo 2:</a:t>
            </a:r>
          </a:p>
          <a:p>
            <a:pPr rtl="0"/>
            <a:r>
              <a:rPr lang="pt-BR" sz="1600" dirty="0">
                <a:solidFill>
                  <a:schemeClr val="bg1"/>
                </a:solidFill>
              </a:rPr>
              <a:t>Alisson Marchiori</a:t>
            </a:r>
          </a:p>
          <a:p>
            <a:pPr rtl="0"/>
            <a:r>
              <a:rPr lang="pt-BR" sz="1600" dirty="0">
                <a:solidFill>
                  <a:schemeClr val="bg1"/>
                </a:solidFill>
              </a:rPr>
              <a:t>Chiara </a:t>
            </a:r>
            <a:r>
              <a:rPr lang="pt-BR" sz="1600" dirty="0" err="1">
                <a:solidFill>
                  <a:schemeClr val="bg1"/>
                </a:solidFill>
              </a:rPr>
              <a:t>Maneo</a:t>
            </a:r>
            <a:endParaRPr lang="pt-BR" sz="1600" dirty="0">
              <a:solidFill>
                <a:schemeClr val="bg1"/>
              </a:solidFill>
            </a:endParaRPr>
          </a:p>
          <a:p>
            <a:pPr rtl="0"/>
            <a:r>
              <a:rPr lang="pt-BR" sz="1600" dirty="0">
                <a:solidFill>
                  <a:schemeClr val="bg1"/>
                </a:solidFill>
              </a:rPr>
              <a:t>Giovani Ortega</a:t>
            </a:r>
          </a:p>
          <a:p>
            <a:pPr rtl="0"/>
            <a:r>
              <a:rPr lang="pt-BR" sz="1600" dirty="0">
                <a:solidFill>
                  <a:schemeClr val="bg1"/>
                </a:solidFill>
              </a:rPr>
              <a:t>Jonatas </a:t>
            </a:r>
            <a:r>
              <a:rPr lang="pt-BR" sz="1600" dirty="0" err="1">
                <a:solidFill>
                  <a:schemeClr val="bg1"/>
                </a:solidFill>
              </a:rPr>
              <a:t>Silvestrini</a:t>
            </a:r>
            <a:endParaRPr lang="pt-BR" sz="1600" dirty="0">
              <a:solidFill>
                <a:schemeClr val="bg1"/>
              </a:solidFill>
            </a:endParaRPr>
          </a:p>
          <a:p>
            <a:pPr rtl="0"/>
            <a:r>
              <a:rPr lang="pt-BR" sz="1600" dirty="0">
                <a:solidFill>
                  <a:schemeClr val="bg1"/>
                </a:solidFill>
              </a:rPr>
              <a:t>Luiz André Silva</a:t>
            </a:r>
          </a:p>
          <a:p>
            <a:pPr rtl="0"/>
            <a:r>
              <a:rPr lang="pt-BR" sz="1600" dirty="0">
                <a:solidFill>
                  <a:schemeClr val="bg1"/>
                </a:solidFill>
              </a:rPr>
              <a:t>Matheus Matias</a:t>
            </a:r>
          </a:p>
          <a:p>
            <a:pPr rtl="0"/>
            <a:r>
              <a:rPr lang="pt-BR" sz="1600" dirty="0">
                <a:solidFill>
                  <a:schemeClr val="bg1"/>
                </a:solidFill>
              </a:rPr>
              <a:t>Vitor </a:t>
            </a:r>
            <a:r>
              <a:rPr lang="pt-BR" sz="1600" dirty="0" err="1">
                <a:solidFill>
                  <a:schemeClr val="bg1"/>
                </a:solidFill>
              </a:rPr>
              <a:t>Fellizatti</a:t>
            </a:r>
            <a:endParaRPr lang="pt-BR" sz="1600" dirty="0">
              <a:solidFill>
                <a:schemeClr val="bg1"/>
              </a:solidFill>
            </a:endParaRPr>
          </a:p>
          <a:p>
            <a:pPr rtl="0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7461DF-F56E-9644-2961-611CD779D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356" y="429603"/>
            <a:ext cx="3674498" cy="260055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C1348BF-F6E8-424D-4E0D-A2FEC110FF45}"/>
              </a:ext>
            </a:extLst>
          </p:cNvPr>
          <p:cNvSpPr txBox="1"/>
          <p:nvPr/>
        </p:nvSpPr>
        <p:spPr>
          <a:xfrm>
            <a:off x="220179" y="6409853"/>
            <a:ext cx="27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de Bold" panose="020B0604020202020204" pitchFamily="50" charset="0"/>
              </a:rPr>
              <a:t>1</a:t>
            </a:r>
            <a:endParaRPr lang="pt-BR" sz="1600" b="1" dirty="0">
              <a:solidFill>
                <a:schemeClr val="bg1"/>
              </a:solidFill>
              <a:latin typeface="Code Bold" panose="020B0604020202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1129334"/>
            <a:ext cx="5276088" cy="2276856"/>
          </a:xfrm>
        </p:spPr>
        <p:txBody>
          <a:bodyPr rtlCol="0"/>
          <a:lstStyle/>
          <a:p>
            <a:pPr rtl="0"/>
            <a:r>
              <a:rPr lang="pt-BR" dirty="0">
                <a:latin typeface="Code Bold" panose="020B0604020202020204" pitchFamily="50" charset="0"/>
              </a:rPr>
              <a:t>Obrigado</a:t>
            </a:r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pt-BR" dirty="0">
                <a:latin typeface="Code Bold" panose="020B0604020202020204" pitchFamily="50" charset="0"/>
              </a:rPr>
              <a:t>TORTUGA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 rtl="0"/>
              <a:t>10</a:t>
            </a:fld>
            <a:endParaRPr lang="pt-BR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2E7A25-F2AB-F89F-654E-9FF0184168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54366" y="508364"/>
            <a:ext cx="2290065" cy="2273502"/>
          </a:xfrm>
        </p:spPr>
      </p:sp>
      <p:pic>
        <p:nvPicPr>
          <p:cNvPr id="19" name="Espaço Reservado para Imagem 18">
            <a:extLst>
              <a:ext uri="{FF2B5EF4-FFF2-40B4-BE49-F238E27FC236}">
                <a16:creationId xmlns:a16="http://schemas.microsoft.com/office/drawing/2014/main" id="{70BD2CE4-2F15-15E0-E169-57289A45997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4585" r="14585"/>
          <a:stretch>
            <a:fillRect/>
          </a:stretch>
        </p:blipFill>
        <p:spPr>
          <a:xfrm>
            <a:off x="2078794" y="2471688"/>
            <a:ext cx="4246610" cy="4246610"/>
          </a:xfrm>
        </p:spPr>
      </p:pic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F5347E92-1A06-DA9F-15AA-70932F4EF3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3E632303-18A2-F67C-3858-FE3C24A6E3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84C84B20-6944-1F54-95E3-514487604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sz="1600" noProof="0" dirty="0">
                <a:latin typeface="Code Bold" panose="020B0604020202020204" pitchFamily="50" charset="0"/>
              </a:rPr>
              <a:t>Formas do logotipo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176" y="6427960"/>
            <a:ext cx="244437" cy="294238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2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684101" y="697117"/>
            <a:ext cx="0" cy="61608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C940A4-A083-4CF3-7F92-F05275436C8B}"/>
              </a:ext>
            </a:extLst>
          </p:cNvPr>
          <p:cNvSpPr txBox="1"/>
          <p:nvPr/>
        </p:nvSpPr>
        <p:spPr>
          <a:xfrm>
            <a:off x="1069446" y="1566250"/>
            <a:ext cx="58655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cs typeface="HelVETICA" panose="020B0604020202020204" pitchFamily="34" charset="0"/>
              </a:rPr>
              <a:t>Formas arredondadas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chemeClr val="bg1"/>
                </a:solidFill>
                <a:cs typeface="HelVETICA" panose="020B0604020202020204" pitchFamily="34" charset="0"/>
              </a:rPr>
              <a:t>S</a:t>
            </a:r>
            <a:r>
              <a:rPr lang="pt-BR" sz="2400" b="0" i="0" u="none" strike="noStrike" dirty="0">
                <a:solidFill>
                  <a:schemeClr val="bg1"/>
                </a:solidFill>
                <a:effectLst/>
                <a:cs typeface="HelVETICA" panose="020B0604020202020204" pitchFamily="34" charset="0"/>
              </a:rPr>
              <a:t>uavidade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2400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chemeClr val="bg1"/>
                </a:solidFill>
                <a:cs typeface="HelVETICA" panose="020B0604020202020204" pitchFamily="34" charset="0"/>
              </a:rPr>
              <a:t>A</a:t>
            </a:r>
            <a:r>
              <a:rPr lang="pt-BR" sz="2400" b="0" i="0" u="none" strike="noStrike" dirty="0">
                <a:solidFill>
                  <a:schemeClr val="bg1"/>
                </a:solidFill>
                <a:effectLst/>
                <a:cs typeface="HelVETICA" panose="020B0604020202020204" pitchFamily="34" charset="0"/>
              </a:rPr>
              <a:t>proximação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2400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chemeClr val="bg1"/>
                </a:solidFill>
                <a:cs typeface="HelVETICA" panose="020B0604020202020204" pitchFamily="34" charset="0"/>
              </a:rPr>
              <a:t>Grandes marcas</a:t>
            </a:r>
          </a:p>
          <a:p>
            <a:r>
              <a:rPr lang="pt-BR" sz="2400" dirty="0">
                <a:solidFill>
                  <a:schemeClr val="bg1"/>
                </a:solidFill>
                <a:latin typeface="Code Light" panose="020B0604020202020204" pitchFamily="50" charset="0"/>
              </a:rPr>
              <a:t>	</a:t>
            </a:r>
            <a:endParaRPr lang="en-US" sz="2400" dirty="0">
              <a:solidFill>
                <a:schemeClr val="bg1"/>
              </a:solidFill>
              <a:latin typeface="Code Light" panose="020B0604020202020204" pitchFamily="50" charset="0"/>
            </a:endParaRPr>
          </a:p>
        </p:txBody>
      </p:sp>
      <p:pic>
        <p:nvPicPr>
          <p:cNvPr id="19" name="Espaço Reservado para Imagem 34">
            <a:extLst>
              <a:ext uri="{FF2B5EF4-FFF2-40B4-BE49-F238E27FC236}">
                <a16:creationId xmlns:a16="http://schemas.microsoft.com/office/drawing/2014/main" id="{6AA80730-B4C8-63BC-F415-800FD6E254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7" b="347"/>
          <a:stretch>
            <a:fillRect/>
          </a:stretch>
        </p:blipFill>
        <p:spPr>
          <a:xfrm>
            <a:off x="8081531" y="421784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20" name="Espaço Reservado para Imagem 32">
            <a:extLst>
              <a:ext uri="{FF2B5EF4-FFF2-40B4-BE49-F238E27FC236}">
                <a16:creationId xmlns:a16="http://schemas.microsoft.com/office/drawing/2014/main" id="{1261D663-F5A0-DBF8-E68F-B1147176D3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23" r="16623"/>
          <a:stretch>
            <a:fillRect/>
          </a:stretch>
        </p:blipFill>
        <p:spPr>
          <a:xfrm>
            <a:off x="6277241" y="2984571"/>
            <a:ext cx="1804290" cy="1804290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22" name="Espaço Reservado para Imagem 46">
            <a:extLst>
              <a:ext uri="{FF2B5EF4-FFF2-40B4-BE49-F238E27FC236}">
                <a16:creationId xmlns:a16="http://schemas.microsoft.com/office/drawing/2014/main" id="{26E9153E-533F-63D9-B6E3-EEB754647F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980" r="24980"/>
          <a:stretch>
            <a:fillRect/>
          </a:stretch>
        </p:blipFill>
        <p:spPr>
          <a:xfrm>
            <a:off x="8250423" y="2008432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3194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latin typeface="Code Bold" panose="020B0604020202020204" pitchFamily="50" charset="0"/>
              </a:rPr>
              <a:t>Estudos do logotipo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176" y="6427960"/>
            <a:ext cx="244437" cy="294238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3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684101" y="697117"/>
            <a:ext cx="0" cy="61608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Espaço Reservado para Imagem 13">
            <a:extLst>
              <a:ext uri="{FF2B5EF4-FFF2-40B4-BE49-F238E27FC236}">
                <a16:creationId xmlns:a16="http://schemas.microsoft.com/office/drawing/2014/main" id="{F4B650EA-D019-5400-4A1D-FA57618707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" b="41"/>
          <a:stretch>
            <a:fillRect/>
          </a:stretch>
        </p:blipFill>
        <p:spPr>
          <a:xfrm>
            <a:off x="1641311" y="3772570"/>
            <a:ext cx="1515996" cy="1515996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3" name="Espaço Reservado para Imagem 15">
            <a:extLst>
              <a:ext uri="{FF2B5EF4-FFF2-40B4-BE49-F238E27FC236}">
                <a16:creationId xmlns:a16="http://schemas.microsoft.com/office/drawing/2014/main" id="{E4E195B5-75E9-31DD-7191-B568E3DA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7" b="347"/>
          <a:stretch>
            <a:fillRect/>
          </a:stretch>
        </p:blipFill>
        <p:spPr>
          <a:xfrm>
            <a:off x="2994192" y="4784749"/>
            <a:ext cx="1778296" cy="1765434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188BA9B-696B-7F7F-93ED-7ABD10B405F3}"/>
              </a:ext>
            </a:extLst>
          </p:cNvPr>
          <p:cNvSpPr txBox="1"/>
          <p:nvPr/>
        </p:nvSpPr>
        <p:spPr>
          <a:xfrm>
            <a:off x="924590" y="1182231"/>
            <a:ext cx="58655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Cor principal</a:t>
            </a:r>
          </a:p>
          <a:p>
            <a:pPr marL="457200" indent="-457200">
              <a:buAutoNum type="arabicPeriod"/>
            </a:pPr>
            <a:endParaRPr lang="en-US" sz="2800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Tx/>
              <a:buAutoNum type="arabicPeriod"/>
            </a:pPr>
            <a:r>
              <a:rPr lang="pt-BR" sz="2800" dirty="0">
                <a:solidFill>
                  <a:schemeClr val="bg1"/>
                </a:solidFill>
                <a:latin typeface="+mj-lt"/>
              </a:rPr>
              <a:t>P</a:t>
            </a:r>
            <a:r>
              <a:rPr lang="pt-BR" sz="2800" b="0" i="0" u="none" strike="noStrike" dirty="0">
                <a:solidFill>
                  <a:schemeClr val="bg1"/>
                </a:solidFill>
                <a:effectLst/>
                <a:latin typeface="+mj-lt"/>
              </a:rPr>
              <a:t>ronúncia </a:t>
            </a:r>
          </a:p>
          <a:p>
            <a:pPr marL="457200" indent="-457200">
              <a:buFontTx/>
              <a:buAutoNum type="arabicPeriod"/>
            </a:pPr>
            <a:endParaRPr lang="pt-BR" sz="2800" b="0" i="0" u="none" strike="noStrike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>
              <a:buFontTx/>
              <a:buAutoNum type="arabicPeriod"/>
            </a:pPr>
            <a:r>
              <a:rPr lang="pt-BR" sz="2800" b="0" i="0" u="none" strike="noStrike" dirty="0">
                <a:solidFill>
                  <a:schemeClr val="bg1"/>
                </a:solidFill>
                <a:effectLst/>
                <a:latin typeface="+mj-lt"/>
              </a:rPr>
              <a:t>Semelhança a algo já criado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85ACE9-9183-AF51-B1BF-7B8B4851FBA7}"/>
              </a:ext>
            </a:extLst>
          </p:cNvPr>
          <p:cNvSpPr txBox="1"/>
          <p:nvPr/>
        </p:nvSpPr>
        <p:spPr>
          <a:xfrm>
            <a:off x="7315256" y="4530568"/>
            <a:ext cx="5865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Azul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Tartaruga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</a:t>
            </a:r>
            <a:r>
              <a:rPr lang="en-US" sz="2400" dirty="0" err="1">
                <a:solidFill>
                  <a:schemeClr val="bg1"/>
                </a:solidFill>
              </a:rPr>
              <a:t>Tortuguita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Xuanwu (</a:t>
            </a:r>
            <a:r>
              <a:rPr lang="en-US" sz="2400" dirty="0" err="1">
                <a:solidFill>
                  <a:schemeClr val="bg1"/>
                </a:solidFill>
              </a:rPr>
              <a:t>Tartaruga</a:t>
            </a:r>
            <a:r>
              <a:rPr lang="en-US" sz="2400" dirty="0">
                <a:solidFill>
                  <a:schemeClr val="bg1"/>
                </a:solidFill>
              </a:rPr>
              <a:t> Negra)</a:t>
            </a:r>
          </a:p>
        </p:txBody>
      </p:sp>
      <p:pic>
        <p:nvPicPr>
          <p:cNvPr id="10" name="Espaço Reservado para Imagem 24">
            <a:extLst>
              <a:ext uri="{FF2B5EF4-FFF2-40B4-BE49-F238E27FC236}">
                <a16:creationId xmlns:a16="http://schemas.microsoft.com/office/drawing/2014/main" id="{99BD127B-393E-CB55-6373-74180AD79E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851" r="13851"/>
          <a:stretch>
            <a:fillRect/>
          </a:stretch>
        </p:blipFill>
        <p:spPr>
          <a:xfrm>
            <a:off x="8668516" y="1711722"/>
            <a:ext cx="2839383" cy="2818846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2574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97634" y="663937"/>
            <a:ext cx="3630168" cy="365125"/>
          </a:xfrm>
        </p:spPr>
        <p:txBody>
          <a:bodyPr/>
          <a:lstStyle/>
          <a:p>
            <a:pPr rtl="0"/>
            <a:r>
              <a:rPr lang="pt-BR" sz="1600" noProof="0" dirty="0">
                <a:latin typeface="Code Bold" panose="020B0604020202020204" pitchFamily="50" charset="0"/>
              </a:rPr>
              <a:t>ESCOPO LOGOTIPO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176" y="6427960"/>
            <a:ext cx="244437" cy="294238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4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-9053" y="846500"/>
            <a:ext cx="9334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3F46C53F-AC56-DF54-62AC-CD407E87A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627" y="1184809"/>
            <a:ext cx="7184175" cy="50844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F7A325F-945C-1A48-83EA-DD2B989B36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111" b="77741" l="8162" r="73454"/>
                    </a14:imgEffect>
                  </a14:imgLayer>
                </a14:imgProps>
              </a:ext>
            </a:extLst>
          </a:blip>
          <a:srcRect l="-5149" t="17407" r="18385" b="15556"/>
          <a:stretch/>
        </p:blipFill>
        <p:spPr>
          <a:xfrm>
            <a:off x="-957829" y="1699149"/>
            <a:ext cx="7973617" cy="387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5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61832" y="663937"/>
            <a:ext cx="3630168" cy="365125"/>
          </a:xfrm>
        </p:spPr>
        <p:txBody>
          <a:bodyPr/>
          <a:lstStyle/>
          <a:p>
            <a:pPr rtl="0"/>
            <a:r>
              <a:rPr lang="pt-BR" sz="1600" noProof="0" dirty="0">
                <a:latin typeface="Code Bold" panose="020B0604020202020204" pitchFamily="50" charset="0"/>
              </a:rPr>
              <a:t>Logotipo final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176" y="6427960"/>
            <a:ext cx="244437" cy="294238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5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-9053" y="846500"/>
            <a:ext cx="9334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CF415EE1-9B66-426F-B05C-6AD2C1BB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21" y="663937"/>
            <a:ext cx="6639181" cy="453099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22239DD-8C31-427E-9945-02FFC1D9F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83" y="4666393"/>
            <a:ext cx="5972443" cy="152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0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763" y="6294150"/>
            <a:ext cx="236145" cy="365125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6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81FFE189-EC74-918A-0D32-C18B1B35C146}"/>
              </a:ext>
            </a:extLst>
          </p:cNvPr>
          <p:cNvSpPr txBox="1">
            <a:spLocks/>
          </p:cNvSpPr>
          <p:nvPr/>
        </p:nvSpPr>
        <p:spPr>
          <a:xfrm>
            <a:off x="7288039" y="381287"/>
            <a:ext cx="51991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latin typeface="Code Bold" panose="020B0604020202020204" pitchFamily="50" charset="0"/>
              </a:rPr>
              <a:t>escolha e paleta de cores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3A7323D-F4D4-B70D-7C3C-45F715995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9" b="4140"/>
          <a:stretch/>
        </p:blipFill>
        <p:spPr>
          <a:xfrm>
            <a:off x="1385181" y="1043140"/>
            <a:ext cx="10278140" cy="525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3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84990" y="663937"/>
            <a:ext cx="3630168" cy="365125"/>
          </a:xfrm>
        </p:spPr>
        <p:txBody>
          <a:bodyPr/>
          <a:lstStyle/>
          <a:p>
            <a:pPr rtl="0"/>
            <a:r>
              <a:rPr lang="pt-BR" sz="1600" noProof="0" dirty="0">
                <a:latin typeface="Code Bold" panose="020B0604020202020204" pitchFamily="50" charset="0"/>
              </a:rPr>
              <a:t>ESCOLHA DO NOME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176" y="6427960"/>
            <a:ext cx="244437" cy="294238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7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-9053" y="846500"/>
            <a:ext cx="9334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AC358E-C22E-9C67-38FD-26C8A42D41CA}"/>
              </a:ext>
            </a:extLst>
          </p:cNvPr>
          <p:cNvSpPr txBox="1"/>
          <p:nvPr/>
        </p:nvSpPr>
        <p:spPr>
          <a:xfrm>
            <a:off x="558297" y="1937442"/>
            <a:ext cx="25530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Referências: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- Símbolo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- Mar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- Educação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Fácil de pronunciar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Ideias: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- TURT.LY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- </a:t>
            </a:r>
            <a:r>
              <a:rPr lang="pt-BR" dirty="0" err="1">
                <a:solidFill>
                  <a:schemeClr val="bg1"/>
                </a:solidFill>
              </a:rPr>
              <a:t>Tortuguita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EF8D89D-F033-E0CA-8A9B-37577E957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758" y="2390384"/>
            <a:ext cx="8120961" cy="207723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D84AA2-B577-854E-F220-F282446D7FFA}"/>
              </a:ext>
            </a:extLst>
          </p:cNvPr>
          <p:cNvSpPr txBox="1"/>
          <p:nvPr/>
        </p:nvSpPr>
        <p:spPr>
          <a:xfrm>
            <a:off x="7287420" y="193744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9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09729-600B-AB91-D23F-CB995EC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82930" y="745419"/>
            <a:ext cx="3126765" cy="368141"/>
          </a:xfrm>
        </p:spPr>
        <p:txBody>
          <a:bodyPr/>
          <a:lstStyle/>
          <a:p>
            <a:pPr rtl="0"/>
            <a:r>
              <a:rPr lang="pt-BR" sz="1400" noProof="0" dirty="0">
                <a:latin typeface="Code Bold" panose="020B0604020202020204" pitchFamily="50" charset="0"/>
              </a:rPr>
              <a:t>escolha da tipografia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9176" y="6427960"/>
            <a:ext cx="244437" cy="294238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8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2F8FF8-38A1-903D-C6E7-C49D49587BD5}"/>
              </a:ext>
            </a:extLst>
          </p:cNvPr>
          <p:cNvCxnSpPr>
            <a:cxnSpLocks/>
          </p:cNvCxnSpPr>
          <p:nvPr/>
        </p:nvCxnSpPr>
        <p:spPr>
          <a:xfrm>
            <a:off x="-9053" y="927981"/>
            <a:ext cx="93341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0DB6C7-B554-45E5-B22B-3FEA135EB20B}"/>
              </a:ext>
            </a:extLst>
          </p:cNvPr>
          <p:cNvSpPr txBox="1"/>
          <p:nvPr/>
        </p:nvSpPr>
        <p:spPr>
          <a:xfrm>
            <a:off x="8344806" y="1458546"/>
            <a:ext cx="317426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Fonte </a:t>
            </a:r>
            <a:r>
              <a:rPr lang="en-US" sz="2400" dirty="0" err="1">
                <a:solidFill>
                  <a:schemeClr val="bg1"/>
                </a:solidFill>
              </a:rPr>
              <a:t>não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serifada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- </a:t>
            </a:r>
            <a:r>
              <a:rPr lang="en-US" sz="2400" dirty="0" err="1">
                <a:solidFill>
                  <a:schemeClr val="bg1"/>
                </a:solidFill>
              </a:rPr>
              <a:t>Curta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- Simples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- </a:t>
            </a:r>
            <a:r>
              <a:rPr lang="en-US" sz="2400" dirty="0" err="1">
                <a:solidFill>
                  <a:schemeClr val="bg1"/>
                </a:solidFill>
              </a:rPr>
              <a:t>Clareza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pt-BR" sz="2400" dirty="0">
                <a:solidFill>
                  <a:schemeClr val="bg1"/>
                </a:solidFill>
              </a:rPr>
              <a:t>- A</a:t>
            </a:r>
            <a:r>
              <a:rPr lang="pt-BR" sz="2400" b="0" i="0" u="none" strike="noStrike" dirty="0">
                <a:solidFill>
                  <a:schemeClr val="bg1"/>
                </a:solidFill>
                <a:effectLst/>
              </a:rPr>
              <a:t>migável 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7D110E-13BC-4EC3-9843-64F5C7C1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94" y="1458546"/>
            <a:ext cx="7881814" cy="39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3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B72B-382F-4D27-BA2D-75C8E31E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6335" y="6294150"/>
            <a:ext cx="434568" cy="365125"/>
          </a:xfrm>
        </p:spPr>
        <p:txBody>
          <a:bodyPr/>
          <a:lstStyle/>
          <a:p>
            <a:pPr rtl="0"/>
            <a:fld id="{D8DA9DAA-006C-4F4B-980E-E3DF019B24E2}" type="slidenum">
              <a:rPr lang="pt-BR" sz="1600" noProof="0" smtClean="0">
                <a:latin typeface="Code Bold" panose="020B0604020202020204" pitchFamily="50" charset="0"/>
              </a:rPr>
              <a:pPr rtl="0"/>
              <a:t>9</a:t>
            </a:fld>
            <a:endParaRPr lang="pt-BR" noProof="0" dirty="0">
              <a:latin typeface="Code Bold" panose="020B0604020202020204" pitchFamily="50" charset="0"/>
            </a:endParaRPr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81FFE189-EC74-918A-0D32-C18B1B35C146}"/>
              </a:ext>
            </a:extLst>
          </p:cNvPr>
          <p:cNvSpPr txBox="1">
            <a:spLocks/>
          </p:cNvSpPr>
          <p:nvPr/>
        </p:nvSpPr>
        <p:spPr>
          <a:xfrm>
            <a:off x="8748364" y="745418"/>
            <a:ext cx="3630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latin typeface="Code Bold" panose="020B0604020202020204" pitchFamily="50" charset="0"/>
              </a:rPr>
              <a:t>Referências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18EE4AD-748E-9DFD-FD06-56A614023758}"/>
              </a:ext>
            </a:extLst>
          </p:cNvPr>
          <p:cNvSpPr txBox="1"/>
          <p:nvPr/>
        </p:nvSpPr>
        <p:spPr>
          <a:xfrm>
            <a:off x="1324405" y="1250626"/>
            <a:ext cx="1004029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BENJAMIN, Jose. </a:t>
            </a:r>
            <a:r>
              <a:rPr lang="pt-BR" sz="1600" dirty="0" err="1">
                <a:solidFill>
                  <a:schemeClr val="bg1"/>
                </a:solidFill>
              </a:rPr>
              <a:t>Contemporanea</a:t>
            </a:r>
            <a:r>
              <a:rPr lang="pt-BR" sz="1600" dirty="0">
                <a:solidFill>
                  <a:schemeClr val="bg1"/>
                </a:solidFill>
              </a:rPr>
              <a:t>. Salvador, v.2, n.1, p.195-210, junho de 2004. Disponível em: https://periodicos.ufba.br/index.php/contemporaneaposcom/article/view/3422/2491 Acesso em: 15/11/2022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 lenda dos quatro animais celestiais. </a:t>
            </a:r>
            <a:r>
              <a:rPr lang="pt-BR" sz="1600" dirty="0" err="1">
                <a:solidFill>
                  <a:schemeClr val="bg1"/>
                </a:solidFill>
              </a:rPr>
              <a:t>Ibrachina</a:t>
            </a:r>
            <a:r>
              <a:rPr lang="pt-BR" sz="1600" dirty="0">
                <a:solidFill>
                  <a:schemeClr val="bg1"/>
                </a:solidFill>
              </a:rPr>
              <a:t>, 2019. Disponível em: https://www.ibrachina.com.br/a-lenda-dos-quatro-animais-celestiais/#:~:text=Acredita%2Dse%20que%20a%20tartaruga,ela%20poderia%20ver%20o%20futuro. Acesso em: 15/11/2022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FONSECA, Joaquim. Tipografia &amp; Design gráfico: Design e produção de impressos e livros. Porto Alegre: Bookman, 2008. Disponível em: https://books.google.com.br/books?hl=pt-BR&amp;lr=&amp;id=QCY3rg7wxUC&amp;oi=fnd&amp;pg=PA1&amp;dq=tipografia&amp;ots=fS4BhuT684&amp;sig=1Pt6JeyT6slvKFzxRDTBuDR_6pY#v=onepage&amp;q&amp;f=false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POSSEBON, Ennio. UM OUTRO OLHAR PARA AS CORES: Curso sobre a Teoria das Cores de Goethe (6a. edição). Sociedade </a:t>
            </a:r>
            <a:r>
              <a:rPr lang="pt-BR" sz="1600" dirty="0" err="1">
                <a:solidFill>
                  <a:schemeClr val="bg1"/>
                </a:solidFill>
              </a:rPr>
              <a:t>Antropofosica</a:t>
            </a:r>
            <a:r>
              <a:rPr lang="pt-BR" sz="1600" dirty="0">
                <a:solidFill>
                  <a:schemeClr val="bg1"/>
                </a:solidFill>
              </a:rPr>
              <a:t>, 2005. Disponível em: http://www.sab.org.br/portal/images/Artigos/artes/teoria-das-cores-de-goethe/teoriadascores-enniopossebon.pdf</a:t>
            </a:r>
          </a:p>
        </p:txBody>
      </p:sp>
    </p:spTree>
    <p:extLst>
      <p:ext uri="{BB962C8B-B14F-4D97-AF65-F5344CB8AC3E}">
        <p14:creationId xmlns:p14="http://schemas.microsoft.com/office/powerpoint/2010/main" val="36248619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5_TF89338750_Win32" id="{1CB48142-8517-4003-B668-CE7E661AA971}" vid="{B3AC07E0-17CA-4DA2-9021-6D13D4C7D8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purl.org/dc/terms/"/>
    <ds:schemaRef ds:uri="http://schemas.microsoft.com/office/2006/metadata/properties"/>
    <ds:schemaRef ds:uri="71af3243-3dd4-4a8d-8c0d-dd76da1f02a5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16c05727-aa75-4e4a-9b5f-8a80a116589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347</Words>
  <Application>Microsoft Office PowerPoint</Application>
  <PresentationFormat>Widescreen</PresentationFormat>
  <Paragraphs>72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Code Bold</vt:lpstr>
      <vt:lpstr>Code Light</vt:lpstr>
      <vt:lpstr>Courier New</vt:lpstr>
      <vt:lpstr>Univers</vt:lpstr>
      <vt:lpstr>GradientUnivers</vt:lpstr>
      <vt:lpstr>TORTUGA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TORTUGA</dc:title>
  <dc:creator>Matheus Matias</dc:creator>
  <cp:lastModifiedBy>Teteu</cp:lastModifiedBy>
  <cp:revision>8</cp:revision>
  <dcterms:created xsi:type="dcterms:W3CDTF">2022-11-18T23:52:59Z</dcterms:created>
  <dcterms:modified xsi:type="dcterms:W3CDTF">2022-11-25T23:08:59Z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