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608" r:id="rId3"/>
    <p:sldId id="609" r:id="rId4"/>
    <p:sldId id="610" r:id="rId5"/>
    <p:sldId id="634" r:id="rId6"/>
    <p:sldId id="508" r:id="rId7"/>
    <p:sldId id="611" r:id="rId8"/>
    <p:sldId id="612" r:id="rId9"/>
    <p:sldId id="614" r:id="rId10"/>
    <p:sldId id="615" r:id="rId11"/>
    <p:sldId id="616" r:id="rId12"/>
    <p:sldId id="617" r:id="rId13"/>
    <p:sldId id="618" r:id="rId14"/>
    <p:sldId id="619" r:id="rId15"/>
    <p:sldId id="620" r:id="rId16"/>
    <p:sldId id="621" r:id="rId17"/>
    <p:sldId id="613" r:id="rId18"/>
    <p:sldId id="622" r:id="rId19"/>
    <p:sldId id="623" r:id="rId20"/>
    <p:sldId id="624" r:id="rId21"/>
    <p:sldId id="625" r:id="rId22"/>
    <p:sldId id="626" r:id="rId23"/>
    <p:sldId id="627" r:id="rId24"/>
    <p:sldId id="628" r:id="rId25"/>
    <p:sldId id="629" r:id="rId26"/>
    <p:sldId id="630" r:id="rId27"/>
    <p:sldId id="631" r:id="rId28"/>
    <p:sldId id="632" r:id="rId29"/>
    <p:sldId id="633" r:id="rId30"/>
    <p:sldId id="635" r:id="rId31"/>
    <p:sldId id="636" r:id="rId32"/>
    <p:sldId id="637" r:id="rId33"/>
    <p:sldId id="565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3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6B04-9AA4-4A7B-8E82-87C84281A5BC}" type="datetimeFigureOut">
              <a:rPr lang="pt-BR" smtClean="0"/>
              <a:t>20.10.20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F36E-FE8F-4873-9323-4F14D915CD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6B04-9AA4-4A7B-8E82-87C84281A5BC}" type="datetimeFigureOut">
              <a:rPr lang="pt-BR" smtClean="0"/>
              <a:t>20.10.20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F36E-FE8F-4873-9323-4F14D915CD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6B04-9AA4-4A7B-8E82-87C84281A5BC}" type="datetimeFigureOut">
              <a:rPr lang="pt-BR" smtClean="0"/>
              <a:t>20.10.20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F36E-FE8F-4873-9323-4F14D915CD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6B04-9AA4-4A7B-8E82-87C84281A5BC}" type="datetimeFigureOut">
              <a:rPr lang="pt-BR" smtClean="0"/>
              <a:t>20.10.20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F36E-FE8F-4873-9323-4F14D915CD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6B04-9AA4-4A7B-8E82-87C84281A5BC}" type="datetimeFigureOut">
              <a:rPr lang="pt-BR" smtClean="0"/>
              <a:t>20.10.20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F36E-FE8F-4873-9323-4F14D915CD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6B04-9AA4-4A7B-8E82-87C84281A5BC}" type="datetimeFigureOut">
              <a:rPr lang="pt-BR" smtClean="0"/>
              <a:t>20.10.20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F36E-FE8F-4873-9323-4F14D915CD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6B04-9AA4-4A7B-8E82-87C84281A5BC}" type="datetimeFigureOut">
              <a:rPr lang="pt-BR" smtClean="0"/>
              <a:t>20.10.20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F36E-FE8F-4873-9323-4F14D915CD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6B04-9AA4-4A7B-8E82-87C84281A5BC}" type="datetimeFigureOut">
              <a:rPr lang="pt-BR" smtClean="0"/>
              <a:t>20.10.20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F36E-FE8F-4873-9323-4F14D915CD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6B04-9AA4-4A7B-8E82-87C84281A5BC}" type="datetimeFigureOut">
              <a:rPr lang="pt-BR" smtClean="0"/>
              <a:t>20.10.20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F36E-FE8F-4873-9323-4F14D915CD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6B04-9AA4-4A7B-8E82-87C84281A5BC}" type="datetimeFigureOut">
              <a:rPr lang="pt-BR" smtClean="0"/>
              <a:t>20.10.20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F36E-FE8F-4873-9323-4F14D915CD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6B04-9AA4-4A7B-8E82-87C84281A5BC}" type="datetimeFigureOut">
              <a:rPr lang="pt-BR" smtClean="0"/>
              <a:t>20.10.20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F36E-FE8F-4873-9323-4F14D915CD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56B04-9AA4-4A7B-8E82-87C84281A5BC}" type="datetimeFigureOut">
              <a:rPr lang="pt-BR" smtClean="0"/>
              <a:t>20.10.20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1F36E-FE8F-4873-9323-4F14D915CD5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flask.pocoo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alletsprojects.com/p/jinja/" TargetMode="External"/><Relationship Id="rId2" Type="http://schemas.openxmlformats.org/officeDocument/2006/relationships/hyperlink" Target="https://flask.palletsprojects.com/en/1.1.x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make-a-web-application-using-flask-in-python-3-pt#pr%C3%A9-requisito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masters.com.br/desenvolvimento/conhecendo-o-jinja2-um-mecanismo-para-templates-no-flas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       Python 3.7 </a:t>
            </a:r>
            <a:r>
              <a:rPr lang="pt-BR" dirty="0" err="1"/>
              <a:t>mineconda</a:t>
            </a:r>
            <a:r>
              <a:rPr lang="pt-BR" dirty="0"/>
              <a:t> Web </a:t>
            </a:r>
            <a:r>
              <a:rPr lang="pt-BR" dirty="0" err="1"/>
              <a:t>service</a:t>
            </a:r>
            <a:r>
              <a:rPr lang="pt-BR" dirty="0"/>
              <a:t> com </a:t>
            </a:r>
            <a:r>
              <a:rPr lang="pt-BR" dirty="0" err="1"/>
              <a:t>Flask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507795" y="4135565"/>
            <a:ext cx="2423940" cy="2008059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2" name="Picture 2" descr="Resultado de imagem para linguagem python simbol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110" y="2722434"/>
            <a:ext cx="3601751" cy="342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646772" y="996948"/>
            <a:ext cx="10515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0" i="0" dirty="0">
                <a:solidFill>
                  <a:srgbClr val="333333"/>
                </a:solidFill>
                <a:effectLst/>
                <a:latin typeface="Sailec-Regular"/>
              </a:rPr>
              <a:t>	</a:t>
            </a:r>
            <a:r>
              <a:rPr lang="pt-BR" sz="2800" b="0" i="0" dirty="0">
                <a:effectLst/>
                <a:latin typeface="Sailec-Regular"/>
              </a:rPr>
              <a:t>O </a:t>
            </a:r>
            <a:r>
              <a:rPr lang="pt-BR" sz="2800" b="0" i="0" u="none" strike="noStrike" dirty="0" err="1">
                <a:effectLst/>
                <a:latin typeface="Sailec-Regula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Flask</a:t>
            </a:r>
            <a:r>
              <a:rPr lang="pt-BR" sz="2800" b="0" i="0" dirty="0">
                <a:effectLst/>
                <a:latin typeface="Sailec-Regular"/>
              </a:rPr>
              <a:t> é framework Web pequeno e leve para o </a:t>
            </a:r>
            <a:r>
              <a:rPr lang="pt-BR" sz="2800" b="0" i="0" dirty="0" err="1">
                <a:effectLst/>
                <a:latin typeface="Sailec-Regular"/>
              </a:rPr>
              <a:t>Pyhton</a:t>
            </a:r>
            <a:r>
              <a:rPr lang="pt-BR" sz="2800" b="0" i="0" dirty="0">
                <a:effectLst/>
                <a:latin typeface="Sailec-Regular"/>
              </a:rPr>
              <a:t>, que fornece ferramentas e recursos úteis que facilitam a criação de aplicativos Web em Python. 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2918F-7B9B-4C61-A05C-BD76DDD72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95" y="2722435"/>
            <a:ext cx="2448122" cy="313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Python 3.7 </a:t>
            </a:r>
            <a:r>
              <a:rPr lang="pt-BR" dirty="0" err="1"/>
              <a:t>mineconda</a:t>
            </a:r>
            <a:r>
              <a:rPr lang="pt-BR" dirty="0"/>
              <a:t> Web </a:t>
            </a:r>
            <a:r>
              <a:rPr lang="pt-BR" dirty="0" err="1"/>
              <a:t>service</a:t>
            </a:r>
            <a:r>
              <a:rPr lang="pt-BR" dirty="0"/>
              <a:t> com </a:t>
            </a:r>
            <a:r>
              <a:rPr lang="pt-BR" dirty="0" err="1"/>
              <a:t>Flask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44316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12956" y="1155035"/>
            <a:ext cx="11180281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	Caso necessite criar um ambiente de teste no </a:t>
            </a:r>
            <a:r>
              <a:rPr lang="pt-BR" sz="2800" dirty="0" err="1"/>
              <a:t>mineconda</a:t>
            </a:r>
            <a:r>
              <a:rPr lang="pt-BR" sz="2800" dirty="0"/>
              <a:t>, para teste faça os seguintes comandos.</a:t>
            </a:r>
          </a:p>
          <a:p>
            <a:r>
              <a:rPr lang="pt-BR" sz="2800" dirty="0"/>
              <a:t>            O comando abaixo lista todos os ambientes virtuais </a:t>
            </a:r>
            <a:r>
              <a:rPr lang="pt-BR" sz="2800" dirty="0" err="1"/>
              <a:t>python</a:t>
            </a:r>
            <a:endParaRPr lang="pt-BR" sz="2800" dirty="0"/>
          </a:p>
          <a:p>
            <a:r>
              <a:rPr lang="pt-BR" sz="2800" dirty="0"/>
              <a:t>	</a:t>
            </a:r>
            <a:r>
              <a:rPr lang="pt-BR" sz="2800" b="1" dirty="0"/>
              <a:t>conda  </a:t>
            </a:r>
            <a:r>
              <a:rPr lang="pt-BR" sz="2800" b="1" dirty="0" err="1"/>
              <a:t>info</a:t>
            </a:r>
            <a:r>
              <a:rPr lang="pt-BR" sz="2800" b="1" dirty="0"/>
              <a:t> --</a:t>
            </a:r>
            <a:r>
              <a:rPr lang="pt-BR" sz="2800" b="1" dirty="0" err="1"/>
              <a:t>envs</a:t>
            </a:r>
            <a:endParaRPr lang="pt-BR" sz="2800" b="1" dirty="0"/>
          </a:p>
          <a:p>
            <a:r>
              <a:rPr lang="pt-BR" sz="2800" dirty="0"/>
              <a:t> 	Para criar um ambiente virtual no </a:t>
            </a:r>
            <a:r>
              <a:rPr lang="pt-BR" sz="2800" dirty="0" err="1"/>
              <a:t>mini-conda</a:t>
            </a:r>
            <a:endParaRPr lang="pt-BR" sz="2800" dirty="0"/>
          </a:p>
          <a:p>
            <a:r>
              <a:rPr lang="pt-BR" sz="2800" dirty="0"/>
              <a:t>	</a:t>
            </a:r>
            <a:r>
              <a:rPr lang="pt-BR" sz="2800" b="1" dirty="0"/>
              <a:t>conda </a:t>
            </a:r>
            <a:r>
              <a:rPr lang="pt-BR" sz="2800" b="1" dirty="0" err="1"/>
              <a:t>create</a:t>
            </a:r>
            <a:r>
              <a:rPr lang="pt-BR" sz="2800" b="1" dirty="0"/>
              <a:t> –n </a:t>
            </a:r>
            <a:r>
              <a:rPr lang="pt-BR" sz="2800" b="1" dirty="0" err="1"/>
              <a:t>EnvTeste</a:t>
            </a:r>
            <a:r>
              <a:rPr lang="pt-BR" sz="2800" b="1" dirty="0"/>
              <a:t> </a:t>
            </a:r>
            <a:r>
              <a:rPr lang="pt-BR" sz="2800" b="1" dirty="0" err="1"/>
              <a:t>python</a:t>
            </a:r>
            <a:r>
              <a:rPr lang="pt-BR" sz="2800" b="1" dirty="0"/>
              <a:t>=3.7</a:t>
            </a:r>
          </a:p>
          <a:p>
            <a:r>
              <a:rPr lang="pt-BR" sz="2800" dirty="0"/>
              <a:t> </a:t>
            </a:r>
          </a:p>
          <a:p>
            <a:r>
              <a:rPr lang="pt-BR" sz="2800" dirty="0"/>
              <a:t>	</a:t>
            </a:r>
          </a:p>
          <a:p>
            <a:endParaRPr lang="pt-BR" dirty="0"/>
          </a:p>
        </p:txBody>
      </p:sp>
      <p:pic>
        <p:nvPicPr>
          <p:cNvPr id="3" name="Picture 2" descr="Resultado de imagem para linguagem python simbolo">
            <a:extLst>
              <a:ext uri="{FF2B5EF4-FFF2-40B4-BE49-F238E27FC236}">
                <a16:creationId xmlns:a16="http://schemas.microsoft.com/office/drawing/2014/main" id="{7E53E492-9D0A-4259-A925-689D54AD9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731" y="4860019"/>
            <a:ext cx="1798486" cy="170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5FE7974-0BB8-4B4B-9312-3AE662CDA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499" y="4705815"/>
            <a:ext cx="1452772" cy="186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872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Python 3.7 </a:t>
            </a:r>
            <a:r>
              <a:rPr lang="pt-BR" dirty="0" err="1"/>
              <a:t>mineconda</a:t>
            </a:r>
            <a:r>
              <a:rPr lang="pt-BR" dirty="0"/>
              <a:t> Web </a:t>
            </a:r>
            <a:r>
              <a:rPr lang="pt-BR" dirty="0" err="1"/>
              <a:t>service</a:t>
            </a:r>
            <a:r>
              <a:rPr lang="pt-BR" dirty="0"/>
              <a:t> com </a:t>
            </a:r>
            <a:r>
              <a:rPr lang="pt-BR" dirty="0" err="1"/>
              <a:t>Flask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44316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12956" y="1155035"/>
            <a:ext cx="11180281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	Ativar ambiente virtual</a:t>
            </a:r>
          </a:p>
          <a:p>
            <a:r>
              <a:rPr lang="pt-BR" sz="2800" dirty="0"/>
              <a:t>	</a:t>
            </a:r>
            <a:r>
              <a:rPr lang="pt-BR" sz="2800" b="1" dirty="0"/>
              <a:t>conda </a:t>
            </a:r>
            <a:r>
              <a:rPr lang="pt-BR" sz="2800" b="1" dirty="0" err="1"/>
              <a:t>activate</a:t>
            </a:r>
            <a:r>
              <a:rPr lang="pt-BR" sz="2800" b="1" dirty="0"/>
              <a:t> </a:t>
            </a:r>
            <a:r>
              <a:rPr lang="pt-BR" sz="2800" b="1" dirty="0" err="1"/>
              <a:t>EnvTeste</a:t>
            </a:r>
            <a:endParaRPr lang="pt-BR" sz="2800" b="1" dirty="0"/>
          </a:p>
          <a:p>
            <a:r>
              <a:rPr lang="pt-BR" sz="2800" dirty="0"/>
              <a:t>            Desativar ambiente virtual</a:t>
            </a:r>
          </a:p>
          <a:p>
            <a:r>
              <a:rPr lang="pt-BR" sz="2800" dirty="0"/>
              <a:t>	</a:t>
            </a:r>
            <a:r>
              <a:rPr lang="pt-BR" sz="2800" b="1" dirty="0"/>
              <a:t>conda </a:t>
            </a:r>
            <a:r>
              <a:rPr lang="pt-BR" sz="2800" b="1" dirty="0" err="1"/>
              <a:t>deactivate</a:t>
            </a:r>
            <a:endParaRPr lang="pt-BR" sz="2800" b="1" dirty="0"/>
          </a:p>
          <a:p>
            <a:r>
              <a:rPr lang="pt-BR" sz="2800" dirty="0"/>
              <a:t> </a:t>
            </a:r>
          </a:p>
          <a:p>
            <a:r>
              <a:rPr lang="pt-BR" sz="2800" dirty="0"/>
              <a:t>	</a:t>
            </a:r>
          </a:p>
          <a:p>
            <a:endParaRPr lang="pt-BR" dirty="0"/>
          </a:p>
        </p:txBody>
      </p:sp>
      <p:pic>
        <p:nvPicPr>
          <p:cNvPr id="3" name="Picture 2" descr="Resultado de imagem para linguagem python simbolo">
            <a:extLst>
              <a:ext uri="{FF2B5EF4-FFF2-40B4-BE49-F238E27FC236}">
                <a16:creationId xmlns:a16="http://schemas.microsoft.com/office/drawing/2014/main" id="{7E53E492-9D0A-4259-A925-689D54AD9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731" y="4860019"/>
            <a:ext cx="1798486" cy="170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5FE7974-0BB8-4B4B-9312-3AE662CDA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499" y="4705815"/>
            <a:ext cx="1452772" cy="186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625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Python 3.7 </a:t>
            </a:r>
            <a:r>
              <a:rPr lang="pt-BR" dirty="0" err="1"/>
              <a:t>mineconda</a:t>
            </a:r>
            <a:r>
              <a:rPr lang="pt-BR" dirty="0"/>
              <a:t> Web </a:t>
            </a:r>
            <a:r>
              <a:rPr lang="pt-BR" dirty="0" err="1"/>
              <a:t>service</a:t>
            </a:r>
            <a:r>
              <a:rPr lang="pt-BR" dirty="0"/>
              <a:t> com </a:t>
            </a:r>
            <a:r>
              <a:rPr lang="pt-BR" dirty="0" err="1"/>
              <a:t>Flask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44316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12956" y="1155035"/>
            <a:ext cx="11180281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	Para executar o aplicativo WEB, demonstrar onde encontrar o aplicativo(o arquivo base.py), com a variável de ambiente FLASK_APP, aqui no caso é usado o Windows 10.</a:t>
            </a:r>
          </a:p>
          <a:p>
            <a:r>
              <a:rPr lang="pt-BR" sz="2800" dirty="0"/>
              <a:t>Comando: </a:t>
            </a:r>
          </a:p>
          <a:p>
            <a:r>
              <a:rPr lang="pt-BR" sz="2800" b="1" dirty="0"/>
              <a:t>set FLASK_APP=base </a:t>
            </a:r>
          </a:p>
          <a:p>
            <a:r>
              <a:rPr lang="pt-BR" sz="2800" dirty="0"/>
              <a:t> </a:t>
            </a:r>
          </a:p>
          <a:p>
            <a:r>
              <a:rPr lang="pt-BR" sz="2800" dirty="0"/>
              <a:t>	</a:t>
            </a:r>
          </a:p>
          <a:p>
            <a:endParaRPr lang="pt-BR" dirty="0"/>
          </a:p>
        </p:txBody>
      </p:sp>
      <p:pic>
        <p:nvPicPr>
          <p:cNvPr id="3" name="Picture 2" descr="Resultado de imagem para linguagem python simbolo">
            <a:extLst>
              <a:ext uri="{FF2B5EF4-FFF2-40B4-BE49-F238E27FC236}">
                <a16:creationId xmlns:a16="http://schemas.microsoft.com/office/drawing/2014/main" id="{7E53E492-9D0A-4259-A925-689D54AD9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731" y="4860019"/>
            <a:ext cx="1798486" cy="170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5FE7974-0BB8-4B4B-9312-3AE662CDA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499" y="4705815"/>
            <a:ext cx="1452772" cy="186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882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Python 3.7 </a:t>
            </a:r>
            <a:r>
              <a:rPr lang="pt-BR" dirty="0" err="1"/>
              <a:t>mineconda</a:t>
            </a:r>
            <a:r>
              <a:rPr lang="pt-BR" dirty="0"/>
              <a:t> Web </a:t>
            </a:r>
            <a:r>
              <a:rPr lang="pt-BR" dirty="0" err="1"/>
              <a:t>service</a:t>
            </a:r>
            <a:r>
              <a:rPr lang="pt-BR" dirty="0"/>
              <a:t> com </a:t>
            </a:r>
            <a:r>
              <a:rPr lang="pt-BR" dirty="0" err="1"/>
              <a:t>Flask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44316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12956" y="1155035"/>
            <a:ext cx="11180281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	Em seguida, execute o modo desenvolvimento com a variável ambiente FLASK_ENV </a:t>
            </a:r>
          </a:p>
          <a:p>
            <a:r>
              <a:rPr lang="pt-BR" sz="2800" b="1" dirty="0"/>
              <a:t>set FLASK_ENV=</a:t>
            </a:r>
            <a:r>
              <a:rPr lang="pt-BR" sz="2800" b="1" dirty="0" err="1"/>
              <a:t>development</a:t>
            </a:r>
            <a:r>
              <a:rPr lang="pt-BR" sz="2800" b="1" dirty="0"/>
              <a:t> </a:t>
            </a:r>
          </a:p>
          <a:p>
            <a:r>
              <a:rPr lang="pt-BR" sz="2800" dirty="0"/>
              <a:t> </a:t>
            </a:r>
          </a:p>
          <a:p>
            <a:r>
              <a:rPr lang="pt-BR" sz="2800" dirty="0"/>
              <a:t>	</a:t>
            </a:r>
          </a:p>
          <a:p>
            <a:endParaRPr lang="pt-BR" dirty="0"/>
          </a:p>
        </p:txBody>
      </p:sp>
      <p:pic>
        <p:nvPicPr>
          <p:cNvPr id="3" name="Picture 2" descr="Resultado de imagem para linguagem python simbolo">
            <a:extLst>
              <a:ext uri="{FF2B5EF4-FFF2-40B4-BE49-F238E27FC236}">
                <a16:creationId xmlns:a16="http://schemas.microsoft.com/office/drawing/2014/main" id="{7E53E492-9D0A-4259-A925-689D54AD9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731" y="4860019"/>
            <a:ext cx="1798486" cy="170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5FE7974-0BB8-4B4B-9312-3AE662CDA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499" y="4705815"/>
            <a:ext cx="1452772" cy="186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34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Python 3.7 </a:t>
            </a:r>
            <a:r>
              <a:rPr lang="pt-BR" dirty="0" err="1"/>
              <a:t>mineconda</a:t>
            </a:r>
            <a:r>
              <a:rPr lang="pt-BR" dirty="0"/>
              <a:t> Web </a:t>
            </a:r>
            <a:r>
              <a:rPr lang="pt-BR" dirty="0" err="1"/>
              <a:t>service</a:t>
            </a:r>
            <a:r>
              <a:rPr lang="pt-BR" dirty="0"/>
              <a:t> com </a:t>
            </a:r>
            <a:r>
              <a:rPr lang="pt-BR" dirty="0" err="1"/>
              <a:t>Flask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44316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12956" y="1155035"/>
            <a:ext cx="1118028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	Por ultimo execute o aplicativo utilizando o comando </a:t>
            </a:r>
            <a:r>
              <a:rPr lang="pt-BR" sz="2800" dirty="0" err="1"/>
              <a:t>flask</a:t>
            </a:r>
            <a:r>
              <a:rPr lang="pt-BR" sz="2800" dirty="0"/>
              <a:t> </a:t>
            </a:r>
            <a:r>
              <a:rPr lang="pt-BR" sz="2800" dirty="0" err="1"/>
              <a:t>run</a:t>
            </a:r>
            <a:r>
              <a:rPr lang="pt-BR" sz="2800" dirty="0"/>
              <a:t> </a:t>
            </a:r>
          </a:p>
          <a:p>
            <a:r>
              <a:rPr lang="pt-BR" sz="2800" b="1" dirty="0" err="1"/>
              <a:t>flask</a:t>
            </a:r>
            <a:r>
              <a:rPr lang="pt-BR" sz="2800" b="1" dirty="0"/>
              <a:t> </a:t>
            </a:r>
            <a:r>
              <a:rPr lang="pt-BR" sz="2800" b="1" dirty="0" err="1"/>
              <a:t>run</a:t>
            </a:r>
            <a:r>
              <a:rPr lang="pt-BR" sz="2800" b="1" dirty="0"/>
              <a:t> </a:t>
            </a:r>
          </a:p>
          <a:p>
            <a:r>
              <a:rPr lang="pt-BR" sz="2800" dirty="0"/>
              <a:t> </a:t>
            </a:r>
          </a:p>
          <a:p>
            <a:r>
              <a:rPr lang="pt-BR" sz="2800" dirty="0"/>
              <a:t>	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12E7394-0CE2-41CA-99D6-4F792CC10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85" y="3247917"/>
            <a:ext cx="9652230" cy="304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74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Valores de configuração integrados do </a:t>
            </a:r>
            <a:r>
              <a:rPr lang="pt-BR" dirty="0" err="1"/>
              <a:t>Flask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44316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12956" y="1155035"/>
            <a:ext cx="11180281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/>
              <a:t>ENV</a:t>
            </a:r>
            <a:r>
              <a:rPr lang="pt-BR" sz="2800" dirty="0"/>
              <a:t>	 </a:t>
            </a:r>
          </a:p>
          <a:p>
            <a:r>
              <a:rPr lang="pt-BR" sz="2800" dirty="0"/>
              <a:t>   A variável ambiente FLASK_ENV ativa modo depuração que desenvolvimento ou produção. </a:t>
            </a:r>
          </a:p>
          <a:p>
            <a:r>
              <a:rPr lang="pt-BR" sz="2800" b="1" dirty="0"/>
              <a:t>set FLASK_ENV=</a:t>
            </a:r>
            <a:r>
              <a:rPr lang="pt-BR" sz="2800" b="1" dirty="0" err="1"/>
              <a:t>production</a:t>
            </a:r>
            <a:r>
              <a:rPr lang="pt-BR" sz="2800" b="1" dirty="0"/>
              <a:t> (padrão do sistema) </a:t>
            </a:r>
          </a:p>
          <a:p>
            <a:r>
              <a:rPr lang="pt-BR" sz="2800" b="1" dirty="0"/>
              <a:t>set FLASK_ENV=</a:t>
            </a:r>
            <a:r>
              <a:rPr lang="pt-BR" sz="2800" b="1" dirty="0" err="1"/>
              <a:t>development</a:t>
            </a:r>
            <a:r>
              <a:rPr lang="pt-BR" sz="2800" b="1" dirty="0"/>
              <a:t> </a:t>
            </a:r>
          </a:p>
          <a:p>
            <a:endParaRPr lang="pt-BR" sz="2800" b="1" dirty="0"/>
          </a:p>
          <a:p>
            <a:r>
              <a:rPr lang="pt-BR" sz="2800" dirty="0"/>
              <a:t> </a:t>
            </a:r>
          </a:p>
          <a:p>
            <a:r>
              <a:rPr lang="pt-BR" sz="2800" dirty="0"/>
              <a:t>	</a:t>
            </a:r>
          </a:p>
          <a:p>
            <a:endParaRPr lang="pt-BR" dirty="0"/>
          </a:p>
        </p:txBody>
      </p:sp>
      <p:pic>
        <p:nvPicPr>
          <p:cNvPr id="3" name="Picture 2" descr="Resultado de imagem para linguagem python simbolo">
            <a:extLst>
              <a:ext uri="{FF2B5EF4-FFF2-40B4-BE49-F238E27FC236}">
                <a16:creationId xmlns:a16="http://schemas.microsoft.com/office/drawing/2014/main" id="{7E53E492-9D0A-4259-A925-689D54AD9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731" y="4860019"/>
            <a:ext cx="1798486" cy="170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5FE7974-0BB8-4B4B-9312-3AE662CDA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499" y="4705815"/>
            <a:ext cx="1452772" cy="186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751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Mudar porta da aplicação </a:t>
            </a:r>
            <a:r>
              <a:rPr lang="pt-BR" dirty="0" err="1"/>
              <a:t>Flask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44316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12956" y="1155035"/>
            <a:ext cx="11180281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	A porta de comunicação do </a:t>
            </a:r>
            <a:r>
              <a:rPr lang="pt-BR" sz="2800" dirty="0" err="1"/>
              <a:t>Flask</a:t>
            </a:r>
            <a:r>
              <a:rPr lang="pt-BR" sz="2800" dirty="0"/>
              <a:t> tem a seguinte porta por padrão 5000, para mudar a porta da aplicação </a:t>
            </a:r>
            <a:r>
              <a:rPr lang="pt-BR" sz="2800" dirty="0" err="1"/>
              <a:t>Flask</a:t>
            </a:r>
            <a:r>
              <a:rPr lang="pt-BR" sz="2800" dirty="0"/>
              <a:t> faça o seguinte comando:  </a:t>
            </a:r>
          </a:p>
          <a:p>
            <a:r>
              <a:rPr lang="pt-BR" sz="2800" b="1" dirty="0"/>
              <a:t> </a:t>
            </a:r>
            <a:r>
              <a:rPr lang="pt-BR" sz="2800" b="1" dirty="0" err="1"/>
              <a:t>flask</a:t>
            </a:r>
            <a:r>
              <a:rPr lang="pt-BR" sz="2800" b="1" dirty="0"/>
              <a:t> </a:t>
            </a:r>
            <a:r>
              <a:rPr lang="pt-BR" sz="2800" b="1" dirty="0" err="1"/>
              <a:t>run</a:t>
            </a:r>
            <a:r>
              <a:rPr lang="pt-BR" sz="2800" b="1" dirty="0"/>
              <a:t> – p 5001 </a:t>
            </a:r>
          </a:p>
          <a:p>
            <a:endParaRPr lang="pt-BR" sz="2800" b="1" dirty="0"/>
          </a:p>
          <a:p>
            <a:endParaRPr lang="pt-BR" sz="2800" b="1" dirty="0"/>
          </a:p>
          <a:p>
            <a:r>
              <a:rPr lang="pt-BR" sz="2800" dirty="0"/>
              <a:t> </a:t>
            </a:r>
          </a:p>
          <a:p>
            <a:r>
              <a:rPr lang="pt-BR" sz="2800" dirty="0"/>
              <a:t>	</a:t>
            </a:r>
          </a:p>
          <a:p>
            <a:endParaRPr lang="pt-BR" dirty="0"/>
          </a:p>
        </p:txBody>
      </p:sp>
      <p:pic>
        <p:nvPicPr>
          <p:cNvPr id="3" name="Picture 2" descr="Resultado de imagem para linguagem python simbolo">
            <a:extLst>
              <a:ext uri="{FF2B5EF4-FFF2-40B4-BE49-F238E27FC236}">
                <a16:creationId xmlns:a16="http://schemas.microsoft.com/office/drawing/2014/main" id="{7E53E492-9D0A-4259-A925-689D54AD9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731" y="4860019"/>
            <a:ext cx="1798486" cy="170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5FE7974-0BB8-4B4B-9312-3AE662CDA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499" y="4705815"/>
            <a:ext cx="1452772" cy="186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704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Usando modelos HTML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44316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12956" y="1155035"/>
            <a:ext cx="11180281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	Os aplicativos WEB usam, em sua maioria, o HTML para exibir informações para os visitantes, dessa forma será trabalhado com incorporação de arquivos HTML em seu aplicativo, que podem ser exibidos no navegador WEB.</a:t>
            </a:r>
          </a:p>
          <a:p>
            <a:r>
              <a:rPr lang="pt-BR" sz="2800" dirty="0"/>
              <a:t>	Na pasta sistema vamos criar um novo arquivo chamado app.py, neste app vamos importar o </a:t>
            </a:r>
            <a:r>
              <a:rPr lang="pt-BR" sz="2800" dirty="0" err="1"/>
              <a:t>render_template</a:t>
            </a:r>
            <a:r>
              <a:rPr lang="pt-BR" sz="2800" dirty="0"/>
              <a:t>(), que permite que você </a:t>
            </a:r>
            <a:r>
              <a:rPr lang="pt-BR" sz="2800" dirty="0" err="1"/>
              <a:t>renderize</a:t>
            </a:r>
            <a:r>
              <a:rPr lang="pt-BR" sz="2800" dirty="0"/>
              <a:t> seus arquivos HTML</a:t>
            </a:r>
          </a:p>
          <a:p>
            <a:endParaRPr lang="pt-BR" sz="2800" dirty="0"/>
          </a:p>
          <a:p>
            <a:endParaRPr lang="pt-BR" dirty="0"/>
          </a:p>
        </p:txBody>
      </p:sp>
      <p:pic>
        <p:nvPicPr>
          <p:cNvPr id="3" name="Picture 2" descr="Resultado de imagem para linguagem python simbolo">
            <a:extLst>
              <a:ext uri="{FF2B5EF4-FFF2-40B4-BE49-F238E27FC236}">
                <a16:creationId xmlns:a16="http://schemas.microsoft.com/office/drawing/2014/main" id="{7E53E492-9D0A-4259-A925-689D54AD9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731" y="4860019"/>
            <a:ext cx="1798486" cy="170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5FE7974-0BB8-4B4B-9312-3AE662CDA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499" y="4705815"/>
            <a:ext cx="1452772" cy="186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758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Usando modelos HTML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44316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12956" y="1155035"/>
            <a:ext cx="1118028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	O arquivo terá uma única função de visualização, acho que será responsável por processar as solicitações para a rota / principal.</a:t>
            </a:r>
          </a:p>
          <a:p>
            <a:r>
              <a:rPr lang="pt-BR" sz="2800" dirty="0"/>
              <a:t>	</a:t>
            </a:r>
          </a:p>
          <a:p>
            <a:endParaRPr lang="pt-BR" sz="2800" dirty="0"/>
          </a:p>
          <a:p>
            <a:endParaRPr lang="pt-BR" dirty="0"/>
          </a:p>
        </p:txBody>
      </p:sp>
      <p:pic>
        <p:nvPicPr>
          <p:cNvPr id="3" name="Picture 2" descr="Resultado de imagem para linguagem python simbolo">
            <a:extLst>
              <a:ext uri="{FF2B5EF4-FFF2-40B4-BE49-F238E27FC236}">
                <a16:creationId xmlns:a16="http://schemas.microsoft.com/office/drawing/2014/main" id="{7E53E492-9D0A-4259-A925-689D54AD9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731" y="2917371"/>
            <a:ext cx="3843662" cy="365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5FE7974-0BB8-4B4B-9312-3AE662CDA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971" y="3182061"/>
            <a:ext cx="2641300" cy="338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022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Usando modelos HTML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44316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12956" y="1155035"/>
            <a:ext cx="1118028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	Crie dentro da pasta site a pasta </a:t>
            </a:r>
            <a:r>
              <a:rPr lang="pt-BR" sz="2800" dirty="0" err="1"/>
              <a:t>templates</a:t>
            </a:r>
            <a:r>
              <a:rPr lang="pt-BR" sz="2800" dirty="0"/>
              <a:t>, e dentro da pasta </a:t>
            </a:r>
            <a:r>
              <a:rPr lang="pt-BR" sz="2800" dirty="0" err="1"/>
              <a:t>template</a:t>
            </a:r>
            <a:r>
              <a:rPr lang="pt-BR" sz="2800" dirty="0"/>
              <a:t> crie o arquivo index.html, com o seguinte código.</a:t>
            </a:r>
          </a:p>
          <a:p>
            <a:r>
              <a:rPr lang="pt-BR" sz="2800" dirty="0"/>
              <a:t>	</a:t>
            </a:r>
          </a:p>
          <a:p>
            <a:endParaRPr lang="pt-BR" sz="2800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C27EF45-4BE1-4A9B-BC95-EA267A80D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553" y="2238266"/>
            <a:ext cx="8215991" cy="390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       Python 3.7 </a:t>
            </a:r>
            <a:r>
              <a:rPr lang="pt-BR" dirty="0" err="1"/>
              <a:t>mineconda</a:t>
            </a:r>
            <a:r>
              <a:rPr lang="pt-BR" dirty="0"/>
              <a:t> Web </a:t>
            </a:r>
            <a:r>
              <a:rPr lang="pt-BR" dirty="0" err="1"/>
              <a:t>service</a:t>
            </a:r>
            <a:r>
              <a:rPr lang="pt-BR" dirty="0"/>
              <a:t> com </a:t>
            </a:r>
            <a:r>
              <a:rPr lang="pt-BR" dirty="0" err="1"/>
              <a:t>Flask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507795" y="4135565"/>
            <a:ext cx="2423940" cy="2008059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2" name="Picture 2" descr="Resultado de imagem para linguagem python simbol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776" y="2889532"/>
            <a:ext cx="3730945" cy="354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637478" y="996948"/>
            <a:ext cx="105156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0" i="0" dirty="0">
                <a:solidFill>
                  <a:srgbClr val="333333"/>
                </a:solidFill>
                <a:effectLst/>
                <a:latin typeface="Sailec-Regular"/>
              </a:rPr>
              <a:t>	</a:t>
            </a:r>
            <a:r>
              <a:rPr lang="pt-BR" sz="2800" dirty="0">
                <a:solidFill>
                  <a:srgbClr val="333333"/>
                </a:solidFill>
                <a:latin typeface="Sailec-Regular"/>
              </a:rPr>
              <a:t>O </a:t>
            </a:r>
            <a:r>
              <a:rPr lang="pt-BR" sz="2800" dirty="0" err="1">
                <a:solidFill>
                  <a:srgbClr val="333333"/>
                </a:solidFill>
                <a:latin typeface="Sailec-Regular"/>
              </a:rPr>
              <a:t>Flask</a:t>
            </a:r>
            <a:r>
              <a:rPr lang="pt-BR" sz="2800" b="0" i="0" dirty="0">
                <a:effectLst/>
                <a:latin typeface="Sailec-Regular"/>
              </a:rPr>
              <a:t> dá flexibilidade aos desenvolvedores e é um framework mais acessível para novos desenvolvedores, pois é possível desenvolver um aplicativo Web rapidamente usando apenas um único arquivo Python.</a:t>
            </a:r>
            <a:endParaRPr lang="pt-BR" sz="2800" dirty="0"/>
          </a:p>
          <a:p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2918F-7B9B-4C61-A05C-BD76DDD72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907" y="2889533"/>
            <a:ext cx="2869473" cy="3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487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Usando modelos HTML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44316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12956" y="1155035"/>
            <a:ext cx="1118028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	Implemente o arquivo app.py com código abaixo, o </a:t>
            </a:r>
            <a:r>
              <a:rPr lang="pt-BR" sz="2800" dirty="0" err="1"/>
              <a:t>render_template</a:t>
            </a:r>
            <a:r>
              <a:rPr lang="pt-BR" sz="2800" dirty="0"/>
              <a:t>, procura o arquivo index.html em uma pasta </a:t>
            </a:r>
            <a:r>
              <a:rPr lang="pt-BR" sz="2800" dirty="0" err="1"/>
              <a:t>templates</a:t>
            </a:r>
            <a:r>
              <a:rPr lang="pt-BR" sz="2800" dirty="0"/>
              <a:t>. </a:t>
            </a:r>
          </a:p>
          <a:p>
            <a:r>
              <a:rPr lang="pt-BR" sz="2800" dirty="0"/>
              <a:t>	</a:t>
            </a:r>
          </a:p>
          <a:p>
            <a:endParaRPr lang="pt-BR" sz="2800" dirty="0"/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CD21020-DB52-483B-92AC-98BFAB055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04" y="2545341"/>
            <a:ext cx="9375391" cy="39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29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Usando modelos HTML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44316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12956" y="1155035"/>
            <a:ext cx="1118028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	Antes de executar o aplicativo, especifique corretamente o valor para a variável ambiente FLASK_APP, pois não se esta usando mais o base.py.</a:t>
            </a:r>
          </a:p>
          <a:p>
            <a:r>
              <a:rPr lang="pt-BR" sz="2800" dirty="0"/>
              <a:t>	</a:t>
            </a:r>
          </a:p>
          <a:p>
            <a:endParaRPr lang="pt-BR" sz="2800" dirty="0"/>
          </a:p>
          <a:p>
            <a:endParaRPr lang="pt-BR" dirty="0"/>
          </a:p>
        </p:txBody>
      </p:sp>
      <p:pic>
        <p:nvPicPr>
          <p:cNvPr id="3" name="Picture 2" descr="Resultado de imagem para linguagem python simbolo">
            <a:extLst>
              <a:ext uri="{FF2B5EF4-FFF2-40B4-BE49-F238E27FC236}">
                <a16:creationId xmlns:a16="http://schemas.microsoft.com/office/drawing/2014/main" id="{7E53E492-9D0A-4259-A925-689D54AD9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731" y="2917371"/>
            <a:ext cx="3843662" cy="365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5FE7974-0BB8-4B4B-9312-3AE662CDA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971" y="3182061"/>
            <a:ext cx="2641300" cy="338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073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Usando modelos HTML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44316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12956" y="1155035"/>
            <a:ext cx="11180281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	Antes de executar o aplicativo, especifique corretamente o valor para a variável ambiente FLASK_APP, pois não se esta usando mais o base, logo deve-se digitar os seguintes comandos:</a:t>
            </a:r>
          </a:p>
          <a:p>
            <a:r>
              <a:rPr lang="pt-BR" sz="2800" b="1" dirty="0"/>
              <a:t>set FLASK_APP=app</a:t>
            </a:r>
          </a:p>
          <a:p>
            <a:r>
              <a:rPr lang="pt-BR" sz="2800" b="1" dirty="0" err="1"/>
              <a:t>flask</a:t>
            </a:r>
            <a:r>
              <a:rPr lang="pt-BR" sz="2800" b="1" dirty="0"/>
              <a:t> </a:t>
            </a:r>
            <a:r>
              <a:rPr lang="pt-BR" sz="2800" b="1" dirty="0" err="1"/>
              <a:t>run</a:t>
            </a:r>
            <a:endParaRPr lang="pt-BR" sz="2800" b="1" dirty="0"/>
          </a:p>
          <a:p>
            <a:r>
              <a:rPr lang="pt-BR" sz="2800" dirty="0"/>
              <a:t>	</a:t>
            </a:r>
          </a:p>
          <a:p>
            <a:endParaRPr lang="pt-BR" sz="2800" dirty="0"/>
          </a:p>
          <a:p>
            <a:endParaRPr lang="pt-BR" dirty="0"/>
          </a:p>
        </p:txBody>
      </p:sp>
      <p:pic>
        <p:nvPicPr>
          <p:cNvPr id="3" name="Picture 2" descr="Resultado de imagem para linguagem python simbolo">
            <a:extLst>
              <a:ext uri="{FF2B5EF4-FFF2-40B4-BE49-F238E27FC236}">
                <a16:creationId xmlns:a16="http://schemas.microsoft.com/office/drawing/2014/main" id="{7E53E492-9D0A-4259-A925-689D54AD9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731" y="2917371"/>
            <a:ext cx="3843662" cy="365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5FE7974-0BB8-4B4B-9312-3AE662CDA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415" y="3182061"/>
            <a:ext cx="2641300" cy="338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82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Usando modelos HTML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44316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12956" y="1155035"/>
            <a:ext cx="11180281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	Além de criar a pasta </a:t>
            </a:r>
            <a:r>
              <a:rPr lang="pt-BR" sz="2800" dirty="0" err="1"/>
              <a:t>templates</a:t>
            </a:r>
            <a:r>
              <a:rPr lang="pt-BR" sz="2800" dirty="0"/>
              <a:t>, os aplicativos WEB normalmente possuem uma pasta </a:t>
            </a:r>
            <a:r>
              <a:rPr lang="pt-BR" sz="2800" dirty="0" err="1"/>
              <a:t>static</a:t>
            </a:r>
            <a:r>
              <a:rPr lang="pt-BR" sz="2800" dirty="0"/>
              <a:t> para arquivos estáticos de hospedagem, como arquivos CSS, arquivos </a:t>
            </a:r>
            <a:r>
              <a:rPr lang="pt-BR" sz="2800" dirty="0" err="1"/>
              <a:t>JavaScript</a:t>
            </a:r>
            <a:r>
              <a:rPr lang="pt-BR" sz="2800" dirty="0"/>
              <a:t> e imagens que o aplicativo utiliza. </a:t>
            </a:r>
            <a:endParaRPr lang="pt-BR" sz="2800" b="1" dirty="0"/>
          </a:p>
          <a:p>
            <a:r>
              <a:rPr lang="pt-BR" sz="2800" dirty="0"/>
              <a:t>	</a:t>
            </a:r>
          </a:p>
          <a:p>
            <a:endParaRPr lang="pt-BR" sz="2800" dirty="0"/>
          </a:p>
          <a:p>
            <a:endParaRPr lang="pt-BR" dirty="0"/>
          </a:p>
        </p:txBody>
      </p:sp>
      <p:pic>
        <p:nvPicPr>
          <p:cNvPr id="3" name="Picture 2" descr="Resultado de imagem para linguagem python simbolo">
            <a:extLst>
              <a:ext uri="{FF2B5EF4-FFF2-40B4-BE49-F238E27FC236}">
                <a16:creationId xmlns:a16="http://schemas.microsoft.com/office/drawing/2014/main" id="{7E53E492-9D0A-4259-A925-689D54AD9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731" y="2917371"/>
            <a:ext cx="3843662" cy="365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5FE7974-0BB8-4B4B-9312-3AE662CDA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415" y="3182061"/>
            <a:ext cx="2641300" cy="338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101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Usando modelos HTML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44316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12956" y="1155035"/>
            <a:ext cx="11180281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	Será criado a pasta </a:t>
            </a:r>
            <a:r>
              <a:rPr lang="pt-BR" sz="2800" dirty="0" err="1"/>
              <a:t>static</a:t>
            </a:r>
            <a:r>
              <a:rPr lang="pt-BR" sz="2800" dirty="0"/>
              <a:t> e dentro da pasta </a:t>
            </a:r>
            <a:r>
              <a:rPr lang="pt-BR" sz="2800" dirty="0" err="1"/>
              <a:t>static</a:t>
            </a:r>
            <a:r>
              <a:rPr lang="pt-BR" sz="2800" dirty="0"/>
              <a:t> crie uma pasta com o nome de CSS e dentro da pasta CSS crie um </a:t>
            </a:r>
            <a:r>
              <a:rPr lang="pt-BR" sz="2800" dirty="0" err="1"/>
              <a:t>aquivo</a:t>
            </a:r>
            <a:r>
              <a:rPr lang="pt-BR" sz="2800" dirty="0"/>
              <a:t> .</a:t>
            </a:r>
            <a:r>
              <a:rPr lang="pt-BR" sz="2800" dirty="0" err="1"/>
              <a:t>css</a:t>
            </a:r>
            <a:r>
              <a:rPr lang="pt-BR" sz="2800" dirty="0"/>
              <a:t> para acrescentar em sua pagina HTML com o nome style.css. </a:t>
            </a:r>
            <a:endParaRPr lang="pt-BR" sz="2800" b="1" dirty="0"/>
          </a:p>
          <a:p>
            <a:r>
              <a:rPr lang="pt-BR" sz="2800" dirty="0"/>
              <a:t>	</a:t>
            </a:r>
          </a:p>
          <a:p>
            <a:endParaRPr lang="pt-BR" sz="2800" dirty="0"/>
          </a:p>
          <a:p>
            <a:endParaRPr lang="pt-BR" dirty="0"/>
          </a:p>
        </p:txBody>
      </p:sp>
      <p:pic>
        <p:nvPicPr>
          <p:cNvPr id="3" name="Picture 2" descr="Resultado de imagem para linguagem python simbolo">
            <a:extLst>
              <a:ext uri="{FF2B5EF4-FFF2-40B4-BE49-F238E27FC236}">
                <a16:creationId xmlns:a16="http://schemas.microsoft.com/office/drawing/2014/main" id="{7E53E492-9D0A-4259-A925-689D54AD9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731" y="2917371"/>
            <a:ext cx="3843662" cy="365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5FE7974-0BB8-4B4B-9312-3AE662CDA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415" y="3182061"/>
            <a:ext cx="2641300" cy="338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010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Usando modelos HTML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44316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12956" y="1155035"/>
            <a:ext cx="1118028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	O código style.css esta logo abaixo. </a:t>
            </a:r>
            <a:endParaRPr lang="pt-BR" sz="2800" b="1" dirty="0"/>
          </a:p>
          <a:p>
            <a:r>
              <a:rPr lang="pt-BR" sz="2800" dirty="0"/>
              <a:t>	</a:t>
            </a:r>
          </a:p>
          <a:p>
            <a:endParaRPr lang="pt-BR" sz="2800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60BC979-2A49-4EED-906C-2AC5A4BF5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201" y="1842101"/>
            <a:ext cx="9150970" cy="412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78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Usando modelos HTML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44316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12956" y="1155035"/>
            <a:ext cx="11180281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	No Index.html deve se adicionar a seguinte linha de código no </a:t>
            </a:r>
            <a:r>
              <a:rPr lang="pt-BR" sz="2800" dirty="0" err="1"/>
              <a:t>head</a:t>
            </a:r>
            <a:r>
              <a:rPr lang="pt-BR" sz="2800" dirty="0"/>
              <a:t>, </a:t>
            </a:r>
          </a:p>
          <a:p>
            <a:r>
              <a:rPr lang="pt-BR" sz="2800" dirty="0"/>
              <a:t>&lt;link </a:t>
            </a:r>
            <a:r>
              <a:rPr lang="pt-BR" sz="2800" dirty="0" err="1"/>
              <a:t>rel</a:t>
            </a:r>
            <a:r>
              <a:rPr lang="pt-BR" sz="2800" dirty="0"/>
              <a:t>="</a:t>
            </a:r>
            <a:r>
              <a:rPr lang="pt-BR" sz="2800" dirty="0" err="1"/>
              <a:t>stylesheet</a:t>
            </a:r>
            <a:r>
              <a:rPr lang="pt-BR" sz="2800" dirty="0"/>
              <a:t>" </a:t>
            </a:r>
            <a:r>
              <a:rPr lang="pt-BR" sz="2800" dirty="0" err="1"/>
              <a:t>href</a:t>
            </a:r>
            <a:r>
              <a:rPr lang="pt-BR" sz="2800" dirty="0"/>
              <a:t>="{{ </a:t>
            </a:r>
            <a:r>
              <a:rPr lang="pt-BR" sz="2800" dirty="0" err="1"/>
              <a:t>url_for</a:t>
            </a:r>
            <a:r>
              <a:rPr lang="pt-BR" sz="2800" dirty="0"/>
              <a:t>('</a:t>
            </a:r>
            <a:r>
              <a:rPr lang="pt-BR" sz="2800" dirty="0" err="1"/>
              <a:t>static</a:t>
            </a:r>
            <a:r>
              <a:rPr lang="pt-BR" sz="2800" dirty="0"/>
              <a:t>', </a:t>
            </a:r>
            <a:r>
              <a:rPr lang="pt-BR" sz="2800" dirty="0" err="1"/>
              <a:t>filename</a:t>
            </a:r>
            <a:r>
              <a:rPr lang="pt-BR" sz="2800" dirty="0"/>
              <a:t>= '</a:t>
            </a:r>
            <a:r>
              <a:rPr lang="pt-BR" sz="2800" dirty="0" err="1"/>
              <a:t>css</a:t>
            </a:r>
            <a:r>
              <a:rPr lang="pt-BR" sz="2800" dirty="0"/>
              <a:t>/style.css') }}"&gt;.</a:t>
            </a:r>
          </a:p>
          <a:p>
            <a:r>
              <a:rPr lang="pt-BR" sz="2800" dirty="0"/>
              <a:t>	A função auxiliar </a:t>
            </a:r>
            <a:r>
              <a:rPr lang="pt-BR" sz="2800" dirty="0" err="1"/>
              <a:t>url_for</a:t>
            </a:r>
            <a:r>
              <a:rPr lang="pt-BR" sz="2800" dirty="0"/>
              <a:t>() para gerar a localização apropriada do arquivo. O primeiro argumento especifica que esta  se vinculando a um arquivo estático e o segundo argumento é o caminho do arquivo dentro do diretório estático.</a:t>
            </a:r>
            <a:endParaRPr lang="pt-BR" sz="2800" b="1" dirty="0"/>
          </a:p>
          <a:p>
            <a:r>
              <a:rPr lang="pt-BR" sz="2800" dirty="0"/>
              <a:t>	</a:t>
            </a:r>
          </a:p>
          <a:p>
            <a:endParaRPr lang="pt-BR" sz="2800" dirty="0"/>
          </a:p>
          <a:p>
            <a:endParaRPr lang="pt-BR" dirty="0"/>
          </a:p>
        </p:txBody>
      </p:sp>
      <p:pic>
        <p:nvPicPr>
          <p:cNvPr id="3" name="Picture 2" descr="Resultado de imagem para linguagem python simbolo">
            <a:extLst>
              <a:ext uri="{FF2B5EF4-FFF2-40B4-BE49-F238E27FC236}">
                <a16:creationId xmlns:a16="http://schemas.microsoft.com/office/drawing/2014/main" id="{7E53E492-9D0A-4259-A925-689D54AD9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091" y="4059456"/>
            <a:ext cx="2641301" cy="250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5FE7974-0BB8-4B4B-9312-3AE662CDA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499" y="4353964"/>
            <a:ext cx="1727216" cy="221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069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Usando modelos HTML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44316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05859" y="968422"/>
            <a:ext cx="1118028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	Código index.html</a:t>
            </a:r>
            <a:endParaRPr lang="pt-BR" sz="2800" b="1" dirty="0"/>
          </a:p>
          <a:p>
            <a:r>
              <a:rPr lang="pt-BR" sz="2800" dirty="0"/>
              <a:t>	</a:t>
            </a:r>
          </a:p>
          <a:p>
            <a:endParaRPr lang="pt-BR" sz="2800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3F518C9-FA18-4144-8AC9-80318F2F1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59" y="1568377"/>
            <a:ext cx="11101235" cy="389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2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Usando modelos HTML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44316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12956" y="1155035"/>
            <a:ext cx="11180281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	Agora será escrito uma pagina em HTML com o framework </a:t>
            </a:r>
            <a:r>
              <a:rPr lang="pt-BR" sz="2800" dirty="0" err="1"/>
              <a:t>Bootstrap</a:t>
            </a:r>
            <a:r>
              <a:rPr lang="pt-BR" sz="2800" dirty="0"/>
              <a:t>, que fornece componentes fáceis de usar para estilizar um novo aplicativo.</a:t>
            </a:r>
          </a:p>
          <a:p>
            <a:r>
              <a:rPr lang="pt-BR" sz="2800" dirty="0"/>
              <a:t>	Criaremos um modelo base em </a:t>
            </a:r>
            <a:r>
              <a:rPr lang="pt-BR" sz="2800" dirty="0" err="1"/>
              <a:t>html</a:t>
            </a:r>
            <a:r>
              <a:rPr lang="pt-BR" sz="2800" dirty="0"/>
              <a:t> e herdaremos desta base para o index.html, será criado o arquivo base.html dentro do </a:t>
            </a:r>
            <a:r>
              <a:rPr lang="pt-BR" sz="2800" dirty="0" err="1"/>
              <a:t>templates</a:t>
            </a:r>
            <a:r>
              <a:rPr lang="pt-BR" sz="2800" dirty="0"/>
              <a:t>.</a:t>
            </a:r>
          </a:p>
          <a:p>
            <a:r>
              <a:rPr lang="pt-BR" sz="2800" dirty="0"/>
              <a:t>           Veja na pasta </a:t>
            </a:r>
            <a:r>
              <a:rPr lang="pt-BR" sz="2800" dirty="0" err="1"/>
              <a:t>templates</a:t>
            </a:r>
            <a:r>
              <a:rPr lang="pt-BR" sz="2800" dirty="0"/>
              <a:t> o código base.html </a:t>
            </a:r>
          </a:p>
          <a:p>
            <a:r>
              <a:rPr lang="pt-BR" sz="2800" b="1" dirty="0"/>
              <a:t>	</a:t>
            </a:r>
          </a:p>
          <a:p>
            <a:r>
              <a:rPr lang="pt-BR" sz="2800" dirty="0"/>
              <a:t>	</a:t>
            </a:r>
          </a:p>
          <a:p>
            <a:endParaRPr lang="pt-BR" sz="2800" dirty="0"/>
          </a:p>
          <a:p>
            <a:endParaRPr lang="pt-BR" dirty="0"/>
          </a:p>
        </p:txBody>
      </p:sp>
      <p:pic>
        <p:nvPicPr>
          <p:cNvPr id="3" name="Picture 2" descr="Resultado de imagem para linguagem python simbolo">
            <a:extLst>
              <a:ext uri="{FF2B5EF4-FFF2-40B4-BE49-F238E27FC236}">
                <a16:creationId xmlns:a16="http://schemas.microsoft.com/office/drawing/2014/main" id="{7E53E492-9D0A-4259-A925-689D54AD9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091" y="4059456"/>
            <a:ext cx="2641301" cy="250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5FE7974-0BB8-4B4B-9312-3AE662CDA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499" y="4353964"/>
            <a:ext cx="1727216" cy="221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533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Usando modelos HTML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44316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12956" y="1155035"/>
            <a:ext cx="111802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	As partes destacadas são especificas para o mecanismo modelo do </a:t>
            </a:r>
            <a:r>
              <a:rPr lang="pt-BR" sz="2800" dirty="0" err="1"/>
              <a:t>Jinja</a:t>
            </a:r>
            <a:r>
              <a:rPr lang="pt-BR" sz="2800" dirty="0"/>
              <a:t>:</a:t>
            </a:r>
          </a:p>
          <a:p>
            <a:r>
              <a:rPr lang="pt-BR" sz="2800" dirty="0"/>
              <a:t>	{% </a:t>
            </a:r>
            <a:r>
              <a:rPr lang="pt-BR" sz="2800" dirty="0" err="1"/>
              <a:t>block</a:t>
            </a:r>
            <a:r>
              <a:rPr lang="pt-BR" sz="2800" dirty="0"/>
              <a:t> </a:t>
            </a:r>
            <a:r>
              <a:rPr lang="pt-BR" sz="2800" dirty="0" err="1"/>
              <a:t>title</a:t>
            </a:r>
            <a:r>
              <a:rPr lang="pt-BR" sz="2800" dirty="0"/>
              <a:t> %} {% </a:t>
            </a:r>
            <a:r>
              <a:rPr lang="pt-BR" sz="2800" dirty="0" err="1"/>
              <a:t>endblock</a:t>
            </a:r>
            <a:r>
              <a:rPr lang="pt-BR" sz="2800" dirty="0"/>
              <a:t> %} : um bloco que serve de espaço reservado para um titulo; você o utilizara mais tarde em outros modelos para fornecer um titulo personalizado para cada página em seu aplicativo, sem escrever a seção &lt;</a:t>
            </a:r>
            <a:r>
              <a:rPr lang="pt-BR" sz="2800" dirty="0" err="1"/>
              <a:t>head</a:t>
            </a:r>
            <a:r>
              <a:rPr lang="pt-BR" sz="2800" dirty="0"/>
              <a:t>&gt; inteira toda vez.</a:t>
            </a:r>
          </a:p>
          <a:p>
            <a:r>
              <a:rPr lang="pt-BR" sz="2800" b="1" dirty="0"/>
              <a:t>	</a:t>
            </a:r>
          </a:p>
          <a:p>
            <a:r>
              <a:rPr lang="pt-BR" sz="2800" dirty="0"/>
              <a:t>	</a:t>
            </a:r>
          </a:p>
          <a:p>
            <a:endParaRPr lang="pt-BR" sz="2800" dirty="0"/>
          </a:p>
          <a:p>
            <a:endParaRPr lang="pt-BR" dirty="0"/>
          </a:p>
        </p:txBody>
      </p:sp>
      <p:pic>
        <p:nvPicPr>
          <p:cNvPr id="3" name="Picture 2" descr="Resultado de imagem para linguagem python simbolo">
            <a:extLst>
              <a:ext uri="{FF2B5EF4-FFF2-40B4-BE49-F238E27FC236}">
                <a16:creationId xmlns:a16="http://schemas.microsoft.com/office/drawing/2014/main" id="{7E53E492-9D0A-4259-A925-689D54AD9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091" y="4059456"/>
            <a:ext cx="2641301" cy="250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5FE7974-0BB8-4B4B-9312-3AE662CDA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499" y="4353964"/>
            <a:ext cx="1727216" cy="221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70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       Python 3.7 </a:t>
            </a:r>
            <a:r>
              <a:rPr lang="pt-BR" dirty="0" err="1"/>
              <a:t>mineconda</a:t>
            </a:r>
            <a:r>
              <a:rPr lang="pt-BR" dirty="0"/>
              <a:t> Web </a:t>
            </a:r>
            <a:r>
              <a:rPr lang="pt-BR" dirty="0" err="1"/>
              <a:t>service</a:t>
            </a:r>
            <a:r>
              <a:rPr lang="pt-BR" dirty="0"/>
              <a:t> com </a:t>
            </a:r>
            <a:r>
              <a:rPr lang="pt-BR" dirty="0" err="1"/>
              <a:t>Flask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507795" y="4135565"/>
            <a:ext cx="2423940" cy="2008059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2" name="Picture 2" descr="Resultado de imagem para linguagem python simbol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623" y="2755343"/>
            <a:ext cx="4014242" cy="381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646772" y="996948"/>
            <a:ext cx="105156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0" i="0" dirty="0">
                <a:solidFill>
                  <a:srgbClr val="333333"/>
                </a:solidFill>
                <a:effectLst/>
                <a:latin typeface="Sailec-Regular"/>
              </a:rPr>
              <a:t>	O </a:t>
            </a:r>
            <a:r>
              <a:rPr lang="pt-BR" sz="2800" b="0" i="0" dirty="0" err="1">
                <a:solidFill>
                  <a:srgbClr val="333333"/>
                </a:solidFill>
                <a:effectLst/>
                <a:latin typeface="Sailec-Regular"/>
              </a:rPr>
              <a:t>Flask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Sailec-Regular"/>
              </a:rPr>
              <a:t> é extensível e não força uma estrutura de diretório em específico. Ele também não exige códigos </a:t>
            </a:r>
            <a:r>
              <a:rPr lang="pt-BR" sz="2800" b="0" i="0" dirty="0" err="1">
                <a:solidFill>
                  <a:srgbClr val="333333"/>
                </a:solidFill>
                <a:effectLst/>
                <a:latin typeface="Sailec-Regular"/>
              </a:rPr>
              <a:t>boilerplate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Sailec-Regular"/>
              </a:rPr>
              <a:t> complicados antes de iniciar. </a:t>
            </a:r>
          </a:p>
          <a:p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2918F-7B9B-4C61-A05C-BD76DDD72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45" y="2658941"/>
            <a:ext cx="3049335" cy="390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648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Usando modelos HTML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44316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12956" y="1155035"/>
            <a:ext cx="11180281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	As partes destacadas são especificas para o mecanismo modelo do </a:t>
            </a:r>
            <a:r>
              <a:rPr lang="pt-BR" sz="2800" dirty="0" err="1"/>
              <a:t>Jinja</a:t>
            </a:r>
            <a:r>
              <a:rPr lang="pt-BR" sz="2800" dirty="0"/>
              <a:t>:</a:t>
            </a:r>
          </a:p>
          <a:p>
            <a:r>
              <a:rPr lang="pt-BR" sz="2800" dirty="0"/>
              <a:t>	</a:t>
            </a:r>
            <a:r>
              <a:rPr lang="pt-BR" sz="2800" b="0" i="0" dirty="0">
                <a:effectLst/>
                <a:latin typeface="Consolas" panose="020B0609020204030204" pitchFamily="49" charset="0"/>
              </a:rPr>
              <a:t>{{ </a:t>
            </a:r>
            <a:r>
              <a:rPr lang="pt-BR" sz="2800" b="0" i="0" dirty="0" err="1">
                <a:effectLst/>
                <a:latin typeface="Consolas" panose="020B0609020204030204" pitchFamily="49" charset="0"/>
              </a:rPr>
              <a:t>url_for</a:t>
            </a:r>
            <a:r>
              <a:rPr lang="pt-BR" sz="2800" b="0" i="0" dirty="0">
                <a:effectLst/>
                <a:latin typeface="Consolas" panose="020B0609020204030204" pitchFamily="49" charset="0"/>
              </a:rPr>
              <a:t>('index')}}</a:t>
            </a:r>
            <a:r>
              <a:rPr lang="pt-BR" sz="2800" dirty="0"/>
              <a:t>: uma chamada de função que retornara a URL para a função de visualização index().Essa é diferente da chamada </a:t>
            </a:r>
            <a:r>
              <a:rPr lang="pt-BR" sz="2800" dirty="0" err="1"/>
              <a:t>url_for</a:t>
            </a:r>
            <a:r>
              <a:rPr lang="pt-BR" sz="2800" dirty="0"/>
              <a:t>() anterior que você utilizou para vincular um arquivo CSS estático, pois ela recebe apenas um argumento, ou seja, o nome da função de visualização e os links para rota associada com a função, em vez de um arquivo.</a:t>
            </a:r>
          </a:p>
          <a:p>
            <a:r>
              <a:rPr lang="pt-BR" sz="2800" b="1" dirty="0"/>
              <a:t>	</a:t>
            </a:r>
          </a:p>
          <a:p>
            <a:r>
              <a:rPr lang="pt-BR" sz="2800" dirty="0"/>
              <a:t>	</a:t>
            </a:r>
          </a:p>
          <a:p>
            <a:endParaRPr lang="pt-BR" sz="2800" dirty="0"/>
          </a:p>
          <a:p>
            <a:endParaRPr lang="pt-BR" dirty="0"/>
          </a:p>
        </p:txBody>
      </p:sp>
      <p:pic>
        <p:nvPicPr>
          <p:cNvPr id="3" name="Picture 2" descr="Resultado de imagem para linguagem python simbolo">
            <a:extLst>
              <a:ext uri="{FF2B5EF4-FFF2-40B4-BE49-F238E27FC236}">
                <a16:creationId xmlns:a16="http://schemas.microsoft.com/office/drawing/2014/main" id="{7E53E492-9D0A-4259-A925-689D54AD9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511" y="4353963"/>
            <a:ext cx="2054747" cy="195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5FE7974-0BB8-4B4B-9312-3AE662CDA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499" y="4353964"/>
            <a:ext cx="1727216" cy="221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52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Usando modelos HTML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44316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12956" y="1155035"/>
            <a:ext cx="11180281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	As partes destacadas são especificas para o mecanismo modelo do </a:t>
            </a:r>
            <a:r>
              <a:rPr lang="pt-BR" sz="2800" dirty="0" err="1"/>
              <a:t>Jinja</a:t>
            </a:r>
            <a:r>
              <a:rPr lang="pt-BR" sz="2800" dirty="0"/>
              <a:t>:</a:t>
            </a:r>
          </a:p>
          <a:p>
            <a:r>
              <a:rPr lang="pt-BR" sz="2800" dirty="0"/>
              <a:t>	</a:t>
            </a:r>
            <a:r>
              <a:rPr lang="pt-BR" sz="2800" b="0" i="0" dirty="0">
                <a:effectLst/>
                <a:latin typeface="Consolas" panose="020B0609020204030204" pitchFamily="49" charset="0"/>
              </a:rPr>
              <a:t>{% </a:t>
            </a:r>
            <a:r>
              <a:rPr lang="pt-BR" sz="2800" b="0" i="0" dirty="0" err="1">
                <a:effectLst/>
                <a:latin typeface="Consolas" panose="020B0609020204030204" pitchFamily="49" charset="0"/>
              </a:rPr>
              <a:t>block</a:t>
            </a:r>
            <a:r>
              <a:rPr lang="pt-BR" sz="2800" b="0" i="0" dirty="0">
                <a:effectLst/>
                <a:latin typeface="Consolas" panose="020B0609020204030204" pitchFamily="49" charset="0"/>
              </a:rPr>
              <a:t> </a:t>
            </a:r>
            <a:r>
              <a:rPr lang="pt-BR" sz="2800" b="0" i="0" dirty="0" err="1">
                <a:effectLst/>
                <a:latin typeface="Consolas" panose="020B0609020204030204" pitchFamily="49" charset="0"/>
              </a:rPr>
              <a:t>content</a:t>
            </a:r>
            <a:r>
              <a:rPr lang="pt-BR" sz="2800" b="0" i="0" dirty="0">
                <a:effectLst/>
                <a:latin typeface="Consolas" panose="020B0609020204030204" pitchFamily="49" charset="0"/>
              </a:rPr>
              <a:t> %} {% </a:t>
            </a:r>
            <a:r>
              <a:rPr lang="pt-BR" sz="2800" b="0" i="0" dirty="0" err="1">
                <a:effectLst/>
                <a:latin typeface="Consolas" panose="020B0609020204030204" pitchFamily="49" charset="0"/>
              </a:rPr>
              <a:t>endblock</a:t>
            </a:r>
            <a:r>
              <a:rPr lang="pt-BR" sz="2800" b="0" i="0" dirty="0">
                <a:effectLst/>
                <a:latin typeface="Consolas" panose="020B0609020204030204" pitchFamily="49" charset="0"/>
              </a:rPr>
              <a:t> %}:</a:t>
            </a:r>
            <a:r>
              <a:rPr lang="pt-BR" sz="2800" b="0" i="0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dirty="0"/>
              <a:t>outro bloco que será substituído pelo conteúdo, dependendo do modelo filho(modelos podem herdar do arquivo base.html), que o </a:t>
            </a:r>
            <a:r>
              <a:rPr lang="pt-BR" sz="2800" dirty="0" err="1"/>
              <a:t>substituira</a:t>
            </a:r>
            <a:r>
              <a:rPr lang="pt-BR" sz="2800" dirty="0"/>
              <a:t>.</a:t>
            </a:r>
          </a:p>
          <a:p>
            <a:r>
              <a:rPr lang="pt-BR" sz="2800" b="1" dirty="0"/>
              <a:t>	</a:t>
            </a:r>
          </a:p>
          <a:p>
            <a:r>
              <a:rPr lang="pt-BR" sz="2800" dirty="0"/>
              <a:t>	</a:t>
            </a:r>
          </a:p>
          <a:p>
            <a:endParaRPr lang="pt-BR" sz="2800" dirty="0"/>
          </a:p>
          <a:p>
            <a:endParaRPr lang="pt-BR" dirty="0"/>
          </a:p>
        </p:txBody>
      </p:sp>
      <p:pic>
        <p:nvPicPr>
          <p:cNvPr id="3" name="Picture 2" descr="Resultado de imagem para linguagem python simbolo">
            <a:extLst>
              <a:ext uri="{FF2B5EF4-FFF2-40B4-BE49-F238E27FC236}">
                <a16:creationId xmlns:a16="http://schemas.microsoft.com/office/drawing/2014/main" id="{7E53E492-9D0A-4259-A925-689D54AD9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511" y="4353963"/>
            <a:ext cx="2054747" cy="195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5FE7974-0BB8-4B4B-9312-3AE662CDA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499" y="4353964"/>
            <a:ext cx="1727216" cy="221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749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Usando modelos HTML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44316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12956" y="1155035"/>
            <a:ext cx="1118028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	No index.html vamos mudar o código herdando da base.html.</a:t>
            </a:r>
          </a:p>
          <a:p>
            <a:r>
              <a:rPr lang="pt-BR" sz="2800" b="1" dirty="0"/>
              <a:t>	</a:t>
            </a:r>
          </a:p>
          <a:p>
            <a:r>
              <a:rPr lang="pt-BR" sz="2800" dirty="0"/>
              <a:t>	</a:t>
            </a:r>
          </a:p>
          <a:p>
            <a:endParaRPr lang="pt-BR" sz="2800" dirty="0"/>
          </a:p>
          <a:p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8442134-D79F-43D8-B4F4-C0DD1A2AB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56" y="1902241"/>
            <a:ext cx="11180281" cy="280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83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1"/>
          </p:nvPr>
        </p:nvSpPr>
        <p:spPr>
          <a:xfrm>
            <a:off x="228600" y="855376"/>
            <a:ext cx="11734800" cy="3448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hlinkClick r:id="rId2"/>
              </a:rPr>
              <a:t>https://flask.palletsprojects.com/en/1.1.x/</a:t>
            </a:r>
            <a:endParaRPr lang="pt-BR" dirty="0"/>
          </a:p>
          <a:p>
            <a:pPr marL="0" indent="0">
              <a:buNone/>
            </a:pPr>
            <a:r>
              <a:rPr lang="pt-BR" dirty="0">
                <a:hlinkClick r:id="rId3"/>
              </a:rPr>
              <a:t>https://palletsprojects.com/p/jinja/</a:t>
            </a:r>
            <a:r>
              <a:rPr lang="pt-BR" dirty="0"/>
              <a:t>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457200" y="136260"/>
            <a:ext cx="10896600" cy="1006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Referencias </a:t>
            </a:r>
          </a:p>
        </p:txBody>
      </p:sp>
    </p:spTree>
    <p:extLst>
      <p:ext uri="{BB962C8B-B14F-4D97-AF65-F5344CB8AC3E}">
        <p14:creationId xmlns:p14="http://schemas.microsoft.com/office/powerpoint/2010/main" val="354037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       Python 3.7 </a:t>
            </a:r>
            <a:r>
              <a:rPr lang="pt-BR" dirty="0" err="1"/>
              <a:t>mineconda</a:t>
            </a:r>
            <a:r>
              <a:rPr lang="pt-BR" dirty="0"/>
              <a:t> Web </a:t>
            </a:r>
            <a:r>
              <a:rPr lang="pt-BR" dirty="0" err="1"/>
              <a:t>service</a:t>
            </a:r>
            <a:r>
              <a:rPr lang="pt-BR" dirty="0"/>
              <a:t> com </a:t>
            </a:r>
            <a:r>
              <a:rPr lang="pt-BR" dirty="0" err="1"/>
              <a:t>Flask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507795" y="4135565"/>
            <a:ext cx="2423940" cy="2008059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2" name="Picture 2" descr="Resultado de imagem para linguagem python simbol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623" y="3613689"/>
            <a:ext cx="3110594" cy="295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646772" y="996948"/>
            <a:ext cx="105156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0" i="0" dirty="0">
                <a:solidFill>
                  <a:srgbClr val="333333"/>
                </a:solidFill>
                <a:effectLst/>
                <a:latin typeface="Sailec-Regular"/>
              </a:rPr>
              <a:t>	O </a:t>
            </a:r>
            <a:r>
              <a:rPr lang="pt-BR" sz="2800" b="0" i="0" dirty="0" err="1">
                <a:solidFill>
                  <a:srgbClr val="333333"/>
                </a:solidFill>
                <a:effectLst/>
                <a:latin typeface="Sailec-Regular"/>
              </a:rPr>
              <a:t>Flask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Sailec-Regular"/>
              </a:rPr>
              <a:t> utiliza o </a:t>
            </a:r>
            <a:r>
              <a:rPr lang="pt-BR" sz="2800" dirty="0">
                <a:solidFill>
                  <a:srgbClr val="000000"/>
                </a:solidFill>
                <a:latin typeface="Sailec-Regular"/>
              </a:rPr>
              <a:t>mecanismo de modelo </a:t>
            </a:r>
            <a:r>
              <a:rPr lang="pt-BR" sz="2800" dirty="0" err="1">
                <a:solidFill>
                  <a:srgbClr val="000000"/>
                </a:solidFill>
                <a:latin typeface="Sailec-Regular"/>
              </a:rPr>
              <a:t>Jinja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Sailec-Regular"/>
              </a:rPr>
              <a:t> para desenvolver dinamicamente páginas HTML utilizando conceitos do Python conhecidos, como variáveis, loops, listas e assim por diante.</a:t>
            </a:r>
          </a:p>
          <a:p>
            <a:r>
              <a:rPr lang="pt-BR" sz="2800" dirty="0"/>
              <a:t>(fonte: </a:t>
            </a:r>
            <a:r>
              <a:rPr lang="pt-BR" sz="2800" dirty="0">
                <a:hlinkClick r:id="rId3"/>
              </a:rPr>
              <a:t>https://www.digitalocean.com/community/tutorials/how-to-make-a-web-application-using-flask-in-python-3-pt#pr%C3%A9-requisitos</a:t>
            </a:r>
            <a:r>
              <a:rPr lang="pt-BR" sz="2800" dirty="0"/>
              <a:t> )</a:t>
            </a:r>
          </a:p>
          <a:p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2918F-7B9B-4C61-A05C-BD76DDD72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95" y="3584261"/>
            <a:ext cx="2327585" cy="298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82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       Python 3.7 </a:t>
            </a:r>
            <a:r>
              <a:rPr lang="pt-BR" dirty="0" err="1"/>
              <a:t>mineconda</a:t>
            </a:r>
            <a:r>
              <a:rPr lang="pt-BR" dirty="0"/>
              <a:t> Web </a:t>
            </a:r>
            <a:r>
              <a:rPr lang="pt-BR" dirty="0" err="1"/>
              <a:t>service</a:t>
            </a:r>
            <a:r>
              <a:rPr lang="pt-BR" dirty="0"/>
              <a:t> com </a:t>
            </a:r>
            <a:r>
              <a:rPr lang="pt-BR" dirty="0" err="1"/>
              <a:t>Flask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507795" y="4135565"/>
            <a:ext cx="2423940" cy="2008059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2" name="Picture 2" descr="Resultado de imagem para linguagem python simbol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757" y="4866694"/>
            <a:ext cx="1791459" cy="17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646772" y="996948"/>
            <a:ext cx="105156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0" i="0" dirty="0">
                <a:solidFill>
                  <a:srgbClr val="333333"/>
                </a:solidFill>
                <a:effectLst/>
                <a:latin typeface="Sailec-Regular"/>
              </a:rPr>
              <a:t>	O que é o jinja2?</a:t>
            </a:r>
          </a:p>
          <a:p>
            <a:r>
              <a:rPr lang="pt-BR" sz="2800" dirty="0">
                <a:solidFill>
                  <a:srgbClr val="333333"/>
                </a:solidFill>
                <a:latin typeface="Sailec-Regular"/>
              </a:rPr>
              <a:t>	</a:t>
            </a:r>
            <a:r>
              <a:rPr lang="pt-BR" sz="2800" dirty="0" err="1">
                <a:solidFill>
                  <a:srgbClr val="333333"/>
                </a:solidFill>
                <a:latin typeface="Sailec-Regular"/>
              </a:rPr>
              <a:t>Jinja</a:t>
            </a:r>
            <a:r>
              <a:rPr lang="pt-BR" sz="2800" dirty="0">
                <a:solidFill>
                  <a:srgbClr val="333333"/>
                </a:solidFill>
                <a:latin typeface="Sailec-Regular"/>
              </a:rPr>
              <a:t> é um mecanismo de </a:t>
            </a:r>
            <a:r>
              <a:rPr lang="pt-BR" sz="2800" dirty="0" err="1">
                <a:solidFill>
                  <a:srgbClr val="333333"/>
                </a:solidFill>
                <a:latin typeface="Sailec-Regular"/>
              </a:rPr>
              <a:t>templates</a:t>
            </a:r>
            <a:r>
              <a:rPr lang="pt-BR" sz="2800" dirty="0">
                <a:solidFill>
                  <a:srgbClr val="333333"/>
                </a:solidFill>
                <a:latin typeface="Sailec-Regular"/>
              </a:rPr>
              <a:t> para </a:t>
            </a:r>
            <a:r>
              <a:rPr lang="pt-BR" sz="2800" dirty="0" err="1">
                <a:solidFill>
                  <a:srgbClr val="333333"/>
                </a:solidFill>
                <a:latin typeface="Sailec-Regular"/>
              </a:rPr>
              <a:t>python</a:t>
            </a:r>
            <a:r>
              <a:rPr lang="pt-BR" sz="2800" dirty="0">
                <a:solidFill>
                  <a:srgbClr val="333333"/>
                </a:solidFill>
                <a:latin typeface="Sailec-Regular"/>
              </a:rPr>
              <a:t>. Ele facilita a tarefa de usar HTML dentro de nossas aplicações Python, tem completo suporte </a:t>
            </a:r>
            <a:r>
              <a:rPr lang="pt-BR" sz="2800" dirty="0" err="1">
                <a:solidFill>
                  <a:srgbClr val="333333"/>
                </a:solidFill>
                <a:latin typeface="Sailec-Regular"/>
              </a:rPr>
              <a:t>unicode</a:t>
            </a:r>
            <a:r>
              <a:rPr lang="pt-BR" sz="2800" dirty="0">
                <a:solidFill>
                  <a:srgbClr val="333333"/>
                </a:solidFill>
                <a:latin typeface="Sailec-Regular"/>
              </a:rPr>
              <a:t>, e para aplicativos que necessitam de maior segurança, adiciona execução em área restrita e escape automático.</a:t>
            </a:r>
            <a:endParaRPr lang="pt-BR" sz="2800" b="0" i="0" dirty="0">
              <a:solidFill>
                <a:srgbClr val="333333"/>
              </a:solidFill>
              <a:effectLst/>
              <a:latin typeface="Sailec-Regular"/>
            </a:endParaRPr>
          </a:p>
          <a:p>
            <a:r>
              <a:rPr lang="pt-BR" sz="2800" dirty="0"/>
              <a:t>(fonte </a:t>
            </a:r>
            <a:r>
              <a:rPr lang="pt-BR" sz="2800" dirty="0">
                <a:hlinkClick r:id="rId3"/>
              </a:rPr>
              <a:t>https://imasters.com.br/desenvolvimento/conhecendo-o-jinja2-um-mecanismo-para-templates-no-flask</a:t>
            </a:r>
            <a:r>
              <a:rPr lang="pt-BR" sz="2800" dirty="0"/>
              <a:t> )</a:t>
            </a:r>
          </a:p>
          <a:p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2918F-7B9B-4C61-A05C-BD76DDD72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468" y="4817327"/>
            <a:ext cx="1365793" cy="175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88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Python 3.7 </a:t>
            </a:r>
            <a:r>
              <a:rPr lang="pt-BR" dirty="0" err="1"/>
              <a:t>mineconda</a:t>
            </a:r>
            <a:r>
              <a:rPr lang="pt-BR" dirty="0"/>
              <a:t> Web </a:t>
            </a:r>
            <a:r>
              <a:rPr lang="pt-BR" dirty="0" err="1"/>
              <a:t>service</a:t>
            </a:r>
            <a:r>
              <a:rPr lang="pt-BR" dirty="0"/>
              <a:t> com </a:t>
            </a:r>
            <a:r>
              <a:rPr lang="pt-BR" dirty="0" err="1"/>
              <a:t>Flask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44316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12956" y="1155035"/>
            <a:ext cx="11180281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Instalar </a:t>
            </a:r>
            <a:r>
              <a:rPr lang="pt-BR" sz="2800" dirty="0" err="1"/>
              <a:t>miniconda</a:t>
            </a:r>
            <a:r>
              <a:rPr lang="pt-BR" sz="2800" dirty="0"/>
              <a:t> com o </a:t>
            </a:r>
            <a:r>
              <a:rPr lang="pt-BR" sz="2800" dirty="0" err="1"/>
              <a:t>python</a:t>
            </a:r>
            <a:r>
              <a:rPr lang="pt-BR" sz="2800" dirty="0"/>
              <a:t> 3.7</a:t>
            </a:r>
          </a:p>
          <a:p>
            <a:r>
              <a:rPr lang="pt-BR" sz="2800" dirty="0"/>
              <a:t>conda </a:t>
            </a:r>
            <a:r>
              <a:rPr lang="pt-BR" sz="2800" dirty="0" err="1"/>
              <a:t>install</a:t>
            </a:r>
            <a:r>
              <a:rPr lang="pt-BR" sz="2800" dirty="0"/>
              <a:t> </a:t>
            </a:r>
            <a:r>
              <a:rPr lang="pt-BR" sz="2800" dirty="0" err="1"/>
              <a:t>flask</a:t>
            </a:r>
            <a:endParaRPr lang="pt-BR" sz="2800" dirty="0"/>
          </a:p>
          <a:p>
            <a:r>
              <a:rPr lang="pt-BR" sz="2800" dirty="0"/>
              <a:t>Para testar a instalação, abrir o ambiente de programação do </a:t>
            </a:r>
            <a:r>
              <a:rPr lang="pt-BR" sz="2800" dirty="0" err="1"/>
              <a:t>python</a:t>
            </a:r>
            <a:r>
              <a:rPr lang="pt-BR" sz="2800" dirty="0"/>
              <a:t> e fazer o seguinte comando:</a:t>
            </a:r>
          </a:p>
          <a:p>
            <a:endParaRPr lang="pt-BR" sz="2800" dirty="0"/>
          </a:p>
          <a:p>
            <a:endParaRPr lang="pt-BR" dirty="0"/>
          </a:p>
        </p:txBody>
      </p:sp>
      <p:pic>
        <p:nvPicPr>
          <p:cNvPr id="3" name="Picture 2" descr="Resultado de imagem para linguagem python simbolo">
            <a:extLst>
              <a:ext uri="{FF2B5EF4-FFF2-40B4-BE49-F238E27FC236}">
                <a16:creationId xmlns:a16="http://schemas.microsoft.com/office/drawing/2014/main" id="{7E53E492-9D0A-4259-A925-689D54AD9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731" y="4860019"/>
            <a:ext cx="1798486" cy="170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5FE7974-0BB8-4B4B-9312-3AE662CDA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499" y="4705815"/>
            <a:ext cx="1452772" cy="186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DB4A212-8F28-4D52-B884-1149A3E65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65" y="3001304"/>
            <a:ext cx="7023654" cy="14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1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Python 3.7 </a:t>
            </a:r>
            <a:r>
              <a:rPr lang="pt-BR" dirty="0" err="1"/>
              <a:t>mineconda</a:t>
            </a:r>
            <a:r>
              <a:rPr lang="pt-BR" dirty="0"/>
              <a:t> Web </a:t>
            </a:r>
            <a:r>
              <a:rPr lang="pt-BR" dirty="0" err="1"/>
              <a:t>service</a:t>
            </a:r>
            <a:r>
              <a:rPr lang="pt-BR" dirty="0"/>
              <a:t> com </a:t>
            </a:r>
            <a:r>
              <a:rPr lang="pt-BR" dirty="0" err="1"/>
              <a:t>Flask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44316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12956" y="1155035"/>
            <a:ext cx="11180281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	Crie uma pasta sistema dentro desta parta crie o arquivo base.py, estes dois arquivos servira como exemplo mínimo de como processar solicitações HTTP.</a:t>
            </a:r>
          </a:p>
          <a:p>
            <a:r>
              <a:rPr lang="pt-BR" sz="2800" dirty="0"/>
              <a:t>	Nestes arquivos será criado um pequeno aplicativo Web dentro de um arquivo Python e o executara para iniciar o servidor, que mostrara informações no navegador.</a:t>
            </a:r>
          </a:p>
          <a:p>
            <a:endParaRPr lang="pt-BR" sz="2800" dirty="0"/>
          </a:p>
          <a:p>
            <a:endParaRPr lang="pt-BR" dirty="0"/>
          </a:p>
        </p:txBody>
      </p:sp>
      <p:pic>
        <p:nvPicPr>
          <p:cNvPr id="3" name="Picture 2" descr="Resultado de imagem para linguagem python simbolo">
            <a:extLst>
              <a:ext uri="{FF2B5EF4-FFF2-40B4-BE49-F238E27FC236}">
                <a16:creationId xmlns:a16="http://schemas.microsoft.com/office/drawing/2014/main" id="{7E53E492-9D0A-4259-A925-689D54AD9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731" y="4860019"/>
            <a:ext cx="1798486" cy="170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5FE7974-0BB8-4B4B-9312-3AE662CDA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499" y="4705815"/>
            <a:ext cx="1452772" cy="186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31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Python 3.7 </a:t>
            </a:r>
            <a:r>
              <a:rPr lang="pt-BR" dirty="0" err="1"/>
              <a:t>mineconda</a:t>
            </a:r>
            <a:r>
              <a:rPr lang="pt-BR" dirty="0"/>
              <a:t> Web </a:t>
            </a:r>
            <a:r>
              <a:rPr lang="pt-BR" dirty="0" err="1"/>
              <a:t>service</a:t>
            </a:r>
            <a:r>
              <a:rPr lang="pt-BR" dirty="0"/>
              <a:t> com </a:t>
            </a:r>
            <a:r>
              <a:rPr lang="pt-BR" dirty="0" err="1"/>
              <a:t>Flask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44316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05859" y="974590"/>
            <a:ext cx="1118028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	Código base.py em </a:t>
            </a:r>
            <a:r>
              <a:rPr lang="pt-BR" sz="2800" dirty="0" err="1"/>
              <a:t>python</a:t>
            </a:r>
            <a:r>
              <a:rPr lang="pt-BR" sz="2800" dirty="0"/>
              <a:t>.</a:t>
            </a:r>
          </a:p>
          <a:p>
            <a:endParaRPr lang="pt-BR" sz="2800" dirty="0"/>
          </a:p>
          <a:p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F41EF9A-1A63-4AED-8D34-33F19E9F8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0141"/>
            <a:ext cx="8022771" cy="488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Python 3.7 </a:t>
            </a:r>
            <a:r>
              <a:rPr lang="pt-BR" dirty="0" err="1"/>
              <a:t>mineconda</a:t>
            </a:r>
            <a:r>
              <a:rPr lang="pt-BR" dirty="0"/>
              <a:t> Web </a:t>
            </a:r>
            <a:r>
              <a:rPr lang="pt-BR" dirty="0" err="1"/>
              <a:t>service</a:t>
            </a:r>
            <a:r>
              <a:rPr lang="pt-BR" dirty="0"/>
              <a:t> com </a:t>
            </a:r>
            <a:r>
              <a:rPr lang="pt-BR" dirty="0" err="1"/>
              <a:t>Flask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44316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12956" y="1155035"/>
            <a:ext cx="11180281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	Dentro da pasta sistema onde esta localizado o arquivo base.py, digite na linha de comando em CMD.</a:t>
            </a:r>
          </a:p>
          <a:p>
            <a:r>
              <a:rPr lang="pt-BR" sz="2800" dirty="0"/>
              <a:t>	</a:t>
            </a:r>
            <a:r>
              <a:rPr lang="pt-BR" sz="2800" b="1" dirty="0" err="1"/>
              <a:t>python</a:t>
            </a:r>
            <a:r>
              <a:rPr lang="pt-BR" sz="2800" b="1" dirty="0"/>
              <a:t> base.py</a:t>
            </a:r>
          </a:p>
          <a:p>
            <a:r>
              <a:rPr lang="pt-BR" sz="2800" dirty="0"/>
              <a:t> Para inicializar o servidor WEB do </a:t>
            </a:r>
            <a:r>
              <a:rPr lang="pt-BR" sz="2800" dirty="0" err="1"/>
              <a:t>python</a:t>
            </a:r>
            <a:endParaRPr lang="pt-BR" sz="2800" dirty="0"/>
          </a:p>
          <a:p>
            <a:r>
              <a:rPr lang="pt-BR" sz="2800" dirty="0"/>
              <a:t> </a:t>
            </a:r>
          </a:p>
          <a:p>
            <a:r>
              <a:rPr lang="pt-BR" sz="2800" dirty="0"/>
              <a:t>	</a:t>
            </a:r>
          </a:p>
          <a:p>
            <a:endParaRPr lang="pt-BR" dirty="0"/>
          </a:p>
        </p:txBody>
      </p:sp>
      <p:pic>
        <p:nvPicPr>
          <p:cNvPr id="3" name="Picture 2" descr="Resultado de imagem para linguagem python simbolo">
            <a:extLst>
              <a:ext uri="{FF2B5EF4-FFF2-40B4-BE49-F238E27FC236}">
                <a16:creationId xmlns:a16="http://schemas.microsoft.com/office/drawing/2014/main" id="{7E53E492-9D0A-4259-A925-689D54AD9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730" y="3614057"/>
            <a:ext cx="3110207" cy="295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5FE7974-0BB8-4B4B-9312-3AE662CDA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286" y="3265799"/>
            <a:ext cx="2575985" cy="330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3254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2654</TotalTime>
  <Words>1443</Words>
  <Application>Microsoft Office PowerPoint</Application>
  <PresentationFormat>Widescreen</PresentationFormat>
  <Paragraphs>140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Sailec-Regular</vt:lpstr>
      <vt:lpstr>Tema do Office</vt:lpstr>
      <vt:lpstr>       Python 3.7 mineconda Web service com Flask</vt:lpstr>
      <vt:lpstr>       Python 3.7 mineconda Web service com Flask</vt:lpstr>
      <vt:lpstr>       Python 3.7 mineconda Web service com Flask</vt:lpstr>
      <vt:lpstr>       Python 3.7 mineconda Web service com Flask</vt:lpstr>
      <vt:lpstr>       Python 3.7 mineconda Web service com Flask</vt:lpstr>
      <vt:lpstr>Python 3.7 mineconda Web service com Flask</vt:lpstr>
      <vt:lpstr>Python 3.7 mineconda Web service com Flask</vt:lpstr>
      <vt:lpstr>Python 3.7 mineconda Web service com Flask</vt:lpstr>
      <vt:lpstr>Python 3.7 mineconda Web service com Flask</vt:lpstr>
      <vt:lpstr>Python 3.7 mineconda Web service com Flask</vt:lpstr>
      <vt:lpstr>Python 3.7 mineconda Web service com Flask</vt:lpstr>
      <vt:lpstr>Python 3.7 mineconda Web service com Flask</vt:lpstr>
      <vt:lpstr>Python 3.7 mineconda Web service com Flask</vt:lpstr>
      <vt:lpstr>Python 3.7 mineconda Web service com Flask</vt:lpstr>
      <vt:lpstr>Valores de configuração integrados do Flask</vt:lpstr>
      <vt:lpstr>Mudar porta da aplicação Flask</vt:lpstr>
      <vt:lpstr>Usando modelos HTML</vt:lpstr>
      <vt:lpstr>Usando modelos HTML</vt:lpstr>
      <vt:lpstr>Usando modelos HTML</vt:lpstr>
      <vt:lpstr>Usando modelos HTML</vt:lpstr>
      <vt:lpstr>Usando modelos HTML</vt:lpstr>
      <vt:lpstr>Usando modelos HTML</vt:lpstr>
      <vt:lpstr>Usando modelos HTML</vt:lpstr>
      <vt:lpstr>Usando modelos HTML</vt:lpstr>
      <vt:lpstr>Usando modelos HTML</vt:lpstr>
      <vt:lpstr>Usando modelos HTML</vt:lpstr>
      <vt:lpstr>Usando modelos HTML</vt:lpstr>
      <vt:lpstr>Usando modelos HTML</vt:lpstr>
      <vt:lpstr>Usando modelos HTML</vt:lpstr>
      <vt:lpstr>Usando modelos HTML</vt:lpstr>
      <vt:lpstr>Usando modelos HTML</vt:lpstr>
      <vt:lpstr>Usando modelos HTML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inteligência artificial</dc:title>
  <dc:creator>eder.fernandes</dc:creator>
  <cp:lastModifiedBy>Matheus Bruder</cp:lastModifiedBy>
  <cp:revision>576</cp:revision>
  <dcterms:created xsi:type="dcterms:W3CDTF">2018-01-09T16:39:00Z</dcterms:created>
  <dcterms:modified xsi:type="dcterms:W3CDTF">2020-10-20T12:04:33Z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1046-11.2.0.9085</vt:lpwstr>
  </property>
</Properties>
</file>