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508" r:id="rId3"/>
    <p:sldId id="509" r:id="rId4"/>
    <p:sldId id="458" r:id="rId5"/>
    <p:sldId id="506" r:id="rId6"/>
    <p:sldId id="536" r:id="rId7"/>
    <p:sldId id="535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34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6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6B04-9AA4-4A7B-8E82-87C84281A5BC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1F36E-FE8F-4873-9323-4F14D915CD5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Python 3.7 64bits com tensorflow2.x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7795" y="4135565"/>
            <a:ext cx="2423940" cy="200805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2" name="Picture 2" descr="Resultado de imagem para linguagem python simbo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90" y="4540577"/>
            <a:ext cx="2380452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177637" y="1155035"/>
            <a:ext cx="914399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 que é o </a:t>
            </a:r>
            <a:r>
              <a:rPr lang="pt-BR" sz="2800" dirty="0" err="1"/>
              <a:t>tensorflow</a:t>
            </a:r>
            <a:r>
              <a:rPr lang="pt-BR" sz="2800" dirty="0"/>
              <a:t>?</a:t>
            </a:r>
          </a:p>
          <a:p>
            <a:r>
              <a:rPr lang="pt-BR" sz="2800" dirty="0"/>
              <a:t>O </a:t>
            </a:r>
            <a:r>
              <a:rPr lang="pt-BR" sz="2800" dirty="0" err="1"/>
              <a:t>TensorFlow</a:t>
            </a:r>
            <a:r>
              <a:rPr lang="pt-BR" sz="2800" dirty="0"/>
              <a:t> é uma plataforma completa de código aberto para </a:t>
            </a:r>
            <a:r>
              <a:rPr lang="pt-BR" sz="2800" dirty="0" err="1"/>
              <a:t>machine</a:t>
            </a:r>
            <a:r>
              <a:rPr lang="pt-BR" sz="2800" dirty="0"/>
              <a:t> </a:t>
            </a:r>
            <a:r>
              <a:rPr lang="pt-BR" sz="2800" dirty="0" err="1"/>
              <a:t>learning</a:t>
            </a:r>
            <a:r>
              <a:rPr lang="pt-BR" sz="2800" dirty="0"/>
              <a:t>. Ele tem um ecossistema abrangente e flexível de ferramentas, bibliotecas e recursos da comunidade que permite aos pesquisadores levar adiante ML de ultima geração e aos desenvolvedores criar aplicativos com </a:t>
            </a:r>
            <a:r>
              <a:rPr lang="pt-BR" sz="2800" dirty="0" err="1"/>
              <a:t>tecnologial</a:t>
            </a:r>
            <a:r>
              <a:rPr lang="pt-BR" sz="2800" dirty="0"/>
              <a:t> de ML (</a:t>
            </a:r>
            <a:r>
              <a:rPr lang="pt-BR" sz="2800" dirty="0" err="1"/>
              <a:t>fonte:</a:t>
            </a:r>
            <a:r>
              <a:rPr lang="pt-BR" sz="2800" dirty="0" err="1">
                <a:hlinkClick r:id="rId3"/>
              </a:rPr>
              <a:t>https</a:t>
            </a:r>
            <a:r>
              <a:rPr lang="pt-BR" sz="2800" dirty="0">
                <a:hlinkClick r:id="rId3"/>
              </a:rPr>
              <a:t>://www.tensorflow.org/</a:t>
            </a:r>
            <a:r>
              <a:rPr lang="pt-BR" sz="2800" dirty="0"/>
              <a:t>) </a:t>
            </a:r>
          </a:p>
          <a:p>
            <a:endParaRPr lang="pt-BR" dirty="0"/>
          </a:p>
        </p:txBody>
      </p:sp>
      <p:pic>
        <p:nvPicPr>
          <p:cNvPr id="1026" name="Picture 2" descr="O que é Tensorflow? Para que serve na prática?">
            <a:extLst>
              <a:ext uri="{FF2B5EF4-FFF2-40B4-BE49-F238E27FC236}">
                <a16:creationId xmlns:a16="http://schemas.microsoft.com/office/drawing/2014/main" id="{5C61B8C4-F74C-400B-85FD-53032E6A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21" y="3955312"/>
            <a:ext cx="3484569" cy="29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3"/>
            <a:ext cx="10299700" cy="5158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As imagens são </a:t>
            </a:r>
            <a:r>
              <a:rPr lang="pt-BR" altLang="en-US" dirty="0" err="1"/>
              <a:t>arrays</a:t>
            </a:r>
            <a:r>
              <a:rPr lang="pt-BR" altLang="en-US" dirty="0"/>
              <a:t> </a:t>
            </a:r>
            <a:r>
              <a:rPr lang="pt-BR" altLang="en-US" dirty="0" err="1"/>
              <a:t>NumPy</a:t>
            </a:r>
            <a:r>
              <a:rPr lang="pt-BR" altLang="en-US" dirty="0"/>
              <a:t> de 28x28, com os valores de pixels entre 0 e 255. As </a:t>
            </a:r>
            <a:r>
              <a:rPr lang="pt-BR" altLang="en-US" dirty="0" err="1"/>
              <a:t>labels</a:t>
            </a:r>
            <a:r>
              <a:rPr lang="pt-BR" altLang="en-US" dirty="0"/>
              <a:t>(alvo da classificação) são um </a:t>
            </a:r>
            <a:r>
              <a:rPr lang="pt-BR" altLang="en-US" dirty="0" err="1"/>
              <a:t>array</a:t>
            </a:r>
            <a:r>
              <a:rPr lang="pt-BR" altLang="en-US" dirty="0"/>
              <a:t> de inteiros, no intervalo de 0 a 9, que corresponde com a classe de roupa que cada imagem representa (veja na próxima pagina):</a:t>
            </a:r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pic>
        <p:nvPicPr>
          <p:cNvPr id="7" name="Picture 2" descr="Resultado de imagem para linguagem python simbolo">
            <a:extLst>
              <a:ext uri="{FF2B5EF4-FFF2-40B4-BE49-F238E27FC236}">
                <a16:creationId xmlns:a16="http://schemas.microsoft.com/office/drawing/2014/main" id="{DD23EFBA-5764-4611-9388-5C6FF2A4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01" y="3811406"/>
            <a:ext cx="2380452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O que é Tensorflow? Para que serve na prática?">
            <a:extLst>
              <a:ext uri="{FF2B5EF4-FFF2-40B4-BE49-F238E27FC236}">
                <a16:creationId xmlns:a16="http://schemas.microsoft.com/office/drawing/2014/main" id="{90A11AEF-CF29-4A9F-B20B-2336ECC9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1" y="3398700"/>
            <a:ext cx="3484569" cy="29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6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C2E536-922A-490C-B4EB-C422AC9F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9902"/>
            <a:ext cx="8575964" cy="53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0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3"/>
            <a:ext cx="10299700" cy="5158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Cada imagem é mapeada com um só </a:t>
            </a:r>
            <a:r>
              <a:rPr lang="pt-BR" altLang="en-US" dirty="0" err="1"/>
              <a:t>label</a:t>
            </a:r>
            <a:r>
              <a:rPr lang="pt-BR" altLang="en-US" dirty="0"/>
              <a:t> (rótulo). Já que o nome das classes não são incluídas na base de dados, armazene os dados no código que estará descrito na próxima pagina para usa-los mais tarde quando plotarmos as imagens </a:t>
            </a:r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pic>
        <p:nvPicPr>
          <p:cNvPr id="7" name="Picture 2" descr="Resultado de imagem para linguagem python simbolo">
            <a:extLst>
              <a:ext uri="{FF2B5EF4-FFF2-40B4-BE49-F238E27FC236}">
                <a16:creationId xmlns:a16="http://schemas.microsoft.com/office/drawing/2014/main" id="{DD23EFBA-5764-4611-9388-5C6FF2A4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01" y="3811406"/>
            <a:ext cx="2380452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O que é Tensorflow? Para que serve na prática?">
            <a:extLst>
              <a:ext uri="{FF2B5EF4-FFF2-40B4-BE49-F238E27FC236}">
                <a16:creationId xmlns:a16="http://schemas.microsoft.com/office/drawing/2014/main" id="{90A11AEF-CF29-4A9F-B20B-2336ECC9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1" y="3398700"/>
            <a:ext cx="3484569" cy="29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7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3C75DB-4FBD-4FCE-8E9F-221D2735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7" y="3177634"/>
            <a:ext cx="11648046" cy="1440694"/>
          </a:xfrm>
          <a:prstGeom prst="rect">
            <a:avLst/>
          </a:prstGeom>
        </p:spPr>
      </p:pic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1362509"/>
            <a:ext cx="11648046" cy="4705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Logo abaixo a imagem com um </a:t>
            </a:r>
            <a:r>
              <a:rPr lang="pt-BR" altLang="en-US" dirty="0" err="1"/>
              <a:t>array</a:t>
            </a:r>
            <a:r>
              <a:rPr lang="pt-BR" altLang="en-US" dirty="0"/>
              <a:t> de </a:t>
            </a:r>
            <a:r>
              <a:rPr lang="pt-BR" altLang="en-US" dirty="0" err="1"/>
              <a:t>label</a:t>
            </a:r>
            <a:r>
              <a:rPr lang="pt-BR" altLang="en-US" dirty="0"/>
              <a:t> (rótulo) </a:t>
            </a:r>
          </a:p>
          <a:p>
            <a:pPr marL="0" indent="0">
              <a:buNone/>
            </a:pPr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25323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Será explorado o formato da base de dados antes de treinar o modelo. O próximo comando mostra que existem 60000 imagens no conjunto de treinamento, e cada imagem é representada em 28 x 28 pixels: </a:t>
            </a:r>
          </a:p>
          <a:p>
            <a:pPr marL="0" indent="0">
              <a:buNone/>
            </a:pPr>
            <a:endParaRPr lang="pt-BR" alt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49AE86-9B8A-4631-BF0B-015B73B7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7" y="2674429"/>
            <a:ext cx="7051531" cy="27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1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Do mesmo modo, existem 60000 </a:t>
            </a:r>
            <a:r>
              <a:rPr lang="pt-BR" altLang="en-US" dirty="0" err="1"/>
              <a:t>labels</a:t>
            </a:r>
            <a:r>
              <a:rPr lang="pt-BR" altLang="en-US" dirty="0"/>
              <a:t>(rótulos) no conjunto de treinamento: </a:t>
            </a:r>
          </a:p>
          <a:p>
            <a:pPr marL="0" indent="0">
              <a:buNone/>
            </a:pPr>
            <a:endParaRPr lang="pt-BR" alt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6B8739-54C8-45FA-8963-43DAAE31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5" y="2461779"/>
            <a:ext cx="6573854" cy="2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Cada </a:t>
            </a:r>
            <a:r>
              <a:rPr lang="pt-BR" altLang="en-US" dirty="0" err="1"/>
              <a:t>label</a:t>
            </a:r>
            <a:r>
              <a:rPr lang="pt-BR" altLang="en-US" dirty="0"/>
              <a:t> (rotulo) é um inteiro entre 0 e 9: </a:t>
            </a:r>
          </a:p>
          <a:p>
            <a:pPr marL="0" indent="0">
              <a:buNone/>
            </a:pPr>
            <a:endParaRPr lang="pt-BR" alt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131F6C-BDA9-406D-9E2A-55D28038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8" y="2003135"/>
            <a:ext cx="11012551" cy="2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Existem 10000 imagens no conjunto de teste. Novamente, cada imagem é representada por 28 x 28 pixels: </a:t>
            </a:r>
          </a:p>
          <a:p>
            <a:pPr marL="0" indent="0">
              <a:buNone/>
            </a:pPr>
            <a:endParaRPr lang="pt-BR" alt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7650BF-6187-4A47-B25E-90B9637A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205903"/>
            <a:ext cx="8720556" cy="24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1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E um conjunto de teste contendo 10000 </a:t>
            </a:r>
            <a:r>
              <a:rPr lang="pt-BR" altLang="en-US" dirty="0" err="1"/>
              <a:t>labels</a:t>
            </a:r>
            <a:r>
              <a:rPr lang="pt-BR" altLang="en-US" dirty="0"/>
              <a:t>(rótulos) das imagens  </a:t>
            </a:r>
          </a:p>
          <a:p>
            <a:pPr marL="0" indent="0">
              <a:buNone/>
            </a:pPr>
            <a:endParaRPr lang="pt-BR" alt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E59EA1-5A76-4D5E-9315-3AC1DF49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3" y="1825336"/>
            <a:ext cx="8697486" cy="21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5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Pré-processamento dos dados   </a:t>
            </a:r>
          </a:p>
          <a:p>
            <a:pPr marL="0" indent="0">
              <a:buNone/>
            </a:pPr>
            <a:r>
              <a:rPr lang="pt-BR" altLang="en-US" dirty="0"/>
              <a:t>Os dados precisam ser </a:t>
            </a:r>
            <a:r>
              <a:rPr lang="pt-BR" altLang="en-US" dirty="0" err="1"/>
              <a:t>pré</a:t>
            </a:r>
            <a:r>
              <a:rPr lang="pt-BR" altLang="en-US" dirty="0"/>
              <a:t>-processados antes de treinar a rede. Se você inspecionar a primeira imagem de treinamento, você verá que os valores dos pixels estão entre 0 e 255, veja isto na próxima pagina.</a:t>
            </a:r>
          </a:p>
        </p:txBody>
      </p:sp>
      <p:pic>
        <p:nvPicPr>
          <p:cNvPr id="2" name="Picture 2" descr="Resultado de imagem para linguagem python simbolo">
            <a:extLst>
              <a:ext uri="{FF2B5EF4-FFF2-40B4-BE49-F238E27FC236}">
                <a16:creationId xmlns:a16="http://schemas.microsoft.com/office/drawing/2014/main" id="{B5856D42-4716-4B98-B242-EEEBA18E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01" y="3467472"/>
            <a:ext cx="2380452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O que é Tensorflow? Para que serve na prática?">
            <a:extLst>
              <a:ext uri="{FF2B5EF4-FFF2-40B4-BE49-F238E27FC236}">
                <a16:creationId xmlns:a16="http://schemas.microsoft.com/office/drawing/2014/main" id="{BF3E4D6B-9C6D-44BC-A216-F1A0516A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1" y="3054766"/>
            <a:ext cx="3484569" cy="29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2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Python 3.7 64 bits com TensorFlow2.x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44316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2" name="Picture 2" descr="Resultado de imagem para linguagem python simbo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37" y="3865417"/>
            <a:ext cx="2766128" cy="262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12956" y="1155035"/>
            <a:ext cx="1118028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Instalar </a:t>
            </a:r>
            <a:r>
              <a:rPr lang="pt-BR" sz="2800" dirty="0" err="1"/>
              <a:t>miniconda</a:t>
            </a:r>
            <a:r>
              <a:rPr lang="pt-BR" sz="2800" dirty="0"/>
              <a:t> com o </a:t>
            </a:r>
            <a:r>
              <a:rPr lang="pt-BR" sz="2800" dirty="0" err="1"/>
              <a:t>python</a:t>
            </a:r>
            <a:r>
              <a:rPr lang="pt-BR" sz="2800" dirty="0"/>
              <a:t> 3.7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01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86B32F1-63E9-44B9-8626-88DE5CD1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09903"/>
            <a:ext cx="7178750" cy="59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4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Escalaremos esses valores no intervalo de 0 e 1 antes de alimentar o modelo da rede neural. Para fazer isto, dividimos os valores por 255. É importante que o conjunto de treinamento e o conjunto de teste podem ser processados do mesmo modo, veja abaixo o código: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F1E61F-8036-414E-B9BF-27150A6F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7" y="2754745"/>
            <a:ext cx="11419318" cy="22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2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Para verificar que os dados estão no formato correto e que estamos prontos para construir e treinar a rede, vamos mostrar as primeiras 25 imagens do </a:t>
            </a: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conjunto de treinamento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 e mostrar o nome das classes de cada imagem abaixo.</a:t>
            </a:r>
            <a:endParaRPr lang="pt-BR" alt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A502BB-6573-493B-926D-B7EBC6120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2678224"/>
            <a:ext cx="9363911" cy="35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0" dirty="0">
                <a:solidFill>
                  <a:srgbClr val="202124"/>
                </a:solidFill>
                <a:effectLst/>
                <a:latin typeface="Google Sans"/>
              </a:rPr>
              <a:t>Construindo o modelo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Construir a rede neural requer configurar as camadas do modelo, e depois, compilar o modelo.</a:t>
            </a:r>
          </a:p>
          <a:p>
            <a:pPr marL="0" indent="0">
              <a:buNone/>
            </a:pPr>
            <a:r>
              <a:rPr lang="pt-BR" altLang="en-US" dirty="0">
                <a:solidFill>
                  <a:srgbClr val="202124"/>
                </a:solidFill>
                <a:latin typeface="Roboto"/>
              </a:rPr>
              <a:t>	Montar as camadas </a:t>
            </a:r>
          </a:p>
          <a:p>
            <a:pPr marL="0" indent="0">
              <a:buNone/>
            </a:pPr>
            <a:r>
              <a:rPr lang="pt-BR" altLang="en-US" dirty="0">
                <a:solidFill>
                  <a:srgbClr val="202124"/>
                </a:solidFill>
                <a:latin typeface="Roboto"/>
              </a:rPr>
              <a:t>O principal bloco de construção da rede neural é a camada (</a:t>
            </a:r>
            <a:r>
              <a:rPr lang="pt-BR" altLang="en-US" dirty="0" err="1">
                <a:solidFill>
                  <a:srgbClr val="202124"/>
                </a:solidFill>
                <a:latin typeface="Roboto"/>
              </a:rPr>
              <a:t>layer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). As camadas(</a:t>
            </a:r>
            <a:r>
              <a:rPr lang="pt-BR" altLang="en-US" dirty="0" err="1">
                <a:solidFill>
                  <a:srgbClr val="202124"/>
                </a:solidFill>
                <a:latin typeface="Roboto"/>
              </a:rPr>
              <a:t>layers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) extraem representações dos dados inseridos na rede.</a:t>
            </a:r>
          </a:p>
          <a:p>
            <a:pPr marL="0" indent="0">
              <a:buNone/>
            </a:pPr>
            <a:r>
              <a:rPr lang="pt-BR" altLang="en-US" dirty="0">
                <a:solidFill>
                  <a:srgbClr val="202124"/>
                </a:solidFill>
                <a:latin typeface="Roboto"/>
              </a:rPr>
              <a:t>Com sorte, essas representações são significativas para o problema a mão </a:t>
            </a:r>
            <a:endParaRPr lang="pt-BR" alt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95EBA0-EA7D-46F0-8D51-381C42F5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55" y="3732665"/>
            <a:ext cx="9531490" cy="26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0" dirty="0">
                <a:solidFill>
                  <a:srgbClr val="202124"/>
                </a:solidFill>
                <a:effectLst/>
                <a:latin typeface="Google Sans"/>
              </a:rPr>
              <a:t>Construindo o modelo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Muito do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deep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learning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consiste encadear simples camadas. 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Muitas camadas, como 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tf.keras.layers.Dense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, tem parâmetros que são aprendidos durante o treinamento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95EBA0-EA7D-46F0-8D51-381C42F5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36" y="3210313"/>
            <a:ext cx="10840364" cy="30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2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0" dirty="0">
                <a:solidFill>
                  <a:srgbClr val="202124"/>
                </a:solidFill>
                <a:effectLst/>
                <a:latin typeface="Google Sans"/>
              </a:rPr>
              <a:t>Construindo o modelo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A primeira camada da rede,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tf.keras.layers.Flatten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, transforma o formato da imagem de um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array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de imagens de duas dimensões (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of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28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by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28 pixels) para um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array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de uma dimensão (de 28 * 28 = 784 pixels). Pense nessa camada como camadas não empilhadas de pixels de uma imagem e os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emfilere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. Essa camada não tem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paramêtros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para aprender; ela só reformata os dados.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95EBA0-EA7D-46F0-8D51-381C42F5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36" y="3210313"/>
            <a:ext cx="10840364" cy="30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6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0" dirty="0">
                <a:solidFill>
                  <a:srgbClr val="202124"/>
                </a:solidFill>
                <a:effectLst/>
                <a:latin typeface="Google Sans"/>
              </a:rPr>
              <a:t>Construindo o modelo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Depois dos pixels serem achatados, a rede consiste de uma sequência de duas camadas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tf.keras,layer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.Dense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.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Essa são camadas neurais 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densely</a:t>
            </a: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connected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, ou 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fully</a:t>
            </a: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connected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. A primeira camada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Dense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 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tem 128 nós (ou neurônios). A segunda (e última)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camda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é uma 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softmax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 de 10 nós que retorna um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array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de 10 probabilidades, cuja soma resulta em 1. Cada nó contem um valor que indica a probabilidade de que aquela imagem pertence a uma das 10 classes.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95EBA0-EA7D-46F0-8D51-381C42F5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3722146"/>
            <a:ext cx="9934074" cy="27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0" dirty="0">
                <a:solidFill>
                  <a:srgbClr val="202124"/>
                </a:solidFill>
                <a:effectLst/>
                <a:latin typeface="Google Sans"/>
              </a:rPr>
              <a:t>Compile o modelo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Antes do modelo estar pronto para o treinamento, é necessário algumas configurações a mais. Essas serão adicionadas no passo de </a:t>
            </a: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compilação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Função 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Loss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 —Essa mede quão precisa o modelo é durante o treinamento. Queremos minimizar a função para </a:t>
            </a: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guiar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 o modelo para direção certa.</a:t>
            </a:r>
          </a:p>
          <a:p>
            <a:pPr marL="0" indent="0">
              <a:buNone/>
            </a:pP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89E418-9962-4670-98D9-4D184E38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7" y="3730292"/>
            <a:ext cx="11466166" cy="25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6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0" dirty="0">
                <a:solidFill>
                  <a:srgbClr val="202124"/>
                </a:solidFill>
                <a:effectLst/>
                <a:latin typeface="Google Sans"/>
              </a:rPr>
              <a:t>Compile o modelo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Antes do modelo estar pronto para o treinamento, é necessário algumas configurações a mais. Essas serão adicionadas no passo de </a:t>
            </a: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compilação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Optimizer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 —Isso é como o modelo se atualiza com base no dado que ele vê e sua função 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loss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89E418-9962-4670-98D9-4D184E38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7" y="3730292"/>
            <a:ext cx="11466166" cy="25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2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0" dirty="0">
                <a:solidFill>
                  <a:srgbClr val="202124"/>
                </a:solidFill>
                <a:effectLst/>
                <a:latin typeface="Google Sans"/>
              </a:rPr>
              <a:t>Compile o modelo </a:t>
            </a: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Antes do modelo estar pronto para o treinamento, é necessário algumas configurações a mais. Essas serão adicionadas no passo de </a:t>
            </a: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compilação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Métricas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 —usadas para monitorar os passos de treinamento e teste. O exemplo abaixo usa a </a:t>
            </a: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acurácia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, a fração das imagens que foram classificadas corretamente.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89E418-9962-4670-98D9-4D184E38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7" y="3730292"/>
            <a:ext cx="11466166" cy="25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1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3"/>
            <a:ext cx="10515600" cy="5267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Pacotes a ser instalado caso tenha uma </a:t>
            </a:r>
            <a:r>
              <a:rPr lang="pt-BR" altLang="en-US" dirty="0" err="1"/>
              <a:t>gpu</a:t>
            </a:r>
            <a:r>
              <a:rPr lang="pt-BR" altLang="en-US" dirty="0"/>
              <a:t> em seu </a:t>
            </a:r>
            <a:r>
              <a:rPr lang="pt-BR" altLang="en-US" dirty="0" err="1"/>
              <a:t>pc</a:t>
            </a:r>
            <a:r>
              <a:rPr lang="pt-BR" altLang="en-US" dirty="0"/>
              <a:t> com </a:t>
            </a:r>
            <a:r>
              <a:rPr lang="pt-BR" altLang="en-US" dirty="0" err="1"/>
              <a:t>cuda</a:t>
            </a:r>
            <a:r>
              <a:rPr lang="pt-BR" altLang="en-US" dirty="0"/>
              <a:t> 10.0</a:t>
            </a:r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tensorflow-gpu</a:t>
            </a:r>
            <a:r>
              <a:rPr lang="pt-BR" altLang="en-US" dirty="0"/>
              <a:t>==2.1</a:t>
            </a:r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 Python 3.7 64 bits com TensorFlow2.x </a:t>
            </a:r>
          </a:p>
        </p:txBody>
      </p:sp>
      <p:pic>
        <p:nvPicPr>
          <p:cNvPr id="10" name="Picture 2" descr="Resultado de imagem para linguagem python simbolo">
            <a:extLst>
              <a:ext uri="{FF2B5EF4-FFF2-40B4-BE49-F238E27FC236}">
                <a16:creationId xmlns:a16="http://schemas.microsoft.com/office/drawing/2014/main" id="{7ECDE3AE-469A-498F-BF51-E55EA2BC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3686981"/>
            <a:ext cx="2380452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O que é Tensorflow? Para que serve na prática?">
            <a:extLst>
              <a:ext uri="{FF2B5EF4-FFF2-40B4-BE49-F238E27FC236}">
                <a16:creationId xmlns:a16="http://schemas.microsoft.com/office/drawing/2014/main" id="{A91DDAC5-E753-49F3-AC26-56618868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30" y="3274275"/>
            <a:ext cx="3484569" cy="29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1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Treine o modelo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      Treinar a rede neural requer os seguintes passos: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1-Alimente com os dados de treinamento, o modelo. Neste exemplo, os dados de treinamento são os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arrays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train_images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 e 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train_labels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</a:p>
          <a:p>
            <a:pPr marL="0" indent="0" algn="l">
              <a:buNone/>
            </a:pPr>
            <a:r>
              <a:rPr lang="pt-BR" altLang="en-US" dirty="0">
                <a:solidFill>
                  <a:srgbClr val="202124"/>
                </a:solidFill>
                <a:latin typeface="Roboto"/>
              </a:rPr>
              <a:t>2- O modelo aprende como associar as imagens as </a:t>
            </a:r>
            <a:r>
              <a:rPr lang="pt-BR" altLang="en-US" dirty="0" err="1">
                <a:solidFill>
                  <a:srgbClr val="202124"/>
                </a:solidFill>
                <a:latin typeface="Roboto"/>
              </a:rPr>
              <a:t>labels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.</a:t>
            </a:r>
          </a:p>
          <a:p>
            <a:pPr marL="0" indent="0" algn="l">
              <a:buNone/>
            </a:pPr>
            <a:r>
              <a:rPr lang="pt-BR" altLang="en-US" dirty="0">
                <a:solidFill>
                  <a:srgbClr val="202124"/>
                </a:solidFill>
                <a:latin typeface="Roboto"/>
              </a:rPr>
              <a:t>3-Perguntamos ao modelo para fazer previsões sobre o conjunto de teste – nesse exemplo, o </a:t>
            </a:r>
            <a:r>
              <a:rPr lang="pt-BR" altLang="en-US" dirty="0" err="1">
                <a:solidFill>
                  <a:srgbClr val="202124"/>
                </a:solidFill>
                <a:latin typeface="Roboto"/>
              </a:rPr>
              <a:t>array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 </a:t>
            </a:r>
            <a:r>
              <a:rPr lang="pt-BR" altLang="en-US" dirty="0" err="1">
                <a:solidFill>
                  <a:srgbClr val="202124"/>
                </a:solidFill>
                <a:latin typeface="Roboto"/>
              </a:rPr>
              <a:t>test_images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. Verificamos se as previsões combinaram com as </a:t>
            </a:r>
            <a:r>
              <a:rPr lang="pt-BR" altLang="en-US" dirty="0" err="1">
                <a:solidFill>
                  <a:srgbClr val="202124"/>
                </a:solidFill>
                <a:latin typeface="Roboto"/>
              </a:rPr>
              <a:t>labels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 do </a:t>
            </a:r>
            <a:r>
              <a:rPr lang="pt-BR" altLang="en-US" dirty="0" err="1">
                <a:solidFill>
                  <a:srgbClr val="202124"/>
                </a:solidFill>
                <a:latin typeface="Roboto"/>
              </a:rPr>
              <a:t>array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 </a:t>
            </a:r>
            <a:r>
              <a:rPr lang="pt-BR" altLang="en-US" dirty="0" err="1">
                <a:solidFill>
                  <a:srgbClr val="202124"/>
                </a:solidFill>
                <a:latin typeface="Roboto"/>
              </a:rPr>
              <a:t>test_labels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.</a:t>
            </a:r>
          </a:p>
          <a:p>
            <a:pPr marL="0" indent="0" algn="l">
              <a:buNone/>
            </a:pPr>
            <a:r>
              <a:rPr lang="pt-BR" altLang="en-US" dirty="0">
                <a:solidFill>
                  <a:srgbClr val="202124"/>
                </a:solidFill>
                <a:latin typeface="Roboto"/>
              </a:rPr>
              <a:t>	Para começar a treinar, chame o método </a:t>
            </a:r>
            <a:r>
              <a:rPr lang="pt-BR" altLang="en-US" dirty="0" err="1">
                <a:solidFill>
                  <a:srgbClr val="202124"/>
                </a:solidFill>
                <a:latin typeface="Roboto"/>
              </a:rPr>
              <a:t>model.fit</a:t>
            </a:r>
            <a:r>
              <a:rPr lang="pt-BR" altLang="en-US" dirty="0">
                <a:solidFill>
                  <a:srgbClr val="202124"/>
                </a:solidFill>
                <a:latin typeface="Roboto"/>
              </a:rPr>
              <a:t> – assim chamado, porque ele “encaixa” o modelo no conjunto de treinamento.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49AF06-4BFD-4120-8E5C-2A55953E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5343525"/>
            <a:ext cx="10580722" cy="9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19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Treine o modelo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      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À medida que o modelo treina, as métricas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loss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e acurácia são mostradas. O modelo atinge uma acurácia de 0.88 (ou 88%) com o conjunto de treinamento.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49AF06-4BFD-4120-8E5C-2A55953E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3199532"/>
            <a:ext cx="10580722" cy="9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22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Avalie a acurácia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      Depois, compare como o modelo performou com o conjunto de teste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Acabou que o a acurácia com o conjunto de teste é um pouco menor do que a acurácia de treinamento. Essa diferença entre as duas acurácias representa um 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overfitting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.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Overfitting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é modelo de aprendizado de máquina performou de maneira pior em um conjunto de entradas novas, e não usadas anteriormente, que usando o conjunto de treinamento.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B42487-AFA3-4518-BEBE-FCC7024D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3" y="4859566"/>
            <a:ext cx="11657960" cy="14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      Com o modelo treinado, o usaremos para predições de algumas imagens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Aqui, o modelo previu que a 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label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 de cada imagem no conjunto de treinamento. Vamos olhar na primeira predição: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2E7E6D-078B-4A48-AF72-573CF382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7" y="3519669"/>
            <a:ext cx="11389089" cy="27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1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      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A predição é um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array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de 10 números. Eles representam um a </a:t>
            </a:r>
            <a:r>
              <a:rPr lang="pt-BR" b="0" i="1" dirty="0">
                <a:solidFill>
                  <a:srgbClr val="202124"/>
                </a:solidFill>
                <a:effectLst/>
                <a:latin typeface="Roboto"/>
              </a:rPr>
              <a:t>confiança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 do modelo que a imagem corresponde a cada um dos diferentes artigos de roupa. Podemos ver cada 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/>
              </a:rPr>
              <a:t>label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 tem um maior valor de confiança: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970CFB-017E-4D78-A451-61665D1C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959175"/>
            <a:ext cx="10171434" cy="30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87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      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Então, o modelo é confiante de que esse imagem é uma bota (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ankle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boot) ou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class_names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[9]. Examinando a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label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do teste, vemos que essa classificação é correta: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FFA10-D8EA-469B-A753-C1CB3DA5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0" y="3767707"/>
            <a:ext cx="11283280" cy="21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37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      Podemos mostrar graficamente como se parece em um conjunto total de previsão de 10 classes.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2" name="Picture 2" descr="Resultado de imagem para linguagem python simbolo">
            <a:extLst>
              <a:ext uri="{FF2B5EF4-FFF2-40B4-BE49-F238E27FC236}">
                <a16:creationId xmlns:a16="http://schemas.microsoft.com/office/drawing/2014/main" id="{DCC43612-630A-4626-A096-B06C1D83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280" y="3167451"/>
            <a:ext cx="2380452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 que é Tensorflow? Para que serve na prática?">
            <a:extLst>
              <a:ext uri="{FF2B5EF4-FFF2-40B4-BE49-F238E27FC236}">
                <a16:creationId xmlns:a16="http://schemas.microsoft.com/office/drawing/2014/main" id="{C6E9D84C-6DF6-43E7-BA8F-B0693C9B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10" y="2754745"/>
            <a:ext cx="3484569" cy="29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75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4175FE-0BB6-424E-A557-B5162C7F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346736"/>
            <a:ext cx="7880182" cy="61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     Vamos olhar a previsão da imagem na posição 0, do 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array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 de predição.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E59D91-A621-4FFE-8F7C-538499EB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10" y="1435966"/>
            <a:ext cx="6745706" cy="49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6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     Vamos olhar a previsão da imagem na posição 0, do 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array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 de predição.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C7038E-742A-49F0-8AFF-1BA6205F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72" y="1435966"/>
            <a:ext cx="6418096" cy="46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2"/>
            <a:ext cx="7195820" cy="5582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en-US" dirty="0"/>
              <a:t>Pacotes a ser instalado</a:t>
            </a:r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numpy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scipy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 err="1"/>
              <a:t>pip</a:t>
            </a:r>
            <a:r>
              <a:rPr lang="pt-BR" altLang="en-US" dirty="0"/>
              <a:t>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wget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seaborn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tensorflow</a:t>
            </a:r>
            <a:r>
              <a:rPr lang="pt-BR" altLang="en-US"/>
              <a:t>==2.1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 err="1"/>
              <a:t>pip</a:t>
            </a:r>
            <a:r>
              <a:rPr lang="pt-BR" altLang="en-US" dirty="0"/>
              <a:t>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opencv-python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 </a:t>
            </a:r>
            <a:r>
              <a:rPr lang="pt-BR" altLang="en-US" dirty="0" err="1"/>
              <a:t>tqdm</a:t>
            </a:r>
            <a:r>
              <a:rPr lang="pt-BR" altLang="en-US" dirty="0"/>
              <a:t>==4.43.0</a:t>
            </a:r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pandas</a:t>
            </a:r>
          </a:p>
          <a:p>
            <a:pPr marL="0" indent="0">
              <a:buNone/>
            </a:pPr>
            <a:r>
              <a:rPr lang="pt-BR" altLang="en-US" dirty="0" err="1"/>
              <a:t>pip</a:t>
            </a:r>
            <a:r>
              <a:rPr lang="pt-BR" altLang="en-US" dirty="0"/>
              <a:t>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awscli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urllib3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 Python 3.7 64 bits com TensorFlow2.x </a:t>
            </a:r>
          </a:p>
        </p:txBody>
      </p:sp>
      <p:pic>
        <p:nvPicPr>
          <p:cNvPr id="10" name="Picture 2" descr="Resultado de imagem para linguagem python simbolo">
            <a:extLst>
              <a:ext uri="{FF2B5EF4-FFF2-40B4-BE49-F238E27FC236}">
                <a16:creationId xmlns:a16="http://schemas.microsoft.com/office/drawing/2014/main" id="{CEA1D191-A15A-49A5-B6EE-3A273382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020" y="4018457"/>
            <a:ext cx="2380452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O que é Tensorflow? Para que serve na prática?">
            <a:extLst>
              <a:ext uri="{FF2B5EF4-FFF2-40B4-BE49-F238E27FC236}">
                <a16:creationId xmlns:a16="http://schemas.microsoft.com/office/drawing/2014/main" id="{68DFEFAD-F619-4A37-8AB5-B616DF36B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62" y="909902"/>
            <a:ext cx="3484569" cy="29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Finalmente, use o modelo treinado para fazer a predição de uma única imagem .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537141-5B6C-4F27-8E3C-56229F59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7" y="2091449"/>
            <a:ext cx="11648046" cy="41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7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Modelos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tf.keras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são otimizados para fazer predições em um batch, ou coleções, de exemplos de uma vez. De acordo, mesmo que usemos uma única im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agem, precisamos adicionar em uma lista: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76FB51-E39B-4A8B-94B0-B9E32496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93" y="2461779"/>
            <a:ext cx="11451849" cy="27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Modelos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tf.keras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são otimizados para fazer predições em um batch, ou coleções, de exemplos de uma vez. De acordo, mesmo que usemos uma única im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agem, precisamos adicionar em uma lista: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B4BCD6-FD91-4E9C-9C30-5FFA36EA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0" y="3090292"/>
            <a:ext cx="10932479" cy="26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98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Agora prediremos a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label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correta para essa imagem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8F3C9A-7D77-4B07-BD44-D01C644A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3714808"/>
            <a:ext cx="11104525" cy="18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84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Agora prediremos a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label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correta para essa imagem</a:t>
            </a: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4D9C32-ECC6-435F-82CE-FBF770A2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99" y="1681162"/>
            <a:ext cx="8571163" cy="47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0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202124"/>
                </a:solidFill>
                <a:latin typeface="Google Sans"/>
              </a:rPr>
              <a:t>Faça predições </a:t>
            </a:r>
            <a:endParaRPr lang="pt-BR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BB04E35D-46F8-4320-AAAD-A48CE559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977" y="900546"/>
            <a:ext cx="11648046" cy="51677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	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modelo.predict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 retorna a lista de listas – uma lista para cada imagem em um batch de dados. Pegue a predição de nossa (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/>
              </a:rPr>
              <a:t>unica</a:t>
            </a:r>
            <a:r>
              <a:rPr lang="pt-BR" b="0" i="0" dirty="0">
                <a:solidFill>
                  <a:srgbClr val="202124"/>
                </a:solidFill>
                <a:effectLst/>
                <a:latin typeface="Roboto"/>
              </a:rPr>
              <a:t>) imagem no batch:</a:t>
            </a:r>
          </a:p>
          <a:p>
            <a:pPr marL="0" indent="0" algn="l">
              <a:buNone/>
            </a:pPr>
            <a:endParaRPr lang="pt-BR" dirty="0">
              <a:solidFill>
                <a:srgbClr val="202124"/>
              </a:solidFill>
              <a:latin typeface="Roboto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202124"/>
              </a:solidFill>
              <a:effectLst/>
              <a:latin typeface="Roboto"/>
            </a:endParaRPr>
          </a:p>
          <a:p>
            <a:pPr marL="0" indent="0" algn="l">
              <a:buNone/>
            </a:pPr>
            <a:endParaRPr lang="pt-BR" dirty="0">
              <a:solidFill>
                <a:srgbClr val="202124"/>
              </a:solidFill>
              <a:latin typeface="Roboto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202124"/>
              </a:solidFill>
              <a:effectLst/>
              <a:latin typeface="Roboto"/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Roboto"/>
              </a:rPr>
              <a:t>E, como antes, o modelo previu a 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label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 como 9</a:t>
            </a:r>
          </a:p>
          <a:p>
            <a:pPr marL="0" indent="0" algn="l">
              <a:buNone/>
            </a:pPr>
            <a:endParaRPr lang="pt-BR" b="0" i="0" dirty="0">
              <a:solidFill>
                <a:srgbClr val="202124"/>
              </a:solidFill>
              <a:effectLst/>
              <a:latin typeface="Roboto"/>
            </a:endParaRPr>
          </a:p>
          <a:p>
            <a:pPr marL="0" indent="0" algn="l">
              <a:buNone/>
            </a:pPr>
            <a:endParaRPr lang="pt-BR" altLang="en-US" dirty="0">
              <a:solidFill>
                <a:srgbClr val="202124"/>
              </a:solidFill>
              <a:latin typeface="Roboto"/>
            </a:endParaRPr>
          </a:p>
          <a:p>
            <a:pPr marL="0" indent="0" algn="l">
              <a:buNone/>
            </a:pPr>
            <a:endParaRPr lang="pt-BR" altLang="en-US" dirty="0">
              <a:solidFill>
                <a:srgbClr val="202124"/>
              </a:solidFill>
              <a:latin typeface="Roboto"/>
            </a:endParaRPr>
          </a:p>
          <a:p>
            <a:pPr marL="0" indent="0" algn="l">
              <a:buNone/>
            </a:pPr>
            <a:endParaRPr lang="pt-BR" altLang="en-US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B33F23-BEF2-42CD-AF34-9BEF6D13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7" y="2173536"/>
            <a:ext cx="7654389" cy="184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390525" y="1129412"/>
            <a:ext cx="11410950" cy="5134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Referncias</a:t>
            </a:r>
            <a:r>
              <a:rPr lang="pt-BR" b="1" dirty="0"/>
              <a:t>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https://www.tensorflow.org/</a:t>
            </a:r>
            <a:endParaRPr lang="pt-BR" b="1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 Python 3.7 64 bits com TensorFlow2.x </a:t>
            </a:r>
          </a:p>
        </p:txBody>
      </p:sp>
    </p:spTree>
    <p:extLst>
      <p:ext uri="{BB962C8B-B14F-4D97-AF65-F5344CB8AC3E}">
        <p14:creationId xmlns:p14="http://schemas.microsoft.com/office/powerpoint/2010/main" val="424838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3"/>
            <a:ext cx="7195820" cy="5267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en-US" dirty="0"/>
              <a:t>Pacotes a ser instalado:</a:t>
            </a:r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Cython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contextlib2</a:t>
            </a:r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pillow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lxml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jupyter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matplotlib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conda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six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 err="1"/>
              <a:t>pip</a:t>
            </a:r>
            <a:r>
              <a:rPr lang="pt-BR" altLang="en-US" dirty="0"/>
              <a:t> </a:t>
            </a:r>
            <a:r>
              <a:rPr lang="pt-BR" altLang="en-US" dirty="0" err="1"/>
              <a:t>install</a:t>
            </a:r>
            <a:r>
              <a:rPr lang="pt-BR" altLang="en-US" dirty="0"/>
              <a:t> tf-</a:t>
            </a:r>
            <a:r>
              <a:rPr lang="pt-BR" altLang="en-US" dirty="0" err="1"/>
              <a:t>slim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 err="1"/>
              <a:t>pip</a:t>
            </a:r>
            <a:r>
              <a:rPr lang="pt-BR" altLang="en-US" dirty="0"/>
              <a:t> </a:t>
            </a:r>
            <a:r>
              <a:rPr lang="pt-BR" altLang="en-US" dirty="0" err="1"/>
              <a:t>install</a:t>
            </a:r>
            <a:r>
              <a:rPr lang="pt-BR" altLang="en-US" dirty="0"/>
              <a:t> tf-</a:t>
            </a:r>
            <a:r>
              <a:rPr lang="pt-BR" altLang="en-US" dirty="0" err="1"/>
              <a:t>models</a:t>
            </a:r>
            <a:r>
              <a:rPr lang="pt-BR" altLang="en-US" dirty="0"/>
              <a:t>-</a:t>
            </a:r>
            <a:r>
              <a:rPr lang="pt-BR" altLang="en-US" dirty="0" err="1"/>
              <a:t>official</a:t>
            </a:r>
            <a:r>
              <a:rPr lang="pt-BR" altLang="en-US" dirty="0"/>
              <a:t>==2.1.0.dev1</a:t>
            </a:r>
          </a:p>
          <a:p>
            <a:pPr marL="0" indent="0">
              <a:buNone/>
            </a:pPr>
            <a:r>
              <a:rPr lang="pt-BR" altLang="en-US" dirty="0" err="1"/>
              <a:t>pip</a:t>
            </a:r>
            <a:r>
              <a:rPr lang="pt-BR" altLang="en-US" dirty="0"/>
              <a:t> </a:t>
            </a:r>
            <a:r>
              <a:rPr lang="pt-BR" altLang="en-US" dirty="0" err="1"/>
              <a:t>install</a:t>
            </a:r>
            <a:r>
              <a:rPr lang="pt-BR" altLang="en-US" dirty="0"/>
              <a:t> </a:t>
            </a:r>
            <a:r>
              <a:rPr lang="pt-BR" altLang="en-US" dirty="0" err="1"/>
              <a:t>docker</a:t>
            </a:r>
            <a:r>
              <a:rPr lang="pt-BR" altLang="en-US" dirty="0"/>
              <a:t> </a:t>
            </a:r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 Python 3.7 64 bits com TensorFlow2.x </a:t>
            </a:r>
          </a:p>
        </p:txBody>
      </p:sp>
      <p:pic>
        <p:nvPicPr>
          <p:cNvPr id="10" name="Picture 2" descr="Resultado de imagem para linguagem python simbolo">
            <a:extLst>
              <a:ext uri="{FF2B5EF4-FFF2-40B4-BE49-F238E27FC236}">
                <a16:creationId xmlns:a16="http://schemas.microsoft.com/office/drawing/2014/main" id="{A072A8F7-DA74-489F-8A89-A6033802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75" y="4178952"/>
            <a:ext cx="2380452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O que é Tensorflow? Para que serve na prática?">
            <a:extLst>
              <a:ext uri="{FF2B5EF4-FFF2-40B4-BE49-F238E27FC236}">
                <a16:creationId xmlns:a16="http://schemas.microsoft.com/office/drawing/2014/main" id="{9C09C53A-F1E1-45A1-8880-576A2AA9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17" y="814301"/>
            <a:ext cx="3484569" cy="29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8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3"/>
            <a:ext cx="10299700" cy="3269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Será demonstrado como treinar um modelo de rede neural para classificação de imagens de roupas, como tênis e camisetas.</a:t>
            </a:r>
          </a:p>
          <a:p>
            <a:pPr marL="0" indent="0">
              <a:buNone/>
            </a:pPr>
            <a:r>
              <a:rPr lang="pt-BR" altLang="en-US" dirty="0"/>
              <a:t>O guia usa </a:t>
            </a:r>
            <a:r>
              <a:rPr lang="pt-BR" altLang="en-US" dirty="0" err="1"/>
              <a:t>tf.keras</a:t>
            </a:r>
            <a:r>
              <a:rPr lang="pt-BR" altLang="en-US" dirty="0"/>
              <a:t>, uma API alto-nível para construir e treinar modelos no </a:t>
            </a:r>
            <a:r>
              <a:rPr lang="pt-BR" altLang="en-US" dirty="0" err="1"/>
              <a:t>TensorFlow</a:t>
            </a:r>
            <a:r>
              <a:rPr lang="pt-BR" altLang="en-US" dirty="0"/>
              <a:t>, para execução do código será usado a IDE </a:t>
            </a:r>
            <a:r>
              <a:rPr lang="pt-BR" altLang="en-US" dirty="0" err="1"/>
              <a:t>jupyter</a:t>
            </a:r>
            <a:r>
              <a:rPr lang="pt-BR" altLang="en-US" dirty="0"/>
              <a:t>-notebook</a:t>
            </a:r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pic>
        <p:nvPicPr>
          <p:cNvPr id="10" name="Picture 2" descr="Resultado de imagem para linguagem python simbolo">
            <a:extLst>
              <a:ext uri="{FF2B5EF4-FFF2-40B4-BE49-F238E27FC236}">
                <a16:creationId xmlns:a16="http://schemas.microsoft.com/office/drawing/2014/main" id="{A072A8F7-DA74-489F-8A89-A6033802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91" y="3429000"/>
            <a:ext cx="2776682" cy="263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O que é Tensorflow? Para que serve na prática?">
            <a:extLst>
              <a:ext uri="{FF2B5EF4-FFF2-40B4-BE49-F238E27FC236}">
                <a16:creationId xmlns:a16="http://schemas.microsoft.com/office/drawing/2014/main" id="{9C09C53A-F1E1-45A1-8880-576A2AA9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70" y="3371636"/>
            <a:ext cx="3607321" cy="300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5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4"/>
            <a:ext cx="10299700" cy="107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Declaração das bibliotecas e verificar a versão do </a:t>
            </a:r>
            <a:r>
              <a:rPr lang="pt-BR" altLang="en-US" dirty="0" err="1"/>
              <a:t>TensorFlow</a:t>
            </a:r>
            <a:endParaRPr lang="pt-BR" altLang="en-US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4A63D7-E627-47E8-AFF1-A86A4B14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550844"/>
            <a:ext cx="8318500" cy="47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4"/>
            <a:ext cx="10299700" cy="107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Importando a base de dados Fashion MNIST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F22D13-3FAF-4FCD-A741-92BE772C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1538287"/>
            <a:ext cx="11513127" cy="31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9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36260"/>
            <a:ext cx="10515600" cy="544777"/>
          </a:xfrm>
        </p:spPr>
        <p:txBody>
          <a:bodyPr>
            <a:normAutofit fontScale="90000"/>
          </a:bodyPr>
          <a:lstStyle/>
          <a:p>
            <a:r>
              <a:rPr lang="pt-BR" dirty="0"/>
              <a:t>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300" y="1143000"/>
            <a:ext cx="10515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dirty="0"/>
          </a:p>
          <a:p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838200" y="909903"/>
            <a:ext cx="10299700" cy="5158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Carregando a base de dados que retorna quatro </a:t>
            </a:r>
            <a:r>
              <a:rPr lang="pt-BR" altLang="en-US" dirty="0" err="1"/>
              <a:t>NumPy</a:t>
            </a:r>
            <a:r>
              <a:rPr lang="pt-BR" altLang="en-US" dirty="0"/>
              <a:t> </a:t>
            </a:r>
            <a:r>
              <a:rPr lang="pt-BR" altLang="en-US" dirty="0" err="1"/>
              <a:t>arrays</a:t>
            </a:r>
            <a:r>
              <a:rPr lang="pt-BR" altLang="en-US" dirty="0"/>
              <a:t>:</a:t>
            </a:r>
          </a:p>
          <a:p>
            <a:r>
              <a:rPr lang="pt-BR" altLang="en-US" dirty="0"/>
              <a:t>Os </a:t>
            </a:r>
            <a:r>
              <a:rPr lang="pt-BR" altLang="en-US" dirty="0" err="1"/>
              <a:t>arrays</a:t>
            </a:r>
            <a:r>
              <a:rPr lang="pt-BR" altLang="en-US" dirty="0"/>
              <a:t> </a:t>
            </a:r>
            <a:r>
              <a:rPr lang="pt-BR" altLang="en-US" dirty="0" err="1"/>
              <a:t>train_images</a:t>
            </a:r>
            <a:r>
              <a:rPr lang="pt-BR" altLang="en-US" dirty="0"/>
              <a:t> e </a:t>
            </a:r>
            <a:r>
              <a:rPr lang="pt-BR" altLang="en-US" dirty="0" err="1"/>
              <a:t>train_labels</a:t>
            </a:r>
            <a:r>
              <a:rPr lang="pt-BR" altLang="en-US" dirty="0"/>
              <a:t> são o conjunto de treinamento – os dados do modelo usados para aprender.</a:t>
            </a:r>
          </a:p>
          <a:p>
            <a:r>
              <a:rPr lang="pt-BR" altLang="en-US" dirty="0"/>
              <a:t>O modelo é testado com o conjunto de teste, os </a:t>
            </a:r>
            <a:r>
              <a:rPr lang="pt-BR" altLang="en-US" dirty="0" err="1"/>
              <a:t>arrays</a:t>
            </a:r>
            <a:r>
              <a:rPr lang="pt-BR" altLang="en-US" dirty="0"/>
              <a:t> </a:t>
            </a:r>
            <a:r>
              <a:rPr lang="pt-BR" altLang="en-US" dirty="0" err="1"/>
              <a:t>test_images</a:t>
            </a:r>
            <a:r>
              <a:rPr lang="pt-BR" altLang="en-US" dirty="0"/>
              <a:t> e </a:t>
            </a:r>
            <a:r>
              <a:rPr lang="pt-BR" altLang="en-US" dirty="0" err="1"/>
              <a:t>test_labels</a:t>
            </a:r>
            <a:r>
              <a:rPr lang="pt-BR" altLang="en-US" dirty="0"/>
              <a:t>.</a:t>
            </a:r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0B7C669-FC38-478E-80CE-2952F599B9D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Treinando a primeira rede neural: classificação básica </a:t>
            </a:r>
          </a:p>
        </p:txBody>
      </p:sp>
      <p:pic>
        <p:nvPicPr>
          <p:cNvPr id="7" name="Picture 2" descr="Resultado de imagem para linguagem python simbolo">
            <a:extLst>
              <a:ext uri="{FF2B5EF4-FFF2-40B4-BE49-F238E27FC236}">
                <a16:creationId xmlns:a16="http://schemas.microsoft.com/office/drawing/2014/main" id="{DD23EFBA-5764-4611-9388-5C6FF2A4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01" y="3811406"/>
            <a:ext cx="2380452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O que é Tensorflow? Para que serve na prática?">
            <a:extLst>
              <a:ext uri="{FF2B5EF4-FFF2-40B4-BE49-F238E27FC236}">
                <a16:creationId xmlns:a16="http://schemas.microsoft.com/office/drawing/2014/main" id="{90A11AEF-CF29-4A9F-B20B-2336ECC9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1" y="3398700"/>
            <a:ext cx="3484569" cy="29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4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1888</Words>
  <Application>Microsoft Office PowerPoint</Application>
  <PresentationFormat>Widescreen</PresentationFormat>
  <Paragraphs>185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Google Sans</vt:lpstr>
      <vt:lpstr>Roboto</vt:lpstr>
      <vt:lpstr>Tema do Office</vt:lpstr>
      <vt:lpstr>       Python 3.7 64bits com tensorflow2.x </vt:lpstr>
      <vt:lpstr>Python 3.7 64 bits com TensorFlow2.x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inteligência artificial</dc:title>
  <dc:creator>eder.fernandes</dc:creator>
  <cp:lastModifiedBy>eder</cp:lastModifiedBy>
  <cp:revision>437</cp:revision>
  <dcterms:created xsi:type="dcterms:W3CDTF">2018-01-09T16:39:00Z</dcterms:created>
  <dcterms:modified xsi:type="dcterms:W3CDTF">2020-08-20T19:01:59Z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1046-11.2.0.9085</vt:lpwstr>
  </property>
</Properties>
</file>