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257" r:id="rId2"/>
    <p:sldId id="311" r:id="rId3"/>
    <p:sldId id="327" r:id="rId4"/>
    <p:sldId id="312" r:id="rId5"/>
    <p:sldId id="324" r:id="rId6"/>
    <p:sldId id="325" r:id="rId7"/>
    <p:sldId id="313" r:id="rId8"/>
    <p:sldId id="314" r:id="rId9"/>
    <p:sldId id="315" r:id="rId10"/>
    <p:sldId id="316" r:id="rId11"/>
    <p:sldId id="317" r:id="rId12"/>
    <p:sldId id="326" r:id="rId13"/>
    <p:sldId id="318" r:id="rId14"/>
    <p:sldId id="320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41" r:id="rId23"/>
    <p:sldId id="339" r:id="rId24"/>
    <p:sldId id="340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50" r:id="rId33"/>
    <p:sldId id="351" r:id="rId34"/>
    <p:sldId id="352" r:id="rId35"/>
    <p:sldId id="353" r:id="rId36"/>
    <p:sldId id="354" r:id="rId37"/>
    <p:sldId id="349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660" autoAdjust="0"/>
  </p:normalViewPr>
  <p:slideViewPr>
    <p:cSldViewPr>
      <p:cViewPr varScale="1">
        <p:scale>
          <a:sx n="75" d="100"/>
          <a:sy n="75" d="100"/>
        </p:scale>
        <p:origin x="92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779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664" y="13441"/>
            <a:ext cx="3312368" cy="5339838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Variáveis e Entrada de Dados</a:t>
            </a: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Rodar o programa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4656"/>
            <a:ext cx="8229600" cy="44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Salvar o programa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97010"/>
            <a:ext cx="8229600" cy="433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Mesmo resultado!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6054" y="1340768"/>
            <a:ext cx="7144338" cy="498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ta para a direita 5"/>
          <p:cNvSpPr/>
          <p:nvPr/>
        </p:nvSpPr>
        <p:spPr>
          <a:xfrm rot="10800000">
            <a:off x="4067944" y="5157192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ao digitar programas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Letras maiúsculas e minúsculas são diferentes</a:t>
            </a:r>
          </a:p>
          <a:p>
            <a:r>
              <a:rPr lang="pt-BR" dirty="0"/>
              <a:t>Aspas são muito importantes e não devem ser esquecidas. Todas vez que você abrir aspas, não esqueça de fechá-las</a:t>
            </a:r>
          </a:p>
          <a:p>
            <a:r>
              <a:rPr lang="pt-BR" dirty="0"/>
              <a:t>Parênteses não são opcionais em </a:t>
            </a:r>
            <a:r>
              <a:rPr lang="pt-BR" dirty="0" err="1"/>
              <a:t>Python</a:t>
            </a:r>
            <a:r>
              <a:rPr lang="pt-BR" dirty="0"/>
              <a:t>. Todo parênteses aberto deve ser fechado.</a:t>
            </a:r>
          </a:p>
          <a:p>
            <a:r>
              <a:rPr lang="pt-BR" dirty="0"/>
              <a:t>Espaços são muito importantes. A linguagem </a:t>
            </a:r>
            <a:r>
              <a:rPr lang="pt-BR" dirty="0" err="1"/>
              <a:t>Python</a:t>
            </a:r>
            <a:r>
              <a:rPr lang="pt-BR" dirty="0"/>
              <a:t> se baseia na quantidade de espaços em branco antes do início de cada linha para realizar diferentes operações.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Calculadora no interpretador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12776"/>
            <a:ext cx="17335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4139952" y="134076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pt-BR" dirty="0" err="1"/>
              <a:t>ão</a:t>
            </a:r>
            <a:r>
              <a:rPr lang="pt-BR" dirty="0"/>
              <a:t> esqueça de dar </a:t>
            </a:r>
            <a:r>
              <a:rPr lang="pt-BR" dirty="0" err="1"/>
              <a:t>enter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39952" y="32129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Asterisco para multiplicação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139952" y="38610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Barra para divisão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139952" y="45091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Exponenciação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139952" y="508518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Resto da divisão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Conceitos de variáveis e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são utilizadas para armazenar valores e para dar nome a uma área da memória do computador</a:t>
            </a:r>
          </a:p>
          <a:p>
            <a:r>
              <a:rPr lang="pt-BR" dirty="0"/>
              <a:t>O símbolo para atribuição é o igual (=)</a:t>
            </a:r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05064"/>
            <a:ext cx="20574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491880" y="3933056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recebe 2</a:t>
            </a:r>
          </a:p>
          <a:p>
            <a:r>
              <a:rPr lang="pt-BR" sz="2000" dirty="0"/>
              <a:t>b recebe 3</a:t>
            </a:r>
          </a:p>
          <a:p>
            <a:r>
              <a:rPr lang="pt-BR" sz="2000" dirty="0"/>
              <a:t>imprima a +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variáveis e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em matemática, passamos parâmetros ou valores para uma função usando parênteses</a:t>
            </a:r>
          </a:p>
          <a:p>
            <a:r>
              <a:rPr lang="pt-BR" dirty="0"/>
              <a:t>Função </a:t>
            </a:r>
            <a:r>
              <a:rPr lang="pt-BR" b="1" i="1" dirty="0"/>
              <a:t>f(x)</a:t>
            </a:r>
            <a:r>
              <a:rPr lang="pt-BR" dirty="0"/>
              <a:t>, onde </a:t>
            </a:r>
            <a:r>
              <a:rPr lang="pt-BR" b="1" i="1" dirty="0"/>
              <a:t>f</a:t>
            </a:r>
            <a:r>
              <a:rPr lang="pt-BR" dirty="0"/>
              <a:t> é o nome da função e </a:t>
            </a:r>
            <a:r>
              <a:rPr lang="pt-BR" b="1" i="1" dirty="0"/>
              <a:t>x</a:t>
            </a:r>
            <a:r>
              <a:rPr lang="pt-BR" dirty="0"/>
              <a:t> um parâmetro</a:t>
            </a:r>
          </a:p>
          <a:p>
            <a:r>
              <a:rPr lang="pt-BR" dirty="0"/>
              <a:t>No exemplo anterior </a:t>
            </a:r>
            <a:r>
              <a:rPr lang="pt-BR" dirty="0" err="1"/>
              <a:t>print</a:t>
            </a:r>
            <a:r>
              <a:rPr lang="pt-BR" dirty="0"/>
              <a:t> é o nome da função e a + b, o valor passado como parâmetro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variáveis e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usar o modo interativo também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 duas primeiras linhas não enviam nada para a tela, por isso, apenas o resultado da terceira linha é mostrado</a:t>
            </a:r>
          </a:p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27622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variáveis e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estar se perguntando por que criamos duas variáveis, a e b, para somar dois números</a:t>
            </a:r>
            <a:r>
              <a:rPr lang="en-US" dirty="0"/>
              <a:t>?</a:t>
            </a:r>
          </a:p>
          <a:p>
            <a:r>
              <a:rPr lang="en-US" dirty="0" err="1"/>
              <a:t>Poder</a:t>
            </a:r>
            <a:r>
              <a:rPr lang="pt-BR" dirty="0"/>
              <a:t>íamos ter obtido o mesmo resultado de diversas formas</a:t>
            </a:r>
          </a:p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437112"/>
            <a:ext cx="26574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variáveis e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Qual é a diferença entre o primeiro modo e os dois últimos</a:t>
            </a:r>
            <a:r>
              <a:rPr lang="en-US" dirty="0"/>
              <a:t>?</a:t>
            </a:r>
          </a:p>
          <a:p>
            <a:r>
              <a:rPr lang="pt-BR" dirty="0"/>
              <a:t>No primeiro caso está incluído a </a:t>
            </a:r>
            <a:r>
              <a:rPr lang="pt-BR" u="sng" dirty="0"/>
              <a:t>lógica</a:t>
            </a:r>
            <a:r>
              <a:rPr lang="pt-BR" dirty="0"/>
              <a:t> que usamos para obter o resultado</a:t>
            </a:r>
          </a:p>
          <a:p>
            <a:r>
              <a:rPr lang="pt-BR" dirty="0"/>
              <a:t>Deixamos assim explícito o </a:t>
            </a:r>
            <a:r>
              <a:rPr lang="pt-BR" u="sng" dirty="0"/>
              <a:t>algoritmo</a:t>
            </a:r>
            <a:r>
              <a:rPr lang="pt-BR" dirty="0"/>
              <a:t> que usamos mentalmente para resolver esse problema</a:t>
            </a:r>
          </a:p>
          <a:p>
            <a:r>
              <a:rPr lang="pt-BR" dirty="0"/>
              <a:t>Nos dois últimos casos apenas ordenamos que o computador imprima algo concreto, sem </a:t>
            </a:r>
            <a:r>
              <a:rPr lang="pt-BR" u="sng" dirty="0"/>
              <a:t>deixar claro</a:t>
            </a:r>
            <a:r>
              <a:rPr lang="pt-BR" dirty="0"/>
              <a:t> a lógica para chegar naquele resultado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Este programa possui apenas uma linha de código</a:t>
            </a:r>
          </a:p>
          <a:p>
            <a:r>
              <a:rPr lang="pt-BR" dirty="0"/>
              <a:t>Observe que as aspas não aparecem na saída</a:t>
            </a:r>
          </a:p>
          <a:p>
            <a:r>
              <a:rPr lang="pt-BR" dirty="0"/>
              <a:t>Precisamos marcar ou limitar o início e o fim de nossas mensagens com um símbolo, nesse caso, as aspas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54102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variáveis e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Seu salário atual é de R$ 6500 reais. Faça um programa que calcule o novo salário com um aumento de 5%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Escreva um programa que exiba seu nome na tela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Calcule a soma de três variáveis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que acontece se eu colocar textos nas três variáveis anteriores</a:t>
            </a:r>
            <a:r>
              <a:rPr lang="en-US" dirty="0"/>
              <a:t>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Python</a:t>
            </a:r>
            <a:r>
              <a:rPr lang="pt-BR" dirty="0"/>
              <a:t>, nomes de variáveis devem iniciar obrigatoriamente com uma letra ou </a:t>
            </a:r>
            <a:r>
              <a:rPr lang="pt-BR" dirty="0" err="1"/>
              <a:t>caracter</a:t>
            </a:r>
            <a:r>
              <a:rPr lang="pt-BR" dirty="0"/>
              <a:t> sublinhado (_)</a:t>
            </a:r>
          </a:p>
          <a:p>
            <a:r>
              <a:rPr lang="pt-BR" dirty="0"/>
              <a:t>Acentos são permitidos!</a:t>
            </a:r>
          </a:p>
          <a:p>
            <a:r>
              <a:rPr lang="pt-BR" dirty="0"/>
              <a:t>Exemplo de nomes válidos: preço, ação, salário, _x, ano_2011, </a:t>
            </a:r>
            <a:r>
              <a:rPr lang="pt-BR" dirty="0" err="1"/>
              <a:t>salário_médio</a:t>
            </a:r>
            <a:endParaRPr lang="pt-BR" dirty="0"/>
          </a:p>
          <a:p>
            <a:r>
              <a:rPr lang="pt-BR" dirty="0"/>
              <a:t>Exemplo de nomes inválidos: salário médio, 3x, 1ª, @, $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variáveis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826" y="2276872"/>
            <a:ext cx="5974494" cy="30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187624" y="530120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/>
              <a:t>Strings</a:t>
            </a:r>
            <a:r>
              <a:rPr lang="pt-BR" sz="2800" dirty="0"/>
              <a:t> são diferentes de números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conteúdo de uma variável possui um tipo</a:t>
            </a:r>
          </a:p>
          <a:p>
            <a:r>
              <a:rPr lang="pt-BR" dirty="0"/>
              <a:t>O tipo define a natureza dos dados que a variável armazena</a:t>
            </a:r>
          </a:p>
          <a:p>
            <a:r>
              <a:rPr lang="pt-BR" dirty="0"/>
              <a:t>Os tipos mais comuns são inteiros, números em ponto flutuante e strings (texto)</a:t>
            </a:r>
          </a:p>
          <a:p>
            <a:r>
              <a:rPr lang="pt-BR" dirty="0"/>
              <a:t>Além de poder armazenar números e letras, as variáveis em </a:t>
            </a:r>
            <a:r>
              <a:rPr lang="pt-BR" dirty="0" err="1"/>
              <a:t>Python</a:t>
            </a:r>
            <a:r>
              <a:rPr lang="pt-BR" dirty="0"/>
              <a:t> também armazenam valores como </a:t>
            </a:r>
            <a:r>
              <a:rPr lang="pt-BR" dirty="0" err="1"/>
              <a:t>True</a:t>
            </a:r>
            <a:r>
              <a:rPr lang="pt-BR" dirty="0"/>
              <a:t> e </a:t>
            </a:r>
            <a:r>
              <a:rPr lang="pt-BR" dirty="0" err="1"/>
              <a:t>False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numéricas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Inteiros não possuem casas decimais: 42, -7</a:t>
            </a:r>
          </a:p>
          <a:p>
            <a:r>
              <a:rPr lang="pt-BR" dirty="0"/>
              <a:t>O tipo inteiro em </a:t>
            </a:r>
            <a:r>
              <a:rPr lang="pt-BR" dirty="0" err="1"/>
              <a:t>Python</a:t>
            </a:r>
            <a:r>
              <a:rPr lang="pt-BR" dirty="0"/>
              <a:t> é chamado </a:t>
            </a:r>
            <a:r>
              <a:rPr lang="pt-BR" dirty="0" err="1"/>
              <a:t>int</a:t>
            </a:r>
            <a:endParaRPr lang="pt-BR" dirty="0"/>
          </a:p>
          <a:p>
            <a:r>
              <a:rPr lang="pt-BR" dirty="0"/>
              <a:t>Números em ponto flutuante possuem casa decimal: 1.0, 3.1415, 1234.56</a:t>
            </a:r>
          </a:p>
          <a:p>
            <a:r>
              <a:rPr lang="pt-BR" dirty="0"/>
              <a:t>Note que 1.0, mesmo tendo zero na parte decimal, é um número em ponto flutuante</a:t>
            </a:r>
          </a:p>
          <a:p>
            <a:r>
              <a:rPr lang="pt-BR" dirty="0"/>
              <a:t>O tipo ponto flutuante em </a:t>
            </a:r>
            <a:r>
              <a:rPr lang="pt-BR" dirty="0" err="1"/>
              <a:t>Python</a:t>
            </a:r>
            <a:r>
              <a:rPr lang="pt-BR" dirty="0"/>
              <a:t> é chamado </a:t>
            </a:r>
            <a:r>
              <a:rPr lang="pt-BR" dirty="0" err="1"/>
              <a:t>float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Indique o tipo dos seguintes valores: 5, 5.0, 4.3, -2, 100, 1.333, “10”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Experimente digitar </a:t>
            </a:r>
            <a:r>
              <a:rPr lang="pt-BR" dirty="0" err="1"/>
              <a:t>type</a:t>
            </a:r>
            <a:r>
              <a:rPr lang="pt-BR" dirty="0"/>
              <a:t>(x) onde x é cada um dos valores acima no </a:t>
            </a:r>
            <a:r>
              <a:rPr lang="pt-BR" dirty="0" err="1"/>
              <a:t>Python</a:t>
            </a:r>
            <a:r>
              <a:rPr lang="pt-BR" dirty="0"/>
              <a:t> interativo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É possível calcular 2 elevado a um milhão</a:t>
            </a:r>
            <a:r>
              <a:rPr lang="en-US" dirty="0"/>
              <a:t>?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Representação de valores numéricos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Internamente todos os números são representados no sistema binário</a:t>
            </a:r>
          </a:p>
          <a:p>
            <a:r>
              <a:rPr lang="pt-BR" dirty="0"/>
              <a:t>Esse sistema permite apenas os dígitos 0 e 1</a:t>
            </a:r>
          </a:p>
          <a:p>
            <a:r>
              <a:rPr lang="pt-BR" dirty="0"/>
              <a:t>Números em ponto flutuante podem não ter representação exata no sistema binário</a:t>
            </a:r>
          </a:p>
          <a:p>
            <a:r>
              <a:rPr lang="pt-BR" dirty="0"/>
              <a:t>Ex.: Digitando no interpretador 3*0.1 teremos como resposta 0.30000000000000004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do tipo lógico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armazenar verdadeiro e falso</a:t>
            </a:r>
          </a:p>
          <a:p>
            <a:r>
              <a:rPr lang="pt-BR" dirty="0"/>
              <a:t>A variável se chama lógica ou booleana</a:t>
            </a:r>
          </a:p>
          <a:p>
            <a:r>
              <a:rPr lang="pt-BR" dirty="0"/>
              <a:t>Em </a:t>
            </a:r>
            <a:r>
              <a:rPr lang="pt-BR" dirty="0" err="1"/>
              <a:t>Python</a:t>
            </a:r>
            <a:r>
              <a:rPr lang="pt-BR" dirty="0"/>
              <a:t> escrevemos </a:t>
            </a:r>
            <a:r>
              <a:rPr lang="pt-BR" dirty="0" err="1"/>
              <a:t>True</a:t>
            </a:r>
            <a:r>
              <a:rPr lang="pt-BR" dirty="0"/>
              <a:t> e </a:t>
            </a:r>
            <a:r>
              <a:rPr lang="pt-BR" dirty="0" err="1"/>
              <a:t>False</a:t>
            </a:r>
            <a:endParaRPr lang="pt-BR" dirty="0"/>
          </a:p>
          <a:p>
            <a:r>
              <a:rPr lang="pt-BR" dirty="0"/>
              <a:t>Observe que T e F são escritos em maiúsculas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Símbolo</a:t>
                      </a:r>
                      <a:r>
                        <a:rPr lang="pt-BR" baseline="0" dirty="0"/>
                        <a:t> matemático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maior</a:t>
                      </a:r>
                      <a:r>
                        <a:rPr lang="pt-BR" baseline="0" dirty="0"/>
                        <a:t> 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menor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diferente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maior ou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menor ou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39552" y="458112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 o operador de igualdade são dois iguais (==)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Exemplos: operadores relacionais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628800"/>
            <a:ext cx="13989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067944" y="1556792"/>
            <a:ext cx="194421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a recebe 1</a:t>
            </a:r>
          </a:p>
          <a:p>
            <a:r>
              <a:rPr lang="pt-BR" sz="1500" dirty="0"/>
              <a:t>b recebe 5</a:t>
            </a:r>
          </a:p>
          <a:p>
            <a:r>
              <a:rPr lang="pt-BR" sz="1500" dirty="0"/>
              <a:t>c recebe 2</a:t>
            </a:r>
          </a:p>
          <a:p>
            <a:r>
              <a:rPr lang="pt-BR" sz="1500" dirty="0"/>
              <a:t>d recebe 1</a:t>
            </a:r>
          </a:p>
          <a:p>
            <a:r>
              <a:rPr lang="pt-BR" sz="1500" dirty="0"/>
              <a:t>a igual a b</a:t>
            </a:r>
            <a:r>
              <a:rPr lang="en-US" sz="1500" dirty="0"/>
              <a:t>?</a:t>
            </a:r>
          </a:p>
          <a:p>
            <a:endParaRPr lang="en-US" sz="1500" dirty="0"/>
          </a:p>
          <a:p>
            <a:r>
              <a:rPr lang="en-US" sz="1500" dirty="0"/>
              <a:t>b </a:t>
            </a:r>
            <a:r>
              <a:rPr lang="en-US" sz="1500" dirty="0" err="1"/>
              <a:t>maior</a:t>
            </a:r>
            <a:r>
              <a:rPr lang="en-US" sz="1500" dirty="0"/>
              <a:t> </a:t>
            </a:r>
            <a:r>
              <a:rPr lang="en-US" sz="1500" dirty="0" err="1"/>
              <a:t>que</a:t>
            </a:r>
            <a:r>
              <a:rPr lang="en-US" sz="1500" dirty="0"/>
              <a:t> a?</a:t>
            </a:r>
          </a:p>
          <a:p>
            <a:endParaRPr lang="en-US" sz="1500" dirty="0"/>
          </a:p>
          <a:p>
            <a:r>
              <a:rPr lang="en-US" sz="1500" dirty="0"/>
              <a:t>a </a:t>
            </a:r>
            <a:r>
              <a:rPr lang="en-US" sz="1500" dirty="0" err="1"/>
              <a:t>menor</a:t>
            </a:r>
            <a:r>
              <a:rPr lang="en-US" sz="1500" dirty="0"/>
              <a:t> </a:t>
            </a:r>
            <a:r>
              <a:rPr lang="en-US" sz="1500" dirty="0" err="1"/>
              <a:t>que</a:t>
            </a:r>
            <a:r>
              <a:rPr lang="en-US" sz="1500" dirty="0"/>
              <a:t> b?</a:t>
            </a:r>
          </a:p>
          <a:p>
            <a:endParaRPr lang="en-US" sz="1500" dirty="0"/>
          </a:p>
          <a:p>
            <a:r>
              <a:rPr lang="en-US" sz="1500" dirty="0"/>
              <a:t>a </a:t>
            </a:r>
            <a:r>
              <a:rPr lang="en-US" sz="1500" dirty="0" err="1"/>
              <a:t>igual</a:t>
            </a:r>
            <a:r>
              <a:rPr lang="en-US" sz="1500" dirty="0"/>
              <a:t> a d</a:t>
            </a:r>
            <a:r>
              <a:rPr lang="pt-BR" sz="1500" dirty="0"/>
              <a:t>?</a:t>
            </a:r>
          </a:p>
          <a:p>
            <a:endParaRPr lang="en-US" sz="1500" dirty="0"/>
          </a:p>
          <a:p>
            <a:r>
              <a:rPr lang="en-US" sz="1500" dirty="0"/>
              <a:t>b </a:t>
            </a:r>
            <a:r>
              <a:rPr lang="en-US" sz="1500" dirty="0" err="1"/>
              <a:t>maior</a:t>
            </a:r>
            <a:r>
              <a:rPr lang="en-US" sz="1500" dirty="0"/>
              <a:t> </a:t>
            </a:r>
            <a:r>
              <a:rPr lang="en-US" sz="1500" dirty="0" err="1"/>
              <a:t>ou</a:t>
            </a:r>
            <a:r>
              <a:rPr lang="en-US" sz="1500" dirty="0"/>
              <a:t> </a:t>
            </a:r>
            <a:r>
              <a:rPr lang="en-US" sz="1500" dirty="0" err="1"/>
              <a:t>igual</a:t>
            </a:r>
            <a:r>
              <a:rPr lang="en-US" sz="1500" dirty="0"/>
              <a:t> a </a:t>
            </a:r>
            <a:r>
              <a:rPr lang="en-US" sz="1500" dirty="0" err="1"/>
              <a:t>a</a:t>
            </a:r>
            <a:r>
              <a:rPr lang="en-US" sz="1500" dirty="0"/>
              <a:t>?</a:t>
            </a:r>
          </a:p>
          <a:p>
            <a:endParaRPr lang="en-US" sz="1500" dirty="0"/>
          </a:p>
          <a:p>
            <a:r>
              <a:rPr lang="en-US" sz="1500" dirty="0"/>
              <a:t>c </a:t>
            </a:r>
            <a:r>
              <a:rPr lang="en-US" sz="1500" dirty="0" err="1"/>
              <a:t>menor</a:t>
            </a:r>
            <a:r>
              <a:rPr lang="en-US" sz="1500" dirty="0"/>
              <a:t> </a:t>
            </a:r>
            <a:r>
              <a:rPr lang="en-US" sz="1500" dirty="0" err="1"/>
              <a:t>ou</a:t>
            </a:r>
            <a:r>
              <a:rPr lang="en-US" sz="1500" dirty="0"/>
              <a:t> </a:t>
            </a:r>
            <a:r>
              <a:rPr lang="en-US" sz="1500" dirty="0" err="1"/>
              <a:t>igual</a:t>
            </a:r>
            <a:r>
              <a:rPr lang="en-US" sz="1500" dirty="0"/>
              <a:t> a b?</a:t>
            </a:r>
          </a:p>
          <a:p>
            <a:endParaRPr lang="en-US" sz="1500" dirty="0"/>
          </a:p>
          <a:p>
            <a:r>
              <a:rPr lang="en-US" sz="1500" dirty="0"/>
              <a:t>d </a:t>
            </a:r>
            <a:r>
              <a:rPr lang="en-US" sz="1500" dirty="0" err="1"/>
              <a:t>diferente</a:t>
            </a:r>
            <a:r>
              <a:rPr lang="en-US" sz="1500" dirty="0"/>
              <a:t> de a?</a:t>
            </a:r>
          </a:p>
          <a:p>
            <a:endParaRPr lang="en-US" sz="1500" dirty="0"/>
          </a:p>
          <a:p>
            <a:r>
              <a:rPr lang="en-US" sz="1500" dirty="0"/>
              <a:t>d </a:t>
            </a:r>
            <a:r>
              <a:rPr lang="en-US" sz="1500" dirty="0" err="1"/>
              <a:t>diferente</a:t>
            </a:r>
            <a:r>
              <a:rPr lang="en-US" sz="1500" dirty="0"/>
              <a:t> de b?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mensagem de erro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Letras maiúsculas e minúsculas são diferentes</a:t>
            </a:r>
          </a:p>
          <a:p>
            <a:r>
              <a:rPr lang="pt-BR" dirty="0"/>
              <a:t>Você reparou que </a:t>
            </a:r>
            <a:r>
              <a:rPr lang="pt-BR" dirty="0" err="1"/>
              <a:t>Print</a:t>
            </a:r>
            <a:r>
              <a:rPr lang="pt-BR" dirty="0"/>
              <a:t> não está na cor roxa</a:t>
            </a:r>
            <a:r>
              <a:rPr lang="en-US" dirty="0"/>
              <a:t>?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6991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importante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&gt;= </a:t>
            </a:r>
            <a:r>
              <a:rPr lang="en-US" dirty="0" err="1"/>
              <a:t>ou</a:t>
            </a:r>
            <a:r>
              <a:rPr lang="en-US" dirty="0"/>
              <a:t> &lt;=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iguais</a:t>
            </a:r>
            <a:endParaRPr lang="en-US" dirty="0"/>
          </a:p>
          <a:p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19431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usar operadores relacionais para inicializar variáveis do tipo lógico</a:t>
            </a:r>
          </a:p>
          <a:p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46196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Temos três operadores básicos: </a:t>
            </a:r>
            <a:r>
              <a:rPr lang="pt-BR" dirty="0" err="1"/>
              <a:t>not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e </a:t>
            </a:r>
            <a:r>
              <a:rPr lang="pt-BR" dirty="0" err="1"/>
              <a:t>or</a:t>
            </a:r>
            <a:endParaRPr lang="pt-BR" dirty="0"/>
          </a:p>
          <a:p>
            <a:r>
              <a:rPr lang="pt-BR" dirty="0"/>
              <a:t>Operador </a:t>
            </a:r>
            <a:r>
              <a:rPr lang="pt-BR" dirty="0" err="1"/>
              <a:t>not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96952"/>
            <a:ext cx="24288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Operador </a:t>
            </a:r>
            <a:r>
              <a:rPr lang="pt-BR" dirty="0" err="1"/>
              <a:t>and</a:t>
            </a:r>
            <a:endParaRPr lang="pt-BR" dirty="0"/>
          </a:p>
          <a:p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34385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Operador </a:t>
            </a:r>
            <a:r>
              <a:rPr lang="pt-BR" dirty="0" err="1"/>
              <a:t>or</a:t>
            </a:r>
            <a:endParaRPr lang="pt-BR" dirty="0"/>
          </a:p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33051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combinar os operadores lógicos em expressões lógicas</a:t>
            </a:r>
          </a:p>
          <a:p>
            <a:r>
              <a:rPr lang="pt-BR" dirty="0"/>
              <a:t>A ordem de avaliação é </a:t>
            </a:r>
            <a:r>
              <a:rPr lang="pt-BR" dirty="0" err="1"/>
              <a:t>not</a:t>
            </a:r>
            <a:r>
              <a:rPr lang="pt-BR" dirty="0"/>
              <a:t> &gt; </a:t>
            </a:r>
            <a:r>
              <a:rPr lang="pt-BR" dirty="0" err="1"/>
              <a:t>and</a:t>
            </a:r>
            <a:r>
              <a:rPr lang="pt-BR" dirty="0"/>
              <a:t> &gt; </a:t>
            </a:r>
            <a:r>
              <a:rPr lang="pt-BR" dirty="0" err="1"/>
              <a:t>or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condição para empréstimo de compra de uma moto é salário maior que R$ 1.000,00 e idade acima de 18 anos. Verificar se o José pode pegar o empréstimo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05064"/>
            <a:ext cx="57435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Verifique se um aluno que tirou média para exercícios programa 5.8 e média de provas 7 passou</a:t>
            </a:r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56992"/>
            <a:ext cx="55911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Armazenam cadeias de caracteres como nomes e textos em geral</a:t>
            </a:r>
          </a:p>
          <a:p>
            <a:r>
              <a:rPr lang="pt-BR" dirty="0"/>
              <a:t>Chamamos cadeias de caracteres uma </a:t>
            </a:r>
            <a:r>
              <a:rPr lang="pt-BR" dirty="0" err="1"/>
              <a:t>sequência</a:t>
            </a:r>
            <a:r>
              <a:rPr lang="pt-BR" dirty="0"/>
              <a:t> de símbolos como letras, números, sinais de pontuação,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Para diferenciar seus comandos de uma string utilizamos aspas no início e no final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517232"/>
            <a:ext cx="6038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Note que não há problema de utilizarmos espaços para separar as palavras</a:t>
            </a:r>
          </a:p>
          <a:p>
            <a:r>
              <a:rPr lang="pt-BR" dirty="0"/>
              <a:t>Uma string tem um tamanho associado</a:t>
            </a:r>
          </a:p>
          <a:p>
            <a:r>
              <a:rPr lang="pt-BR" dirty="0"/>
              <a:t>Podemos obter o tamanho através da função embutida </a:t>
            </a:r>
            <a:r>
              <a:rPr lang="pt-BR" dirty="0" err="1"/>
              <a:t>len</a:t>
            </a:r>
            <a:endParaRPr lang="pt-BR" dirty="0"/>
          </a:p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581128"/>
            <a:ext cx="3600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mensagem de erro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Se não utilizarmos aspas, o computador interpretará nossa mensagem como um comando da linguagem </a:t>
            </a:r>
            <a:r>
              <a:rPr lang="pt-BR" dirty="0" err="1"/>
              <a:t>Python</a:t>
            </a:r>
            <a:r>
              <a:rPr lang="pt-BR" dirty="0"/>
              <a:t>, gerando um erro de sintaxe</a:t>
            </a:r>
          </a:p>
          <a:p>
            <a:r>
              <a:rPr lang="pt-BR" dirty="0"/>
              <a:t>Você reparou que a mensagem não está na cor verde</a:t>
            </a:r>
            <a:r>
              <a:rPr lang="en-US" dirty="0"/>
              <a:t>?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1629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String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acessar os caracteres da string utilizando um número inteiro para representar sua posição</a:t>
            </a:r>
          </a:p>
          <a:p>
            <a:r>
              <a:rPr lang="pt-BR" dirty="0"/>
              <a:t>Este número é chamado de índice e começamos a contar de zero</a:t>
            </a:r>
          </a:p>
          <a:p>
            <a:r>
              <a:rPr lang="pt-BR" dirty="0"/>
              <a:t>Acessamos o </a:t>
            </a:r>
            <a:r>
              <a:rPr lang="pt-BR" dirty="0" err="1"/>
              <a:t>caracter</a:t>
            </a:r>
            <a:r>
              <a:rPr lang="pt-BR" dirty="0"/>
              <a:t> fornecendo o índice entre colchetes (</a:t>
            </a:r>
            <a:r>
              <a:rPr lang="en-US" dirty="0"/>
              <a:t>[ ])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445224"/>
            <a:ext cx="31908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Variáveis</a:t>
            </a:r>
            <a:r>
              <a:rPr lang="en-US" dirty="0"/>
              <a:t>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Cuidado: não podemos acessar um índice maior que a quantidade de caracteres da string</a:t>
            </a:r>
          </a:p>
          <a:p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56992"/>
            <a:ext cx="69056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As operações básicas são fatiamento, concatenação e composição</a:t>
            </a:r>
          </a:p>
          <a:p>
            <a:r>
              <a:rPr lang="pt-BR" dirty="0"/>
              <a:t>O fatiamento permite utilizar parte da string e a concatenação nada mais é do que juntar duas ou mais strings</a:t>
            </a:r>
          </a:p>
          <a:p>
            <a:r>
              <a:rPr lang="pt-BR" dirty="0"/>
              <a:t>A composição é muito utilizada em mensagens que enviamos para a tela e consiste em utilizar strings como modelos onde podemos inserir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51911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f-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pt-BR" dirty="0"/>
              <a:t>Juntar várias strings nem sempre é prático</a:t>
            </a:r>
          </a:p>
          <a:p>
            <a:r>
              <a:rPr lang="pt-BR" dirty="0"/>
              <a:t>Podemos usar f-</a:t>
            </a:r>
            <a:r>
              <a:rPr lang="pt-BR" dirty="0" err="1"/>
              <a:t>strings</a:t>
            </a:r>
            <a:r>
              <a:rPr lang="pt-BR" dirty="0"/>
              <a:t>. Tudo o que estiver entre chaves {} será substituído, se estiver definido antes. No exemplo .2f significa duas casas decimais.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63461D-E3ED-4E9D-9AEB-698C339C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08" y="4005064"/>
            <a:ext cx="7391984" cy="2265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Fatia do primeiro índice até o anterior do segundo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80928"/>
            <a:ext cx="36099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Fatiamento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Podemos omitir índices, substituindo pelo extremo correspondente e também podemos ter índices negativos: -1 último, -2 penúltimo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140968"/>
            <a:ext cx="32480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Alteração de variáveis com o tempo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programa é executado linha por linha</a:t>
            </a:r>
          </a:p>
          <a:p>
            <a:r>
              <a:rPr lang="pt-BR" dirty="0"/>
              <a:t>Assim, as variáveis podem mudar com o tempo de execução do seu programa</a:t>
            </a:r>
          </a:p>
          <a:p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56992"/>
            <a:ext cx="47244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mesa ou simulação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Entender que o valor das variáveis pode mudar durante a execução de um programa não é tão natural, mas é fundamental para a programação</a:t>
            </a:r>
          </a:p>
          <a:p>
            <a:r>
              <a:rPr lang="pt-BR" dirty="0"/>
              <a:t>Um programa não pode ser lido como um texto, mas cuidadosamente analisado linha a linha</a:t>
            </a:r>
          </a:p>
          <a:p>
            <a:r>
              <a:rPr lang="pt-BR" dirty="0"/>
              <a:t>Você pode treinar com lápis, borracha e papel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mesa ou simulação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95536" y="422108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dívida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Conector reto 5"/>
          <p:cNvCxnSpPr/>
          <p:nvPr/>
        </p:nvCxnSpPr>
        <p:spPr>
          <a:xfrm rot="5400000" flipH="1" flipV="1">
            <a:off x="1619672" y="4653136"/>
            <a:ext cx="288032" cy="288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 flipH="1" flipV="1">
            <a:off x="1619672" y="5013176"/>
            <a:ext cx="288032" cy="288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 flipH="1" flipV="1">
            <a:off x="1619672" y="5373216"/>
            <a:ext cx="288032" cy="288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5400000" flipH="1" flipV="1">
            <a:off x="4355976" y="4653136"/>
            <a:ext cx="288032" cy="288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 flipH="1" flipV="1">
            <a:off x="4355976" y="5013176"/>
            <a:ext cx="288032" cy="288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47244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mensagem de erro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Na versão do </a:t>
            </a:r>
            <a:r>
              <a:rPr lang="pt-BR" dirty="0" err="1"/>
              <a:t>Python</a:t>
            </a:r>
            <a:r>
              <a:rPr lang="pt-BR" dirty="0"/>
              <a:t> que usamos os parênteses não são opcionais no </a:t>
            </a:r>
            <a:r>
              <a:rPr lang="pt-BR" dirty="0" err="1"/>
              <a:t>print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A5BF06-09DF-4437-8761-015B7751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0769"/>
            <a:ext cx="7211144" cy="1329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Não tenha pressa para o teste de mesa</a:t>
            </a:r>
          </a:p>
        </p:txBody>
      </p:sp>
      <p:pic>
        <p:nvPicPr>
          <p:cNvPr id="4" name="Espaço Reservado para Conteúdo 3" descr="tartarug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2714" y="1412776"/>
            <a:ext cx="7351694" cy="4896227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Até agora nossos programas trabalharam com valores conhecidos</a:t>
            </a:r>
          </a:p>
          <a:p>
            <a:r>
              <a:rPr lang="pt-BR" dirty="0"/>
              <a:t>Vamos começar a pegar os valores durante a execução dos programas e usar mais o modo de edição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6E29E9-0DC4-4369-9F07-7D0E0D8D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371324"/>
            <a:ext cx="6516216" cy="177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da entrada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input retorna apenas strings</a:t>
            </a:r>
          </a:p>
          <a:p>
            <a:r>
              <a:rPr lang="pt-BR" dirty="0"/>
              <a:t>Usamos </a:t>
            </a:r>
            <a:r>
              <a:rPr lang="pt-BR" dirty="0" err="1"/>
              <a:t>int</a:t>
            </a:r>
            <a:r>
              <a:rPr lang="pt-BR" dirty="0"/>
              <a:t>( ) para converter um valor para inteiro e </a:t>
            </a:r>
            <a:r>
              <a:rPr lang="pt-BR" dirty="0" err="1"/>
              <a:t>float</a:t>
            </a:r>
            <a:r>
              <a:rPr lang="pt-BR" dirty="0"/>
              <a:t>( ) para ponto flutuante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EF3A24-B454-4762-9571-F4CFDE8C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29000"/>
            <a:ext cx="7951636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 comum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Abrir dois parênteses e fechar apenas um</a:t>
            </a:r>
          </a:p>
          <a:p>
            <a:r>
              <a:rPr lang="pt-BR" dirty="0"/>
              <a:t>O erro vai dar na linha seguinte e fica difícil descobrir</a:t>
            </a:r>
          </a:p>
          <a:p>
            <a:r>
              <a:rPr lang="pt-BR" dirty="0"/>
              <a:t>Sempre que a linha pareça correta, veja a linha imediatamente anterior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Exercícios</a:t>
            </a:r>
          </a:p>
        </p:txBody>
      </p:sp>
      <p:pic>
        <p:nvPicPr>
          <p:cNvPr id="4" name="Espaço Reservado para Conteúdo 3" descr="einstein-bic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800"/>
            <a:ext cx="3388151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5220072" y="2492896"/>
            <a:ext cx="31683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/>
              <a:t>“A vida é como andar de bicicleta. Para manter o equilíbrio, é preciso se manter em movimento”. Einstein.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mensagem de erro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espaços iniciais possuem um significado em Python que veremos mais adiante</a:t>
            </a:r>
          </a:p>
        </p:txBody>
      </p:sp>
      <p:sp>
        <p:nvSpPr>
          <p:cNvPr id="5" name="Seta para baixo 4"/>
          <p:cNvSpPr/>
          <p:nvPr/>
        </p:nvSpPr>
        <p:spPr>
          <a:xfrm>
            <a:off x="1187624" y="1196753"/>
            <a:ext cx="432048" cy="597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79715E-06F4-4AE1-B00C-9C00846D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8840"/>
            <a:ext cx="7358217" cy="1236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Interpretador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interpretador é um programa que aceita comandos escritos em </a:t>
            </a:r>
            <a:r>
              <a:rPr lang="pt-BR" dirty="0" err="1"/>
              <a:t>Python</a:t>
            </a:r>
            <a:r>
              <a:rPr lang="pt-BR" dirty="0"/>
              <a:t> e os executa, linha a linha</a:t>
            </a:r>
          </a:p>
          <a:p>
            <a:r>
              <a:rPr lang="pt-BR" dirty="0"/>
              <a:t>Sem o interpretador, nossos programas não podem ser executados, sendo considerados apenas um texto</a:t>
            </a:r>
          </a:p>
          <a:p>
            <a:r>
              <a:rPr lang="pt-BR" dirty="0"/>
              <a:t>O interpretador verifica se escrevemos corretamente o programa, mostrando mensagens de erro caso haja algum problema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Interpretador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dois modos do interpretador </a:t>
            </a:r>
            <a:r>
              <a:rPr lang="pt-BR" dirty="0" err="1"/>
              <a:t>Python</a:t>
            </a:r>
            <a:r>
              <a:rPr lang="pt-BR" dirty="0"/>
              <a:t>: modo interativo e modo de edição</a:t>
            </a:r>
          </a:p>
          <a:p>
            <a:r>
              <a:rPr lang="pt-BR" dirty="0"/>
              <a:t>Usamos nos exemplos anteriores o modo interativo</a:t>
            </a:r>
          </a:p>
          <a:p>
            <a:r>
              <a:rPr lang="pt-BR" dirty="0"/>
              <a:t>Uma vantagem do modo interativo é poder testar comandos e obter a resposta instantaneamente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edição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8229600" cy="430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755576" y="558924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 não aconteceu nada ao digitar </a:t>
            </a:r>
            <a:r>
              <a:rPr lang="pt-BR" dirty="0" err="1"/>
              <a:t>enter</a:t>
            </a:r>
            <a:r>
              <a:rPr lang="pt-BR" dirty="0"/>
              <a:t> no final da linha</a:t>
            </a:r>
          </a:p>
          <a:p>
            <a:r>
              <a:rPr lang="pt-BR" dirty="0"/>
              <a:t>É necessário “rodar” o programa no modo edição (</a:t>
            </a:r>
            <a:r>
              <a:rPr lang="pt-BR" dirty="0" err="1"/>
              <a:t>Run</a:t>
            </a:r>
            <a:r>
              <a:rPr lang="pt-BR" dirty="0"/>
              <a:t> Module F5)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3381</TotalTime>
  <Words>1633</Words>
  <Application>Microsoft Office PowerPoint</Application>
  <PresentationFormat>Apresentação na tela (4:3)</PresentationFormat>
  <Paragraphs>238</Paragraphs>
  <Slides>54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7" baseType="lpstr">
      <vt:lpstr>Arial</vt:lpstr>
      <vt:lpstr>Calibri</vt:lpstr>
      <vt:lpstr>Tema do Office</vt:lpstr>
      <vt:lpstr>Apresentação do PowerPoint</vt:lpstr>
      <vt:lpstr>Primeiro programa</vt:lpstr>
      <vt:lpstr>Primeira mensagem de erro</vt:lpstr>
      <vt:lpstr>Primeira mensagem de erro</vt:lpstr>
      <vt:lpstr>Primeira mensagem de erro</vt:lpstr>
      <vt:lpstr>Primeira mensagem de erro</vt:lpstr>
      <vt:lpstr>Interpretador Python</vt:lpstr>
      <vt:lpstr>Interpretador Python</vt:lpstr>
      <vt:lpstr>Modo edição</vt:lpstr>
      <vt:lpstr>Rodar o programa</vt:lpstr>
      <vt:lpstr>Salvar o programa</vt:lpstr>
      <vt:lpstr>Mesmo resultado!</vt:lpstr>
      <vt:lpstr>Cuidados ao digitar programas</vt:lpstr>
      <vt:lpstr>Calculadora no interpretador</vt:lpstr>
      <vt:lpstr>Conceitos de variáveis e atribuição</vt:lpstr>
      <vt:lpstr>Conceitos de variáveis e atribuição</vt:lpstr>
      <vt:lpstr>Conceitos de variáveis e atribuição</vt:lpstr>
      <vt:lpstr>Conceitos de variáveis e atribuição</vt:lpstr>
      <vt:lpstr>Conceitos de variáveis e atribuição</vt:lpstr>
      <vt:lpstr>Conceitos de variáveis e atribuição</vt:lpstr>
      <vt:lpstr>Nomes de variáveis</vt:lpstr>
      <vt:lpstr>Tipos de variáveis</vt:lpstr>
      <vt:lpstr>Tipos de variáveis</vt:lpstr>
      <vt:lpstr>Variáveis numéricas</vt:lpstr>
      <vt:lpstr>Exercícios</vt:lpstr>
      <vt:lpstr>Representação de valores numéricos</vt:lpstr>
      <vt:lpstr>Variáveis do tipo lógico</vt:lpstr>
      <vt:lpstr>Operadores relacionais</vt:lpstr>
      <vt:lpstr>Exemplos: operadores relacionais</vt:lpstr>
      <vt:lpstr>Exemplo importante</vt:lpstr>
      <vt:lpstr>Exemplo</vt:lpstr>
      <vt:lpstr>Operadores Lógicos</vt:lpstr>
      <vt:lpstr>Operadores Lógicos</vt:lpstr>
      <vt:lpstr>Operadores Lógicos</vt:lpstr>
      <vt:lpstr>Expressões Lógicas</vt:lpstr>
      <vt:lpstr>Exemplo</vt:lpstr>
      <vt:lpstr>Exemplo</vt:lpstr>
      <vt:lpstr>Variáveis String</vt:lpstr>
      <vt:lpstr>Variáveis String</vt:lpstr>
      <vt:lpstr>Variáveis String</vt:lpstr>
      <vt:lpstr>Variáveis String</vt:lpstr>
      <vt:lpstr>Operações com strings</vt:lpstr>
      <vt:lpstr>Concatenação</vt:lpstr>
      <vt:lpstr>f-strings</vt:lpstr>
      <vt:lpstr>Fatiamento</vt:lpstr>
      <vt:lpstr>Fatiamento</vt:lpstr>
      <vt:lpstr>Alteração de variáveis com o tempo</vt:lpstr>
      <vt:lpstr>Teste de mesa ou simulação</vt:lpstr>
      <vt:lpstr>Teste de mesa ou simulação</vt:lpstr>
      <vt:lpstr>Não tenha pressa para o teste de mesa</vt:lpstr>
      <vt:lpstr>Entrada de Dados</vt:lpstr>
      <vt:lpstr>Conversão da entrada de dados</vt:lpstr>
      <vt:lpstr>Erro comum</vt:lpstr>
      <vt:lpstr>Lista de Exercícios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236</cp:revision>
  <dcterms:created xsi:type="dcterms:W3CDTF">2009-08-17T13:20:03Z</dcterms:created>
  <dcterms:modified xsi:type="dcterms:W3CDTF">2020-04-23T19:30:46Z</dcterms:modified>
</cp:coreProperties>
</file>