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81" r:id="rId3"/>
    <p:sldId id="282" r:id="rId4"/>
    <p:sldId id="283" r:id="rId5"/>
    <p:sldId id="284" r:id="rId6"/>
    <p:sldId id="285" r:id="rId7"/>
    <p:sldId id="265" r:id="rId8"/>
    <p:sldId id="266" r:id="rId9"/>
    <p:sldId id="267" r:id="rId10"/>
    <p:sldId id="268" r:id="rId11"/>
    <p:sldId id="272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4" autoAdjust="0"/>
    <p:restoredTop sz="94660" autoAdjust="0"/>
  </p:normalViewPr>
  <p:slideViewPr>
    <p:cSldViewPr>
      <p:cViewPr varScale="1">
        <p:scale>
          <a:sx n="79" d="100"/>
          <a:sy n="79" d="100"/>
        </p:scale>
        <p:origin x="866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7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0"/>
            <a:ext cx="3333073" cy="5373216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For, Funções, </a:t>
            </a:r>
            <a:r>
              <a:rPr lang="pt-BR" sz="72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</a:t>
            </a:r>
            <a:endParaRPr lang="pt-BR" sz="7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aleatórios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355" y="1600200"/>
            <a:ext cx="82172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aleatórios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Defina uma função “embaralha” que retorne as letras de uma string misturadas. Dica: utilize </a:t>
            </a:r>
            <a:r>
              <a:rPr lang="pt-BR" sz="2800" dirty="0" err="1"/>
              <a:t>list</a:t>
            </a:r>
            <a:r>
              <a:rPr lang="pt-BR" sz="2800" dirty="0"/>
              <a:t>( ) para converter sua string em lista.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42005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797152"/>
            <a:ext cx="43624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IV e V</a:t>
            </a:r>
          </a:p>
        </p:txBody>
      </p:sp>
      <p:pic>
        <p:nvPicPr>
          <p:cNvPr id="4" name="Espaço Reservado para Conteúdo 3" descr="einstein-bi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3388151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5220072" y="2492896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“A vida é como andar de bicicleta. Para manter o equilíbrio, é preciso se manter em movimento”. Einstein.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262732"/>
            <a:ext cx="35909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964" y="2924944"/>
            <a:ext cx="8477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Sketch Rockwell" pitchFamily="2" charset="0"/>
              </a:rPr>
              <a:t>for == </a:t>
            </a:r>
            <a:r>
              <a:rPr lang="pt-BR" sz="4000" dirty="0" err="1">
                <a:solidFill>
                  <a:schemeClr val="bg1"/>
                </a:solidFill>
                <a:latin typeface="Sketch Rockwell" pitchFamily="2" charset="0"/>
              </a:rPr>
              <a:t>while</a:t>
            </a:r>
            <a:r>
              <a:rPr lang="pt-BR" sz="4000" dirty="0">
                <a:solidFill>
                  <a:schemeClr val="bg1"/>
                </a:solidFill>
                <a:latin typeface="Sketch Rockwell" pitchFamily="2" charset="0"/>
              </a:rPr>
              <a:t> enrustido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62732"/>
            <a:ext cx="3543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293096"/>
            <a:ext cx="8477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1187624" y="6198096"/>
            <a:ext cx="721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Códigos equivalentes: for durante o dia vira </a:t>
            </a:r>
            <a:r>
              <a:rPr lang="pt-BR" dirty="0" err="1"/>
              <a:t>while</a:t>
            </a:r>
            <a:r>
              <a:rPr lang="pt-BR" dirty="0"/>
              <a:t> à noite</a:t>
            </a:r>
          </a:p>
        </p:txBody>
      </p:sp>
    </p:spTree>
    <p:extLst>
      <p:ext uri="{BB962C8B-B14F-4D97-AF65-F5344CB8AC3E}">
        <p14:creationId xmlns:p14="http://schemas.microsoft.com/office/powerpoint/2010/main" val="82221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Sketch Rockwell" pitchFamily="2" charset="0"/>
              </a:rPr>
              <a:t>for == </a:t>
            </a:r>
            <a:r>
              <a:rPr lang="pt-BR" sz="4000" dirty="0" err="1">
                <a:solidFill>
                  <a:schemeClr val="bg1"/>
                </a:solidFill>
                <a:latin typeface="Sketch Rockwell" pitchFamily="2" charset="0"/>
              </a:rPr>
              <a:t>while</a:t>
            </a:r>
            <a:r>
              <a:rPr lang="pt-BR" sz="4000" dirty="0">
                <a:solidFill>
                  <a:schemeClr val="bg1"/>
                </a:solidFill>
                <a:latin typeface="Sketch Rockwell" pitchFamily="2" charset="0"/>
              </a:rPr>
              <a:t> enrustido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38195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4967"/>
            <a:ext cx="31623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68392"/>
            <a:ext cx="6477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20108"/>
            <a:ext cx="6477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187624" y="5828764"/>
            <a:ext cx="721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Códigos equivalentes</a:t>
            </a:r>
          </a:p>
        </p:txBody>
      </p:sp>
    </p:spTree>
    <p:extLst>
      <p:ext uri="{BB962C8B-B14F-4D97-AF65-F5344CB8AC3E}">
        <p14:creationId xmlns:p14="http://schemas.microsoft.com/office/powerpoint/2010/main" val="140880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Sketch Rockwell" pitchFamily="2" charset="0"/>
              </a:rPr>
              <a:t>for == </a:t>
            </a:r>
            <a:r>
              <a:rPr lang="pt-BR" sz="4000" dirty="0" err="1">
                <a:solidFill>
                  <a:schemeClr val="bg1"/>
                </a:solidFill>
                <a:latin typeface="Sketch Rockwell" pitchFamily="2" charset="0"/>
              </a:rPr>
              <a:t>while</a:t>
            </a:r>
            <a:r>
              <a:rPr lang="pt-BR" sz="4000" dirty="0">
                <a:solidFill>
                  <a:schemeClr val="bg1"/>
                </a:solidFill>
                <a:latin typeface="Sketch Rockwell" pitchFamily="2" charset="0"/>
              </a:rPr>
              <a:t> enrustido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122"/>
            <a:ext cx="4574149" cy="57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815015"/>
            <a:ext cx="423475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8" y="2494153"/>
            <a:ext cx="1039310" cy="11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3622414"/>
            <a:ext cx="1039310" cy="11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180171" y="5229200"/>
            <a:ext cx="721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Códigos equivalentes</a:t>
            </a:r>
          </a:p>
        </p:txBody>
      </p:sp>
    </p:spTree>
    <p:extLst>
      <p:ext uri="{BB962C8B-B14F-4D97-AF65-F5344CB8AC3E}">
        <p14:creationId xmlns:p14="http://schemas.microsoft.com/office/powerpoint/2010/main" val="249670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Aprendemos algumas funções do </a:t>
            </a:r>
            <a:r>
              <a:rPr lang="pt-BR" dirty="0" err="1"/>
              <a:t>Python</a:t>
            </a:r>
            <a:r>
              <a:rPr lang="pt-BR" dirty="0"/>
              <a:t>: </a:t>
            </a:r>
            <a:r>
              <a:rPr lang="pt-BR" dirty="0" err="1"/>
              <a:t>len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print</a:t>
            </a:r>
            <a:r>
              <a:rPr lang="pt-BR" dirty="0"/>
              <a:t> e input</a:t>
            </a:r>
          </a:p>
          <a:p>
            <a:r>
              <a:rPr lang="pt-BR" dirty="0"/>
              <a:t>Agora iremos criar as nossas próprias funções</a:t>
            </a:r>
          </a:p>
          <a:p>
            <a:r>
              <a:rPr lang="pt-BR" dirty="0"/>
              <a:t>Utilizo </a:t>
            </a:r>
            <a:r>
              <a:rPr lang="pt-BR" dirty="0" err="1"/>
              <a:t>def</a:t>
            </a:r>
            <a:r>
              <a:rPr lang="pt-BR" dirty="0"/>
              <a:t> para definir a função e </a:t>
            </a:r>
            <a:r>
              <a:rPr lang="pt-BR" dirty="0" err="1"/>
              <a:t>return</a:t>
            </a:r>
            <a:r>
              <a:rPr lang="pt-BR" dirty="0"/>
              <a:t> para devolver algum valor</a:t>
            </a:r>
          </a:p>
          <a:p>
            <a:r>
              <a:rPr lang="pt-BR" dirty="0"/>
              <a:t>Existem funções que não retornam nada</a:t>
            </a: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  <a:latin typeface="Sketch Rockwell" pitchFamily="2" charset="0"/>
              </a:rPr>
              <a:t>def</a:t>
            </a:r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 functions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453955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Esta função retorna se o parâmetro x é par</a:t>
            </a:r>
          </a:p>
          <a:p>
            <a:pPr algn="just"/>
            <a:r>
              <a:rPr lang="pt-BR" dirty="0"/>
              <a:t>Observe que diferentemente do que já vimos até agora, essas linhas não serão executadas imediatamente</a:t>
            </a:r>
          </a:p>
          <a:p>
            <a:pPr algn="just"/>
            <a:r>
              <a:rPr lang="pt-BR" dirty="0"/>
              <a:t>Preciso chamar a função para executá-la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3200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869160"/>
            <a:ext cx="21145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  <a:latin typeface="Sketch Rockwell" pitchFamily="2" charset="0"/>
              </a:rPr>
              <a:t>def</a:t>
            </a:r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 functions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pt-BR" dirty="0"/>
              <a:t>Defina uma função fatorial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28956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572901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locais e globais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791D8F-7AA5-4A81-BC99-96639132E088}"/>
              </a:ext>
            </a:extLst>
          </p:cNvPr>
          <p:cNvGrpSpPr/>
          <p:nvPr/>
        </p:nvGrpSpPr>
        <p:grpSpPr>
          <a:xfrm>
            <a:off x="5868144" y="1556792"/>
            <a:ext cx="3024336" cy="936104"/>
            <a:chOff x="5148064" y="1556792"/>
            <a:chExt cx="3024336" cy="936104"/>
          </a:xfrm>
        </p:grpSpPr>
        <p:sp>
          <p:nvSpPr>
            <p:cNvPr id="5" name="Seta para a esquerda 4"/>
            <p:cNvSpPr/>
            <p:nvPr/>
          </p:nvSpPr>
          <p:spPr>
            <a:xfrm>
              <a:off x="5148064" y="1628800"/>
              <a:ext cx="43204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Seta para a esquerda 5"/>
            <p:cNvSpPr/>
            <p:nvPr/>
          </p:nvSpPr>
          <p:spPr>
            <a:xfrm>
              <a:off x="5148064" y="2204864"/>
              <a:ext cx="43204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have direita 6"/>
            <p:cNvSpPr/>
            <p:nvPr/>
          </p:nvSpPr>
          <p:spPr>
            <a:xfrm>
              <a:off x="5652120" y="1628800"/>
              <a:ext cx="432048" cy="864096"/>
            </a:xfrm>
            <a:prstGeom prst="rightBrace">
              <a:avLst/>
            </a:prstGeom>
            <a:noFill/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228184" y="1556792"/>
              <a:ext cx="1944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São variáveis diferentes!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6FCB02F-EA2D-4471-9D71-727E1A0E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7934"/>
            <a:ext cx="4077365" cy="30243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8F2E1C-1719-4078-AD8F-29C3FECB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722566"/>
            <a:ext cx="2808312" cy="14718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locais e globais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1E42E9D-F9A6-4BF5-8A30-BADB86502A5E}"/>
              </a:ext>
            </a:extLst>
          </p:cNvPr>
          <p:cNvGrpSpPr/>
          <p:nvPr/>
        </p:nvGrpSpPr>
        <p:grpSpPr>
          <a:xfrm>
            <a:off x="5004048" y="2084154"/>
            <a:ext cx="4104456" cy="461665"/>
            <a:chOff x="4355976" y="2060848"/>
            <a:chExt cx="4104456" cy="461665"/>
          </a:xfrm>
        </p:grpSpPr>
        <p:sp>
          <p:nvSpPr>
            <p:cNvPr id="8" name="Seta para a direita 7"/>
            <p:cNvSpPr/>
            <p:nvPr/>
          </p:nvSpPr>
          <p:spPr>
            <a:xfrm rot="10800000">
              <a:off x="4355976" y="2132856"/>
              <a:ext cx="50405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932040" y="2060848"/>
              <a:ext cx="3528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É a mesma variável global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4282F57-B865-4B01-93CC-A00D2606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2" y="1414273"/>
            <a:ext cx="4187485" cy="33569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22B6DA-0F4C-4AE2-B35F-D9D36CF8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2" y="4869161"/>
            <a:ext cx="2491545" cy="1440160"/>
          </a:xfrm>
          <a:prstGeom prst="rect">
            <a:avLst/>
          </a:prstGeom>
        </p:spPr>
      </p:pic>
      <p:sp>
        <p:nvSpPr>
          <p:cNvPr id="10" name="Seta para a direita 7">
            <a:extLst>
              <a:ext uri="{FF2B5EF4-FFF2-40B4-BE49-F238E27FC236}">
                <a16:creationId xmlns:a16="http://schemas.microsoft.com/office/drawing/2014/main" id="{3486F028-F31D-405B-A002-A1BE0F450AD2}"/>
              </a:ext>
            </a:extLst>
          </p:cNvPr>
          <p:cNvSpPr/>
          <p:nvPr/>
        </p:nvSpPr>
        <p:spPr>
          <a:xfrm rot="10800000">
            <a:off x="3419872" y="59399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5210</TotalTime>
  <Words>194</Words>
  <Application>Microsoft Office PowerPoint</Application>
  <PresentationFormat>Apresentação na tela (4:3)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Sketch Rockwell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Funções</vt:lpstr>
      <vt:lpstr>Variáveis locais e globais</vt:lpstr>
      <vt:lpstr>Variáveis locais e globais</vt:lpstr>
      <vt:lpstr>Números aleatórios</vt:lpstr>
      <vt:lpstr>Números aleatórios</vt:lpstr>
      <vt:lpstr>Lista IV e V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371</cp:revision>
  <dcterms:created xsi:type="dcterms:W3CDTF">2009-08-17T13:20:03Z</dcterms:created>
  <dcterms:modified xsi:type="dcterms:W3CDTF">2020-05-04T16:50:56Z</dcterms:modified>
</cp:coreProperties>
</file>