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9"/>
  </p:notesMasterIdLst>
  <p:sldIdLst>
    <p:sldId id="257" r:id="rId2"/>
    <p:sldId id="301" r:id="rId3"/>
    <p:sldId id="328" r:id="rId4"/>
    <p:sldId id="305" r:id="rId5"/>
    <p:sldId id="303" r:id="rId6"/>
    <p:sldId id="306" r:id="rId7"/>
    <p:sldId id="307" r:id="rId8"/>
    <p:sldId id="292" r:id="rId9"/>
    <p:sldId id="331" r:id="rId10"/>
    <p:sldId id="332" r:id="rId11"/>
    <p:sldId id="333" r:id="rId12"/>
    <p:sldId id="334" r:id="rId13"/>
    <p:sldId id="335" r:id="rId14"/>
    <p:sldId id="336" r:id="rId15"/>
    <p:sldId id="308" r:id="rId16"/>
    <p:sldId id="309" r:id="rId17"/>
    <p:sldId id="338" r:id="rId18"/>
    <p:sldId id="339" r:id="rId19"/>
    <p:sldId id="310" r:id="rId20"/>
    <p:sldId id="311" r:id="rId21"/>
    <p:sldId id="312" r:id="rId22"/>
    <p:sldId id="314" r:id="rId23"/>
    <p:sldId id="293" r:id="rId24"/>
    <p:sldId id="315" r:id="rId25"/>
    <p:sldId id="316" r:id="rId26"/>
    <p:sldId id="317" r:id="rId27"/>
    <p:sldId id="318" r:id="rId28"/>
    <p:sldId id="321" r:id="rId29"/>
    <p:sldId id="320" r:id="rId30"/>
    <p:sldId id="323" r:id="rId31"/>
    <p:sldId id="322" r:id="rId32"/>
    <p:sldId id="324" r:id="rId33"/>
    <p:sldId id="325" r:id="rId34"/>
    <p:sldId id="319" r:id="rId35"/>
    <p:sldId id="326" r:id="rId36"/>
    <p:sldId id="327" r:id="rId37"/>
    <p:sldId id="340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9" autoAdjust="0"/>
    <p:restoredTop sz="94660" autoAdjust="0"/>
  </p:normalViewPr>
  <p:slideViewPr>
    <p:cSldViewPr>
      <p:cViewPr>
        <p:scale>
          <a:sx n="100" d="100"/>
          <a:sy n="100" d="100"/>
        </p:scale>
        <p:origin x="-402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7793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9295A-3129-4563-A4D7-7DF674138D6F}" type="datetimeFigureOut">
              <a:rPr lang="en-US" smtClean="0"/>
              <a:pPr/>
              <a:t>9/8/2013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736CD-58A4-4328-B978-751BAAFA503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75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731ED7-C4E8-427E-988E-D0EBA99155CB}" type="slidenum">
              <a:rPr lang="pt-BR"/>
              <a:pPr/>
              <a:t>1</a:t>
            </a:fld>
            <a:endParaRPr lang="pt-BR"/>
          </a:p>
        </p:txBody>
      </p:sp>
      <p:sp>
        <p:nvSpPr>
          <p:cNvPr id="19458" name="Rectangle 1026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94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9/8/2013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9/8/2013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9/8/2013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9/8/2013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9/8/2013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9/8/2013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7B54E-2A6A-4267-B61C-6574ABDC9D27}" type="datetimeFigureOut">
              <a:rPr lang="en-US" smtClean="0"/>
              <a:pPr/>
              <a:t>9/8/2013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311" y="8331"/>
            <a:ext cx="3333073" cy="5373216"/>
          </a:xfrm>
          <a:prstGeom prst="rect">
            <a:avLst/>
          </a:prstGeom>
        </p:spPr>
      </p:pic>
      <p:sp>
        <p:nvSpPr>
          <p:cNvPr id="7" name="Rectangle 4"/>
          <p:cNvSpPr>
            <a:spLocks noGrp="1" noChangeArrowheads="1"/>
          </p:cNvSpPr>
          <p:nvPr/>
        </p:nvSpPr>
        <p:spPr>
          <a:xfrm>
            <a:off x="-6303" y="5122204"/>
            <a:ext cx="9150303" cy="173579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Revisão Geral 1</a:t>
            </a:r>
            <a:endParaRPr lang="pt-BR" sz="7200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pt-BR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fmasanori@gmail.com</a:t>
            </a:r>
            <a:endParaRPr lang="pt-BR" sz="54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Adivinhando números</a:t>
            </a:r>
            <a:endParaRPr lang="pt-BR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4062" y="2601119"/>
            <a:ext cx="509587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o explicativo retangular com cantos arredondados 42"/>
          <p:cNvSpPr/>
          <p:nvPr/>
        </p:nvSpPr>
        <p:spPr>
          <a:xfrm>
            <a:off x="5436096" y="1988840"/>
            <a:ext cx="1224136" cy="504056"/>
          </a:xfrm>
          <a:prstGeom prst="wedgeRoundRectCallout">
            <a:avLst>
              <a:gd name="adj1" fmla="val -17189"/>
              <a:gd name="adj2" fmla="val 29316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Variáveis</a:t>
            </a:r>
            <a:endParaRPr lang="pt-BR" b="1" dirty="0"/>
          </a:p>
        </p:txBody>
      </p:sp>
      <p:sp>
        <p:nvSpPr>
          <p:cNvPr id="27" name="Elipse 26"/>
          <p:cNvSpPr/>
          <p:nvPr/>
        </p:nvSpPr>
        <p:spPr>
          <a:xfrm>
            <a:off x="1907704" y="2852936"/>
            <a:ext cx="432048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1907704" y="3212976"/>
            <a:ext cx="1080120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2411760" y="3501008"/>
            <a:ext cx="1080120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Adivinhando números</a:t>
            </a:r>
            <a:endParaRPr lang="pt-BR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4062" y="2601119"/>
            <a:ext cx="509587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o explicativo retangular com cantos arredondados 10"/>
          <p:cNvSpPr/>
          <p:nvPr/>
        </p:nvSpPr>
        <p:spPr>
          <a:xfrm rot="16200000">
            <a:off x="1043608" y="3789040"/>
            <a:ext cx="1224136" cy="504056"/>
          </a:xfrm>
          <a:prstGeom prst="wedgeRoundRect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Diretivas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Adivinhando números</a:t>
            </a:r>
            <a:endParaRPr lang="pt-BR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4062" y="2601119"/>
            <a:ext cx="509587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o explicativo retangular com cantos arredondados 17"/>
          <p:cNvSpPr/>
          <p:nvPr/>
        </p:nvSpPr>
        <p:spPr>
          <a:xfrm>
            <a:off x="1907704" y="5589240"/>
            <a:ext cx="1224136" cy="504056"/>
          </a:xfrm>
          <a:prstGeom prst="wedgeRoundRectCallout">
            <a:avLst>
              <a:gd name="adj1" fmla="val -13412"/>
              <a:gd name="adj2" fmla="val -42216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 err="1" smtClean="0"/>
              <a:t>Identação</a:t>
            </a:r>
            <a:endParaRPr lang="pt-BR" b="1" dirty="0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2051720" y="4509120"/>
            <a:ext cx="576064" cy="21602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051720" y="3861048"/>
            <a:ext cx="576064" cy="21602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Adivinhando números</a:t>
            </a:r>
            <a:endParaRPr lang="pt-BR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4062" y="2601119"/>
            <a:ext cx="509587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o explicativo retangular com cantos arredondados 19"/>
          <p:cNvSpPr/>
          <p:nvPr/>
        </p:nvSpPr>
        <p:spPr>
          <a:xfrm>
            <a:off x="3491880" y="5589240"/>
            <a:ext cx="1440160" cy="504056"/>
          </a:xfrm>
          <a:prstGeom prst="wedgeRoundRectCallout">
            <a:avLst>
              <a:gd name="adj1" fmla="val -30170"/>
              <a:gd name="adj2" fmla="val -67142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 smtClean="0"/>
              <a:t>= atribuição</a:t>
            </a:r>
          </a:p>
        </p:txBody>
      </p:sp>
      <p:cxnSp>
        <p:nvCxnSpPr>
          <p:cNvPr id="22" name="Conector de seta reta 21"/>
          <p:cNvCxnSpPr/>
          <p:nvPr/>
        </p:nvCxnSpPr>
        <p:spPr>
          <a:xfrm rot="16200000" flipV="1">
            <a:off x="2519772" y="4041068"/>
            <a:ext cx="2016224" cy="79208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 rot="16200000" flipV="1">
            <a:off x="1907704" y="3645024"/>
            <a:ext cx="2376264" cy="1224136"/>
          </a:xfrm>
          <a:prstGeom prst="straightConnector1">
            <a:avLst/>
          </a:prstGeom>
          <a:ln w="15875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Adivinhando números</a:t>
            </a:r>
            <a:endParaRPr lang="pt-BR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4062" y="2601119"/>
            <a:ext cx="509587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o explicativo retangular com cantos arredondados 30"/>
          <p:cNvSpPr/>
          <p:nvPr/>
        </p:nvSpPr>
        <p:spPr>
          <a:xfrm>
            <a:off x="5220072" y="5589240"/>
            <a:ext cx="1728192" cy="504056"/>
          </a:xfrm>
          <a:prstGeom prst="wedgeRoundRectCallout">
            <a:avLst>
              <a:gd name="adj1" fmla="val -30170"/>
              <a:gd name="adj2" fmla="val -67142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 smtClean="0"/>
              <a:t>== comparação</a:t>
            </a:r>
          </a:p>
        </p:txBody>
      </p:sp>
      <p:cxnSp>
        <p:nvCxnSpPr>
          <p:cNvPr id="32" name="Conector de seta reta 31"/>
          <p:cNvCxnSpPr/>
          <p:nvPr/>
        </p:nvCxnSpPr>
        <p:spPr>
          <a:xfrm rot="16200000" flipV="1">
            <a:off x="3779912" y="3717032"/>
            <a:ext cx="1728192" cy="172819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 partes do seu programa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7030A0"/>
                </a:solidFill>
              </a:rPr>
              <a:t>Funções</a:t>
            </a:r>
            <a:r>
              <a:rPr lang="pt-BR" dirty="0" smtClean="0"/>
              <a:t> embutidas (</a:t>
            </a:r>
            <a:r>
              <a:rPr lang="pt-BR" i="1" dirty="0" err="1" smtClean="0"/>
              <a:t>built</a:t>
            </a:r>
            <a:r>
              <a:rPr lang="pt-BR" i="1" dirty="0" smtClean="0"/>
              <a:t> in </a:t>
            </a:r>
            <a:r>
              <a:rPr lang="pt-BR" i="1" dirty="0" err="1" smtClean="0"/>
              <a:t>functions</a:t>
            </a:r>
            <a:r>
              <a:rPr lang="pt-BR" dirty="0" smtClean="0"/>
              <a:t>) são chamadas pelo seu nome e exigem parênteses</a:t>
            </a:r>
          </a:p>
          <a:p>
            <a:r>
              <a:rPr lang="pt-BR" dirty="0" smtClean="0">
                <a:solidFill>
                  <a:srgbClr val="00B050"/>
                </a:solidFill>
              </a:rPr>
              <a:t>Strings</a:t>
            </a:r>
            <a:r>
              <a:rPr lang="pt-BR" dirty="0" smtClean="0"/>
              <a:t> se diferenciam dos comandos do programa por estarem dentro de aspas</a:t>
            </a:r>
          </a:p>
          <a:p>
            <a:r>
              <a:rPr lang="pt-BR" dirty="0" smtClean="0">
                <a:solidFill>
                  <a:srgbClr val="C00000"/>
                </a:solidFill>
              </a:rPr>
              <a:t>Variáveis</a:t>
            </a:r>
            <a:r>
              <a:rPr lang="pt-BR" dirty="0" smtClean="0"/>
              <a:t> controlam dados na memória e possuem tipos diferentes</a:t>
            </a:r>
          </a:p>
          <a:p>
            <a:r>
              <a:rPr lang="pt-BR" dirty="0" smtClean="0">
                <a:solidFill>
                  <a:srgbClr val="FFC000"/>
                </a:solidFill>
              </a:rPr>
              <a:t>Diretivas</a:t>
            </a:r>
            <a:r>
              <a:rPr lang="pt-BR" dirty="0" smtClean="0"/>
              <a:t> são comandos da linguagem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 partes do seu programa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A </a:t>
            </a:r>
            <a:r>
              <a:rPr lang="pt-BR" dirty="0" err="1" smtClean="0">
                <a:solidFill>
                  <a:srgbClr val="FF0000"/>
                </a:solidFill>
              </a:rPr>
              <a:t>identação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/>
              <a:t>separa blocos de comandos</a:t>
            </a:r>
          </a:p>
          <a:p>
            <a:pPr lvl="1"/>
            <a:r>
              <a:rPr lang="pt-BR" dirty="0" smtClean="0"/>
              <a:t>“Cada um no seu quadrado”</a:t>
            </a:r>
          </a:p>
          <a:p>
            <a:r>
              <a:rPr lang="pt-BR" dirty="0" smtClean="0"/>
              <a:t>Um igual (=) significa </a:t>
            </a:r>
            <a:r>
              <a:rPr lang="pt-BR" i="1" dirty="0" smtClean="0"/>
              <a:t>atribuição</a:t>
            </a:r>
          </a:p>
          <a:p>
            <a:pPr lvl="1"/>
            <a:r>
              <a:rPr lang="pt-BR" dirty="0" smtClean="0"/>
              <a:t>Ex.: chute = </a:t>
            </a:r>
            <a:r>
              <a:rPr lang="pt-BR" dirty="0" err="1" smtClean="0"/>
              <a:t>int</a:t>
            </a:r>
            <a:r>
              <a:rPr lang="pt-BR" dirty="0" smtClean="0"/>
              <a:t>(g)  (chute recebe inteiro de g)</a:t>
            </a:r>
          </a:p>
          <a:p>
            <a:r>
              <a:rPr lang="pt-BR" dirty="0" smtClean="0"/>
              <a:t>Dois iguais (==) significa </a:t>
            </a:r>
            <a:r>
              <a:rPr lang="pt-BR" i="1" dirty="0" smtClean="0"/>
              <a:t>comparação</a:t>
            </a:r>
          </a:p>
          <a:p>
            <a:pPr lvl="1"/>
            <a:r>
              <a:rPr lang="pt-BR" dirty="0" smtClean="0"/>
              <a:t>Ex.: chute == 42 (chute é igual a 42?)</a:t>
            </a:r>
          </a:p>
          <a:p>
            <a:r>
              <a:rPr lang="pt-BR" dirty="0" smtClean="0"/>
              <a:t>Dois pontos abrem blocos de instruções</a:t>
            </a:r>
          </a:p>
          <a:p>
            <a:pPr lvl="1"/>
            <a:r>
              <a:rPr lang="pt-BR" dirty="0" smtClean="0"/>
              <a:t>Coloque no banheiro, caderno, geladeira:</a:t>
            </a:r>
          </a:p>
          <a:p>
            <a:pPr lvl="1"/>
            <a:r>
              <a:rPr lang="pt-BR" dirty="0" smtClean="0"/>
              <a:t>“Eu amo dois pontos!”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Quais os tipos de erro</a:t>
            </a:r>
            <a:r>
              <a:rPr lang="en-US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Erros</a:t>
            </a:r>
            <a:r>
              <a:rPr lang="en-US" dirty="0" smtClean="0"/>
              <a:t> de </a:t>
            </a:r>
            <a:r>
              <a:rPr lang="en-US" dirty="0" err="1" smtClean="0"/>
              <a:t>sintaxe</a:t>
            </a:r>
            <a:endParaRPr lang="en-US" dirty="0" smtClean="0"/>
          </a:p>
          <a:p>
            <a:pPr lvl="1"/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linguagem</a:t>
            </a:r>
            <a:r>
              <a:rPr lang="en-US" dirty="0" smtClean="0"/>
              <a:t> de </a:t>
            </a:r>
            <a:r>
              <a:rPr lang="en-US" dirty="0" err="1" smtClean="0"/>
              <a:t>programação</a:t>
            </a:r>
            <a:r>
              <a:rPr lang="en-US" dirty="0" smtClean="0"/>
              <a:t> é </a:t>
            </a:r>
            <a:r>
              <a:rPr lang="en-US" u="sng" dirty="0" smtClean="0"/>
              <a:t>formal</a:t>
            </a:r>
            <a:r>
              <a:rPr lang="en-US" dirty="0" smtClean="0"/>
              <a:t>, </a:t>
            </a:r>
            <a:r>
              <a:rPr lang="en-US" dirty="0" err="1" smtClean="0"/>
              <a:t>diferente</a:t>
            </a:r>
            <a:r>
              <a:rPr lang="en-US" dirty="0" smtClean="0"/>
              <a:t> das </a:t>
            </a:r>
            <a:r>
              <a:rPr lang="en-US" dirty="0" err="1" smtClean="0"/>
              <a:t>linguagens</a:t>
            </a:r>
            <a:r>
              <a:rPr lang="en-US" dirty="0" smtClean="0"/>
              <a:t> </a:t>
            </a:r>
            <a:r>
              <a:rPr lang="en-US" dirty="0" err="1" smtClean="0"/>
              <a:t>naturais</a:t>
            </a:r>
            <a:r>
              <a:rPr lang="en-US" dirty="0" smtClean="0"/>
              <a:t> </a:t>
            </a:r>
            <a:r>
              <a:rPr lang="en-US" dirty="0" err="1" smtClean="0"/>
              <a:t>possui</a:t>
            </a:r>
            <a:r>
              <a:rPr lang="en-US" dirty="0" smtClean="0"/>
              <a:t> </a:t>
            </a:r>
            <a:r>
              <a:rPr lang="en-US" dirty="0" err="1" smtClean="0"/>
              <a:t>sintaxe</a:t>
            </a:r>
            <a:r>
              <a:rPr lang="en-US" dirty="0" smtClean="0"/>
              <a:t> </a:t>
            </a:r>
            <a:r>
              <a:rPr lang="en-US" dirty="0" err="1" smtClean="0"/>
              <a:t>rígida</a:t>
            </a:r>
            <a:endParaRPr lang="en-US" dirty="0" smtClean="0"/>
          </a:p>
          <a:p>
            <a:r>
              <a:rPr lang="en-US" dirty="0" err="1" smtClean="0"/>
              <a:t>Erros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tempo de </a:t>
            </a:r>
            <a:r>
              <a:rPr lang="en-US" dirty="0" err="1" smtClean="0"/>
              <a:t>execu</a:t>
            </a:r>
            <a:r>
              <a:rPr lang="pt-BR" dirty="0" err="1" smtClean="0"/>
              <a:t>ção</a:t>
            </a:r>
            <a:r>
              <a:rPr lang="pt-BR" dirty="0" smtClean="0"/>
              <a:t> </a:t>
            </a:r>
            <a:endParaRPr lang="pt-BR" dirty="0" smtClean="0"/>
          </a:p>
          <a:p>
            <a:r>
              <a:rPr lang="pt-BR" dirty="0" smtClean="0"/>
              <a:t>Erros </a:t>
            </a:r>
            <a:r>
              <a:rPr lang="pt-BR" dirty="0" smtClean="0"/>
              <a:t>semânticos (mais difíceis de achar)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Como achar e tratar </a:t>
            </a:r>
            <a:r>
              <a:rPr lang="pt-BR" dirty="0" smtClean="0"/>
              <a:t>erros</a:t>
            </a:r>
            <a:r>
              <a:rPr lang="en-US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Sint</a:t>
            </a:r>
            <a:r>
              <a:rPr lang="pt-BR" dirty="0" smtClean="0"/>
              <a:t>áticos: muita atenção e prática</a:t>
            </a:r>
          </a:p>
          <a:p>
            <a:r>
              <a:rPr lang="pt-BR" dirty="0" smtClean="0"/>
              <a:t>Em tempo de execução: tratamento de exceções</a:t>
            </a:r>
          </a:p>
          <a:p>
            <a:r>
              <a:rPr lang="pt-BR" dirty="0" smtClean="0"/>
              <a:t>Semânticos: teste de mesa ou simulação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Então, como você executa seu código?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Há duas coisas para executar o programa de adivinhação: um </a:t>
            </a:r>
            <a:r>
              <a:rPr lang="pt-BR" i="1" dirty="0" smtClean="0"/>
              <a:t>editor</a:t>
            </a:r>
            <a:r>
              <a:rPr lang="pt-BR" dirty="0" smtClean="0"/>
              <a:t> e um </a:t>
            </a:r>
            <a:r>
              <a:rPr lang="pt-BR" i="1" dirty="0" smtClean="0"/>
              <a:t>interpretador</a:t>
            </a:r>
          </a:p>
          <a:p>
            <a:r>
              <a:rPr lang="pt-BR" dirty="0" smtClean="0"/>
              <a:t>O editor salva o código escrito em um arquivo no disco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4005064"/>
            <a:ext cx="39528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1763688" y="558924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Código fonte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716016" y="3429000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 editor salva o código fonte em um arquivo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Acabamos o primeiro livro</a:t>
            </a:r>
            <a:endParaRPr lang="pt-BR" dirty="0"/>
          </a:p>
        </p:txBody>
      </p:sp>
      <p:pic>
        <p:nvPicPr>
          <p:cNvPr id="5" name="Espaço Reservado para Conteúdo 4" descr="intr programação pytho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71800" y="1273853"/>
            <a:ext cx="3600400" cy="5178657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Então, como você executa seu código?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Computadores não podem processar textos pois somente entendem binário (zeros e uns)</a:t>
            </a:r>
          </a:p>
          <a:p>
            <a:r>
              <a:rPr lang="pt-BR" dirty="0" smtClean="0"/>
              <a:t>O interpretador transforma o código fonte em um arquivo binário para o computador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933056"/>
            <a:ext cx="4752528" cy="2131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3779912" y="4869160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Interpretador </a:t>
            </a:r>
            <a:r>
              <a:rPr lang="pt-BR" sz="1200" dirty="0" err="1" smtClean="0"/>
              <a:t>Python</a:t>
            </a:r>
            <a:endParaRPr lang="pt-BR" sz="1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3491880" y="5661248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O interpretador traduz o texto para binário, que o computador entende</a:t>
            </a:r>
            <a:endParaRPr lang="pt-BR" sz="12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292080" y="4005064"/>
            <a:ext cx="10801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Hmm</a:t>
            </a:r>
            <a:r>
              <a:rPr lang="pt-BR" sz="1100" dirty="0" smtClean="0"/>
              <a:t>.. parece um jogo de adivinhação...</a:t>
            </a:r>
            <a:endParaRPr lang="pt-BR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Então, como você executa seu código?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 interpretador </a:t>
            </a:r>
            <a:r>
              <a:rPr lang="pt-BR" dirty="0" err="1" smtClean="0"/>
              <a:t>Python</a:t>
            </a:r>
            <a:r>
              <a:rPr lang="pt-BR" dirty="0" smtClean="0"/>
              <a:t> atua em dois modos: interativo e edição</a:t>
            </a:r>
          </a:p>
          <a:p>
            <a:r>
              <a:rPr lang="pt-BR" dirty="0" smtClean="0"/>
              <a:t>O modo interativo é ótimo para testar comandos e obter respostas instantâneas</a:t>
            </a:r>
            <a:endParaRPr lang="pt-BR" i="1" dirty="0" smtClean="0"/>
          </a:p>
          <a:p>
            <a:r>
              <a:rPr lang="pt-BR" dirty="0" smtClean="0"/>
              <a:t>Porém o modo edição é o mais utilizado para desenvolver os programas</a:t>
            </a:r>
          </a:p>
          <a:p>
            <a:pPr lvl="1"/>
            <a:r>
              <a:rPr lang="pt-BR" dirty="0" smtClean="0"/>
              <a:t>Nomes dos arquivos geralmente terminam com “.</a:t>
            </a:r>
            <a:r>
              <a:rPr lang="pt-BR" dirty="0" err="1" smtClean="0"/>
              <a:t>py</a:t>
            </a:r>
            <a:r>
              <a:rPr lang="pt-BR" dirty="0" smtClean="0"/>
              <a:t>”</a:t>
            </a:r>
          </a:p>
          <a:p>
            <a:pPr lvl="1"/>
            <a:r>
              <a:rPr lang="pt-BR" dirty="0" smtClean="0"/>
              <a:t>Caso utilize outra extensão perderá as cores...</a:t>
            </a:r>
          </a:p>
          <a:p>
            <a:pPr lvl="1"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564904"/>
            <a:ext cx="8229600" cy="1988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1619672" y="2852936"/>
            <a:ext cx="1296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 smtClean="0"/>
              <a:t>print</a:t>
            </a:r>
            <a:r>
              <a:rPr lang="pt-BR" sz="1400" b="1" dirty="0" smtClean="0"/>
              <a:t> (“Bem vindo ao meu programa!”)</a:t>
            </a:r>
            <a:endParaRPr lang="pt-BR" sz="14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6300192" y="2852936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 smtClean="0"/>
              <a:t>print</a:t>
            </a:r>
            <a:r>
              <a:rPr lang="pt-BR" sz="1400" b="1" dirty="0" smtClean="0"/>
              <a:t> (“Volte sempre!”)</a:t>
            </a:r>
            <a:endParaRPr lang="pt-BR" sz="1400" b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800" dirty="0" smtClean="0"/>
              <a:t>Um programa é mais que uma lista de comandos</a:t>
            </a:r>
            <a:endParaRPr lang="pt-BR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628800"/>
            <a:ext cx="59817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programa é uma rede viária</a:t>
            </a:r>
            <a:endParaRPr lang="pt-BR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1454" y="1600200"/>
            <a:ext cx="676109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Na rede você escolhe seu caminho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107210"/>
            <a:ext cx="8229600" cy="3511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1619672" y="2780928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 smtClean="0"/>
              <a:t>chute == 42</a:t>
            </a:r>
            <a:endParaRPr lang="pt-BR" sz="11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491880" y="2276872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O caminho </a:t>
            </a:r>
            <a:r>
              <a:rPr lang="pt-BR" sz="1600" dirty="0" err="1" smtClean="0"/>
              <a:t>True</a:t>
            </a:r>
            <a:endParaRPr lang="pt-BR" sz="1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3635896" y="5445224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O caminho </a:t>
            </a:r>
            <a:r>
              <a:rPr lang="pt-BR" sz="1600" dirty="0" err="1" smtClean="0"/>
              <a:t>False</a:t>
            </a:r>
            <a:endParaRPr lang="pt-BR" sz="16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251520" y="1988840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condição</a:t>
            </a:r>
            <a:endParaRPr lang="pt-BR" sz="16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2123728" y="1556792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O computador segue por este caminho se a condição é verdadeira (chute == 42)</a:t>
            </a:r>
            <a:endParaRPr lang="pt-BR" sz="16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259632" y="5373216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O computador segue por este caminho se a condição é falsa (chute != 42)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Dando dicas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programa somente diz se acertou ou não</a:t>
            </a:r>
          </a:p>
          <a:p>
            <a:r>
              <a:rPr lang="pt-BR" dirty="0" smtClean="0"/>
              <a:t>Para ajudar você dirá “Alto” ou “Baixo” caso a pessoa erre</a:t>
            </a:r>
          </a:p>
          <a:p>
            <a:r>
              <a:rPr lang="pt-BR" dirty="0" smtClean="0"/>
              <a:t>Como ficaria a estrada?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Dando dicas</a:t>
            </a:r>
            <a:endParaRPr lang="pt-B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530004"/>
            <a:ext cx="3888432" cy="209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852936"/>
            <a:ext cx="3816424" cy="1849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899944" y="3061100"/>
            <a:ext cx="1008112" cy="14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" dirty="0" smtClean="0"/>
              <a:t>chute == 42</a:t>
            </a:r>
            <a:endParaRPr lang="pt-BR" sz="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2627944" y="3529100"/>
            <a:ext cx="10081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" dirty="0" smtClean="0"/>
              <a:t>chute &gt; 42</a:t>
            </a:r>
            <a:endParaRPr lang="pt-BR" sz="6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3563944" y="2557100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 err="1" smtClean="0"/>
              <a:t>print</a:t>
            </a:r>
            <a:r>
              <a:rPr lang="pt-BR" sz="800" dirty="0" smtClean="0"/>
              <a:t> (‘Você venceu!”)</a:t>
            </a:r>
            <a:endParaRPr lang="pt-BR" sz="8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391944" y="2989100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 err="1" smtClean="0"/>
              <a:t>print</a:t>
            </a:r>
            <a:r>
              <a:rPr lang="pt-BR" sz="800" dirty="0" smtClean="0"/>
              <a:t>                (‘Alto”)</a:t>
            </a:r>
            <a:endParaRPr lang="pt-BR" sz="8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391944" y="382614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 err="1" smtClean="0"/>
              <a:t>print</a:t>
            </a:r>
            <a:r>
              <a:rPr lang="pt-BR" sz="800" dirty="0" smtClean="0"/>
              <a:t>                (‘Baixo”)</a:t>
            </a:r>
            <a:endParaRPr lang="pt-BR" sz="8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7524328" y="2962052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 err="1" smtClean="0"/>
              <a:t>print</a:t>
            </a:r>
            <a:r>
              <a:rPr lang="pt-BR" sz="800" dirty="0" smtClean="0"/>
              <a:t> (‘Fim do Jogo!”)</a:t>
            </a:r>
            <a:endParaRPr lang="pt-BR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Dando dicas</a:t>
            </a:r>
            <a:endParaRPr lang="pt-B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988840"/>
            <a:ext cx="509587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tângulo de cantos arredondados 3"/>
          <p:cNvSpPr/>
          <p:nvPr/>
        </p:nvSpPr>
        <p:spPr>
          <a:xfrm>
            <a:off x="2051720" y="3933056"/>
            <a:ext cx="576064" cy="21602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2051720" y="4221088"/>
            <a:ext cx="1224136" cy="21602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2051720" y="4797152"/>
            <a:ext cx="1224136" cy="21602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2051720" y="4509120"/>
            <a:ext cx="576064" cy="21602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07504" y="4005064"/>
            <a:ext cx="1907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Utilize BACKSPACE e TAB para ir e voltar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Os usuários ainda não gostam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1590" y="1600200"/>
            <a:ext cx="286081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4355976" y="1772816"/>
            <a:ext cx="151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Só um chute por vez</a:t>
            </a:r>
            <a:r>
              <a:rPr lang="en-US" sz="2000" dirty="0" smtClean="0"/>
              <a:t>?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Repetições</a:t>
            </a:r>
            <a:endParaRPr lang="pt-B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124744"/>
            <a:ext cx="6048672" cy="561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5436096" y="1412776"/>
            <a:ext cx="237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Seria tão legal repetir várias vezes as mesmas linhas de código, mas isso é um sonho...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Vamos começar o segundo</a:t>
            </a:r>
            <a:endParaRPr lang="pt-BR" dirty="0"/>
          </a:p>
        </p:txBody>
      </p:sp>
      <p:pic>
        <p:nvPicPr>
          <p:cNvPr id="4" name="Espaço Reservado para Conteúdo 3" descr="7331839SZ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79712" y="1270894"/>
            <a:ext cx="4968552" cy="496855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Repetições</a:t>
            </a:r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3537" y="1796256"/>
            <a:ext cx="5876925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eta para a direita 4"/>
          <p:cNvSpPr/>
          <p:nvPr/>
        </p:nvSpPr>
        <p:spPr>
          <a:xfrm>
            <a:off x="1043608" y="2132856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a direita 5"/>
          <p:cNvSpPr/>
          <p:nvPr/>
        </p:nvSpPr>
        <p:spPr>
          <a:xfrm>
            <a:off x="1043608" y="2420888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772" y="1412776"/>
            <a:ext cx="7985668" cy="5329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Repetições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475656" y="3933056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chute = 0</a:t>
            </a:r>
            <a:endParaRPr lang="pt-BR" sz="12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4211960" y="4149080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chute != 42</a:t>
            </a:r>
            <a:endParaRPr lang="pt-BR" sz="12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3995936" y="1556792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g = input(...)</a:t>
            </a:r>
          </a:p>
          <a:p>
            <a:r>
              <a:rPr lang="pt-BR" sz="1200" b="1" dirty="0" smtClean="0"/>
              <a:t>chute = </a:t>
            </a:r>
            <a:r>
              <a:rPr lang="pt-BR" sz="1200" b="1" dirty="0" err="1" smtClean="0"/>
              <a:t>int</a:t>
            </a:r>
            <a:r>
              <a:rPr lang="pt-BR" sz="1200" b="1" dirty="0" smtClean="0"/>
              <a:t>(g</a:t>
            </a:r>
            <a:r>
              <a:rPr lang="pt-BR" sz="1000" b="1" dirty="0" smtClean="0"/>
              <a:t>)</a:t>
            </a:r>
            <a:endParaRPr lang="pt-BR" sz="1000" b="1" dirty="0"/>
          </a:p>
        </p:txBody>
      </p:sp>
      <p:sp>
        <p:nvSpPr>
          <p:cNvPr id="11" name="CaixaDeTexto 10"/>
          <p:cNvSpPr txBox="1"/>
          <p:nvPr/>
        </p:nvSpPr>
        <p:spPr>
          <a:xfrm rot="20218838">
            <a:off x="1761361" y="1923533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Bloco do loop</a:t>
            </a:r>
            <a:endParaRPr lang="pt-BR" sz="16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0" y="2780928"/>
            <a:ext cx="2483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Quando o programa chega no </a:t>
            </a:r>
            <a:r>
              <a:rPr lang="pt-BR" sz="1600" dirty="0" err="1" smtClean="0"/>
              <a:t>while</a:t>
            </a:r>
            <a:r>
              <a:rPr lang="pt-BR" sz="1600" dirty="0" smtClean="0"/>
              <a:t> pela primeira vez ele verifica a condição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555776" y="5445224"/>
            <a:ext cx="2483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No final do bloco do loop o programa volta para a condição de novo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300192" y="2708920"/>
            <a:ext cx="248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Se a condição é verdadeira ele sobe no </a:t>
            </a:r>
            <a:r>
              <a:rPr lang="pt-BR" sz="1600" dirty="0" err="1" smtClean="0"/>
              <a:t>looping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/>
      <p:bldP spid="12" grpId="0"/>
      <p:bldP spid="13" grpId="0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Os usuários ainda não gostam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1590" y="1600200"/>
            <a:ext cx="286081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4355976" y="1772816"/>
            <a:ext cx="151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Sempre é 42?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2797" y="1600200"/>
            <a:ext cx="541840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Sortear o número a ser adivinhado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1763688" y="2204864"/>
            <a:ext cx="1440160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4067944" y="2780928"/>
            <a:ext cx="1440160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4211960" y="3717032"/>
            <a:ext cx="1440160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4716016" y="4581128"/>
            <a:ext cx="1440160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direita 7"/>
          <p:cNvSpPr/>
          <p:nvPr/>
        </p:nvSpPr>
        <p:spPr>
          <a:xfrm>
            <a:off x="1043608" y="1556792"/>
            <a:ext cx="72008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Agora sim!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4062" y="1905794"/>
            <a:ext cx="5095875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2411760" y="2060848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Show </a:t>
            </a:r>
            <a:r>
              <a:rPr lang="pt-BR" smtClean="0"/>
              <a:t>de bola! </a:t>
            </a:r>
            <a:r>
              <a:rPr lang="pt-BR" dirty="0" smtClean="0"/>
              <a:t>Não importa o quanto eu jogue, sempre terei um número novo!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u="sng" dirty="0" smtClean="0"/>
              <a:t>Você</a:t>
            </a:r>
            <a:r>
              <a:rPr lang="pt-BR" dirty="0" smtClean="0"/>
              <a:t> criou um game!</a:t>
            </a:r>
          </a:p>
          <a:p>
            <a:r>
              <a:rPr lang="pt-BR" dirty="0" smtClean="0"/>
              <a:t>Comandos fazem coisas</a:t>
            </a:r>
          </a:p>
          <a:p>
            <a:r>
              <a:rPr lang="pt-BR" dirty="0" smtClean="0"/>
              <a:t>Desvios decidem coisas</a:t>
            </a:r>
          </a:p>
          <a:p>
            <a:r>
              <a:rPr lang="pt-BR" dirty="0" smtClean="0"/>
              <a:t>Laços repetem coisas</a:t>
            </a:r>
          </a:p>
          <a:p>
            <a:r>
              <a:rPr lang="pt-BR" dirty="0" smtClean="0"/>
              <a:t>As condições ajudam você a decidir se algo é </a:t>
            </a:r>
            <a:r>
              <a:rPr lang="pt-BR" dirty="0" err="1" smtClean="0"/>
              <a:t>True</a:t>
            </a:r>
            <a:r>
              <a:rPr lang="pt-BR" dirty="0" smtClean="0"/>
              <a:t> ou </a:t>
            </a:r>
            <a:r>
              <a:rPr lang="pt-BR" dirty="0" err="1" smtClean="0"/>
              <a:t>False</a:t>
            </a:r>
            <a:endParaRPr lang="pt-BR" dirty="0" smtClean="0"/>
          </a:p>
          <a:p>
            <a:r>
              <a:rPr lang="pt-BR" dirty="0" smtClean="0"/>
              <a:t>A atribuição define um nome para um dado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 do </a:t>
            </a:r>
            <a:r>
              <a:rPr lang="pt-BR" dirty="0" err="1" smtClean="0"/>
              <a:t>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Desvios </a:t>
            </a:r>
            <a:r>
              <a:rPr lang="pt-BR" dirty="0" err="1" smtClean="0">
                <a:solidFill>
                  <a:srgbClr val="FFC000"/>
                </a:solidFill>
              </a:rPr>
              <a:t>if</a:t>
            </a:r>
            <a:r>
              <a:rPr lang="pt-BR" dirty="0" smtClean="0"/>
              <a:t>/</a:t>
            </a:r>
            <a:r>
              <a:rPr lang="pt-BR" dirty="0" err="1" smtClean="0">
                <a:solidFill>
                  <a:srgbClr val="FFC000"/>
                </a:solidFill>
              </a:rPr>
              <a:t>else</a:t>
            </a:r>
            <a:endParaRPr lang="pt-BR" dirty="0" smtClean="0">
              <a:solidFill>
                <a:srgbClr val="FFC000"/>
              </a:solidFill>
            </a:endParaRPr>
          </a:p>
          <a:p>
            <a:r>
              <a:rPr lang="pt-BR" dirty="0" smtClean="0"/>
              <a:t>Laços </a:t>
            </a:r>
            <a:r>
              <a:rPr lang="pt-BR" dirty="0" err="1" smtClean="0">
                <a:solidFill>
                  <a:srgbClr val="FFC000"/>
                </a:solidFill>
              </a:rPr>
              <a:t>while</a:t>
            </a:r>
            <a:endParaRPr lang="pt-BR" dirty="0" smtClean="0">
              <a:solidFill>
                <a:srgbClr val="FFC000"/>
              </a:solidFill>
            </a:endParaRPr>
          </a:p>
          <a:p>
            <a:r>
              <a:rPr lang="pt-BR" dirty="0" smtClean="0"/>
              <a:t>Operador de atribuição =</a:t>
            </a:r>
          </a:p>
          <a:p>
            <a:r>
              <a:rPr lang="pt-BR" dirty="0" smtClean="0"/>
              <a:t>Operador de igualdade ==</a:t>
            </a:r>
          </a:p>
          <a:p>
            <a:r>
              <a:rPr lang="pt-BR" dirty="0" smtClean="0"/>
              <a:t>Operador diferente !=</a:t>
            </a:r>
          </a:p>
          <a:p>
            <a:r>
              <a:rPr lang="pt-BR" dirty="0" smtClean="0"/>
              <a:t>Exibir uma mensagem </a:t>
            </a:r>
            <a:r>
              <a:rPr lang="pt-BR" dirty="0" err="1" smtClean="0">
                <a:solidFill>
                  <a:srgbClr val="7030A0"/>
                </a:solidFill>
              </a:rPr>
              <a:t>print</a:t>
            </a:r>
            <a:endParaRPr lang="pt-BR" dirty="0" smtClean="0">
              <a:solidFill>
                <a:srgbClr val="7030A0"/>
              </a:solidFill>
            </a:endParaRPr>
          </a:p>
          <a:p>
            <a:r>
              <a:rPr lang="pt-BR" dirty="0" smtClean="0"/>
              <a:t>Ler a entrada </a:t>
            </a:r>
            <a:r>
              <a:rPr lang="pt-BR" dirty="0" smtClean="0">
                <a:solidFill>
                  <a:srgbClr val="7030A0"/>
                </a:solidFill>
              </a:rPr>
              <a:t>input</a:t>
            </a:r>
          </a:p>
          <a:p>
            <a:r>
              <a:rPr lang="pt-BR" dirty="0" smtClean="0"/>
              <a:t>Converter para inteiro </a:t>
            </a:r>
            <a:r>
              <a:rPr lang="pt-BR" dirty="0" err="1" smtClean="0">
                <a:solidFill>
                  <a:srgbClr val="7030A0"/>
                </a:solidFill>
              </a:rPr>
              <a:t>int</a:t>
            </a:r>
            <a:endParaRPr lang="pt-BR" dirty="0" smtClean="0">
              <a:solidFill>
                <a:srgbClr val="7030A0"/>
              </a:solidFill>
            </a:endParaRPr>
          </a:p>
          <a:p>
            <a:r>
              <a:rPr lang="pt-BR" dirty="0" smtClean="0"/>
              <a:t>Sortear um número inteiro </a:t>
            </a:r>
            <a:r>
              <a:rPr lang="pt-BR" dirty="0" err="1" smtClean="0"/>
              <a:t>randint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VI com testes!</a:t>
            </a:r>
            <a:endParaRPr lang="pt-BR" dirty="0"/>
          </a:p>
        </p:txBody>
      </p:sp>
      <p:pic>
        <p:nvPicPr>
          <p:cNvPr id="4" name="Espaço Reservado para Conteúdo 3" descr="einstein-bici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5656" y="1628800"/>
            <a:ext cx="3388151" cy="4525963"/>
          </a:xfrm>
        </p:spPr>
      </p:pic>
      <p:sp>
        <p:nvSpPr>
          <p:cNvPr id="5" name="CaixaDeTexto 4"/>
          <p:cNvSpPr txBox="1"/>
          <p:nvPr/>
        </p:nvSpPr>
        <p:spPr>
          <a:xfrm>
            <a:off x="5220072" y="2492896"/>
            <a:ext cx="31683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dirty="0" smtClean="0"/>
              <a:t>“A vida é como andar de bicicleta. Para manter o equilíbrio, é preciso se manter em movimento”. Einstein.</a:t>
            </a:r>
            <a:endParaRPr lang="pt-BR" sz="2800" i="1" dirty="0"/>
          </a:p>
        </p:txBody>
      </p:sp>
    </p:spTree>
    <p:extLst>
      <p:ext uri="{BB962C8B-B14F-4D97-AF65-F5344CB8AC3E}">
        <p14:creationId xmlns:p14="http://schemas.microsoft.com/office/powerpoint/2010/main" val="130990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aprendemos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68552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Variáveis e entrada de dados</a:t>
            </a:r>
          </a:p>
          <a:p>
            <a:r>
              <a:rPr lang="pt-BR" dirty="0" smtClean="0"/>
              <a:t>Condições</a:t>
            </a:r>
          </a:p>
          <a:p>
            <a:r>
              <a:rPr lang="pt-BR" dirty="0" smtClean="0"/>
              <a:t>Repetições</a:t>
            </a:r>
          </a:p>
          <a:p>
            <a:r>
              <a:rPr lang="pt-BR" dirty="0" smtClean="0"/>
              <a:t>Listas</a:t>
            </a:r>
          </a:p>
          <a:p>
            <a:r>
              <a:rPr lang="pt-BR" dirty="0" smtClean="0"/>
              <a:t>Strings</a:t>
            </a:r>
          </a:p>
          <a:p>
            <a:r>
              <a:rPr lang="pt-BR" dirty="0" smtClean="0"/>
              <a:t>Funções</a:t>
            </a:r>
          </a:p>
          <a:p>
            <a:r>
              <a:rPr lang="pt-BR" dirty="0" smtClean="0"/>
              <a:t>Arquivos</a:t>
            </a:r>
          </a:p>
          <a:p>
            <a:r>
              <a:rPr lang="pt-BR" dirty="0" smtClean="0"/>
              <a:t>Dicionários</a:t>
            </a:r>
          </a:p>
          <a:p>
            <a:r>
              <a:rPr lang="pt-BR" dirty="0" smtClean="0"/>
              <a:t>Classes e Objetos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Agora só faltam seus exercícios</a:t>
            </a:r>
            <a:endParaRPr lang="pt-BR" dirty="0"/>
          </a:p>
        </p:txBody>
      </p:sp>
      <p:pic>
        <p:nvPicPr>
          <p:cNvPr id="4" name="Espaço Reservado para Conteúdo 3" descr="einstein-bici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5656" y="1628800"/>
            <a:ext cx="3388151" cy="4525963"/>
          </a:xfrm>
        </p:spPr>
      </p:pic>
      <p:sp>
        <p:nvSpPr>
          <p:cNvPr id="5" name="CaixaDeTexto 4"/>
          <p:cNvSpPr txBox="1"/>
          <p:nvPr/>
        </p:nvSpPr>
        <p:spPr>
          <a:xfrm>
            <a:off x="5220072" y="2492896"/>
            <a:ext cx="31683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dirty="0" smtClean="0"/>
              <a:t>“A vida é como andar de bicicleta. Para manter o equilíbrio, é preciso se manter em movimento”. Einstein.</a:t>
            </a:r>
            <a:endParaRPr lang="pt-BR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 que vamos aprender no segundo?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 mesmas coisas!</a:t>
            </a:r>
          </a:p>
          <a:p>
            <a:r>
              <a:rPr lang="pt-BR" dirty="0" smtClean="0"/>
              <a:t>Fazendo jogos</a:t>
            </a:r>
          </a:p>
          <a:p>
            <a:r>
              <a:rPr lang="pt-BR" dirty="0" smtClean="0"/>
              <a:t>Acessando sites para ver a cotação do café</a:t>
            </a:r>
          </a:p>
          <a:p>
            <a:r>
              <a:rPr lang="pt-BR" dirty="0" smtClean="0"/>
              <a:t>Usando interfaces gráficas</a:t>
            </a:r>
          </a:p>
          <a:p>
            <a:r>
              <a:rPr lang="pt-BR" dirty="0" smtClean="0"/>
              <a:t>Tratando exceções</a:t>
            </a:r>
          </a:p>
          <a:p>
            <a:r>
              <a:rPr lang="pt-BR" dirty="0" smtClean="0"/>
              <a:t>Usando banco de dados de surfistas</a:t>
            </a:r>
          </a:p>
          <a:p>
            <a:r>
              <a:rPr lang="pt-BR" dirty="0" smtClean="0"/>
              <a:t>Mixando músicas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Encontrando seu caminho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Se você</a:t>
            </a:r>
            <a:r>
              <a:rPr lang="pt-BR" u="sng" dirty="0" smtClean="0"/>
              <a:t> só </a:t>
            </a:r>
            <a:r>
              <a:rPr lang="pt-BR" dirty="0" smtClean="0"/>
              <a:t>usar o software dos outros, sempre estará limitado àquilo que outras pessoas acham que você deseja fazer</a:t>
            </a:r>
          </a:p>
          <a:p>
            <a:r>
              <a:rPr lang="pt-BR" dirty="0" smtClean="0"/>
              <a:t>Escreva seus próprios programas</a:t>
            </a:r>
          </a:p>
          <a:p>
            <a:r>
              <a:rPr lang="pt-BR" dirty="0" smtClean="0"/>
              <a:t>Você deseja ser programado ou ser o programador?</a:t>
            </a:r>
          </a:p>
          <a:p>
            <a:r>
              <a:rPr lang="pt-BR" dirty="0" smtClean="0"/>
              <a:t>Você pode </a:t>
            </a:r>
            <a:r>
              <a:rPr lang="pt-BR" i="1" dirty="0" smtClean="0"/>
              <a:t>assumir o controle</a:t>
            </a:r>
            <a:endParaRPr lang="pt-BR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Adivinhando números</a:t>
            </a:r>
            <a:endParaRPr lang="pt-BR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4062" y="2601119"/>
            <a:ext cx="509587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o explicativo retangular com cantos arredondados 8"/>
          <p:cNvSpPr/>
          <p:nvPr/>
        </p:nvSpPr>
        <p:spPr>
          <a:xfrm>
            <a:off x="2123728" y="1988840"/>
            <a:ext cx="1008112" cy="504056"/>
          </a:xfrm>
          <a:prstGeom prst="wedgeRoundRectCallou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Funções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Adivinhando números</a:t>
            </a:r>
            <a:endParaRPr lang="pt-BR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4062" y="2601119"/>
            <a:ext cx="509587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o explicativo retangular com cantos arredondados 9"/>
          <p:cNvSpPr/>
          <p:nvPr/>
        </p:nvSpPr>
        <p:spPr>
          <a:xfrm>
            <a:off x="3851920" y="1988840"/>
            <a:ext cx="1008112" cy="504056"/>
          </a:xfrm>
          <a:prstGeom prst="wedgeRoundRectCallo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Strings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3298</TotalTime>
  <Words>865</Words>
  <Application>Microsoft Office PowerPoint</Application>
  <PresentationFormat>Apresentação na tela (4:3)</PresentationFormat>
  <Paragraphs>147</Paragraphs>
  <Slides>37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38" baseType="lpstr">
      <vt:lpstr>Tema do Office</vt:lpstr>
      <vt:lpstr>Apresentação do PowerPoint</vt:lpstr>
      <vt:lpstr>Acabamos o primeiro livro</vt:lpstr>
      <vt:lpstr>Vamos começar o segundo</vt:lpstr>
      <vt:lpstr>O que aprendemos</vt:lpstr>
      <vt:lpstr>Agora só faltam seus exercícios</vt:lpstr>
      <vt:lpstr>O que vamos aprender no segundo?</vt:lpstr>
      <vt:lpstr>Encontrando seu caminho</vt:lpstr>
      <vt:lpstr>Adivinhando números</vt:lpstr>
      <vt:lpstr>Adivinhando números</vt:lpstr>
      <vt:lpstr>Adivinhando números</vt:lpstr>
      <vt:lpstr>Adivinhando números</vt:lpstr>
      <vt:lpstr>Adivinhando números</vt:lpstr>
      <vt:lpstr>Adivinhando números</vt:lpstr>
      <vt:lpstr>Adivinhando números</vt:lpstr>
      <vt:lpstr>As partes do seu programa</vt:lpstr>
      <vt:lpstr>As partes do seu programa</vt:lpstr>
      <vt:lpstr>Quais os tipos de erro?</vt:lpstr>
      <vt:lpstr>Como achar e tratar erros?</vt:lpstr>
      <vt:lpstr>Então, como você executa seu código?</vt:lpstr>
      <vt:lpstr>Então, como você executa seu código?</vt:lpstr>
      <vt:lpstr>Então, como você executa seu código?</vt:lpstr>
      <vt:lpstr>Um programa é mais que uma lista de comandos</vt:lpstr>
      <vt:lpstr>O programa é uma rede viária</vt:lpstr>
      <vt:lpstr>Na rede você escolhe seu caminho</vt:lpstr>
      <vt:lpstr>Dando dicas</vt:lpstr>
      <vt:lpstr>Dando dicas</vt:lpstr>
      <vt:lpstr>Dando dicas</vt:lpstr>
      <vt:lpstr>Os usuários ainda não gostam</vt:lpstr>
      <vt:lpstr>Repetições</vt:lpstr>
      <vt:lpstr>Repetições</vt:lpstr>
      <vt:lpstr>Repetições</vt:lpstr>
      <vt:lpstr>Os usuários ainda não gostam</vt:lpstr>
      <vt:lpstr>Sortear o número a ser adivinhado</vt:lpstr>
      <vt:lpstr>Agora sim!</vt:lpstr>
      <vt:lpstr>Resumo</vt:lpstr>
      <vt:lpstr>Ferramentas do Python</vt:lpstr>
      <vt:lpstr>Lista VI com testes!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Fernando Masanori</dc:title>
  <dc:creator>Fernando Masanori</dc:creator>
  <cp:lastModifiedBy>massa</cp:lastModifiedBy>
  <cp:revision>233</cp:revision>
  <dcterms:created xsi:type="dcterms:W3CDTF">2009-08-17T13:20:03Z</dcterms:created>
  <dcterms:modified xsi:type="dcterms:W3CDTF">2013-09-08T22:14:44Z</dcterms:modified>
</cp:coreProperties>
</file>