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0" r:id="rId5"/>
    <p:sldId id="261" r:id="rId6"/>
    <p:sldId id="262" r:id="rId7"/>
    <p:sldId id="272" r:id="rId8"/>
    <p:sldId id="258" r:id="rId9"/>
    <p:sldId id="263" r:id="rId10"/>
    <p:sldId id="265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0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0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3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85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417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4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22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7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68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1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2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4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0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6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5BF8-34D6-4340-838F-B712D32F9028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9576-8F8C-417C-9C9D-027348053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89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0212" y="1993899"/>
            <a:ext cx="8791575" cy="1490663"/>
          </a:xfrm>
        </p:spPr>
        <p:txBody>
          <a:bodyPr>
            <a:normAutofit/>
          </a:bodyPr>
          <a:lstStyle/>
          <a:p>
            <a:r>
              <a:rPr lang="en-US" dirty="0" smtClean="0"/>
              <a:t>Manufacturing Execution Systems(MES) e a </a:t>
            </a:r>
            <a:r>
              <a:rPr lang="en-US" dirty="0" err="1" smtClean="0"/>
              <a:t>Indústria</a:t>
            </a:r>
            <a:r>
              <a:rPr lang="en-US" dirty="0" smtClean="0"/>
              <a:t> 4.0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70249" y="4919662"/>
            <a:ext cx="5651500" cy="145573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dirty="0" smtClean="0"/>
              <a:t>Professor: Roberto Silvio </a:t>
            </a:r>
            <a:r>
              <a:rPr lang="pt-BR" dirty="0" err="1" smtClean="0"/>
              <a:t>Ubertino</a:t>
            </a:r>
            <a:r>
              <a:rPr lang="pt-BR" dirty="0" smtClean="0"/>
              <a:t> </a:t>
            </a:r>
            <a:r>
              <a:rPr lang="pt-BR" dirty="0" err="1" smtClean="0"/>
              <a:t>Rosso</a:t>
            </a:r>
            <a:r>
              <a:rPr lang="pt-BR" dirty="0" smtClean="0"/>
              <a:t> Junior</a:t>
            </a:r>
          </a:p>
          <a:p>
            <a:pPr algn="ctr"/>
            <a:r>
              <a:rPr lang="pt-BR" dirty="0" smtClean="0"/>
              <a:t>Automação e Controle</a:t>
            </a:r>
            <a:endParaRPr lang="pt-BR" dirty="0"/>
          </a:p>
          <a:p>
            <a:pPr algn="ctr"/>
            <a:r>
              <a:rPr lang="pt-BR" dirty="0" smtClean="0"/>
              <a:t>Aluno: Matheus Rambo da Roza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62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execução de fabricação (MES)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Manufacturing </a:t>
            </a:r>
            <a:r>
              <a:rPr lang="pt-BR" dirty="0" err="1" smtClean="0"/>
              <a:t>Execution</a:t>
            </a:r>
            <a:r>
              <a:rPr lang="pt-BR" dirty="0" smtClean="0"/>
              <a:t> Systems (MES)</a:t>
            </a:r>
          </a:p>
          <a:p>
            <a:r>
              <a:rPr lang="pt-BR" dirty="0"/>
              <a:t>MES é um sistema de agendamento e rastreamento da produção da </a:t>
            </a:r>
            <a:r>
              <a:rPr lang="pt-BR" dirty="0" smtClean="0"/>
              <a:t>indústria.</a:t>
            </a:r>
          </a:p>
          <a:p>
            <a:r>
              <a:rPr lang="pt-BR" dirty="0" smtClean="0"/>
              <a:t>Principal </a:t>
            </a:r>
            <a:r>
              <a:rPr lang="pt-BR" dirty="0"/>
              <a:t>função é analisar e relatar a disponibilidade dos recursos, agendamento de tarefas e coletar os dados em tempo </a:t>
            </a:r>
            <a:r>
              <a:rPr lang="pt-BR" dirty="0" smtClean="0"/>
              <a:t>real.</a:t>
            </a:r>
          </a:p>
          <a:p>
            <a:r>
              <a:rPr lang="pt-BR" dirty="0"/>
              <a:t>O MES gera relatórios em tempo real do chão de fabrica, os dados gerados podem ser enviados para outros sistemas capazes de investigar melhor a informação.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875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execução de fabricação (MES)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959099"/>
            <a:ext cx="9905999" cy="3251201"/>
          </a:xfrm>
        </p:spPr>
        <p:txBody>
          <a:bodyPr numCol="2">
            <a:normAutofit/>
          </a:bodyPr>
          <a:lstStyle/>
          <a:p>
            <a:pPr lvl="1"/>
            <a:r>
              <a:rPr lang="pt-BR" dirty="0" smtClean="0"/>
              <a:t>Alocação </a:t>
            </a:r>
            <a:r>
              <a:rPr lang="pt-BR" dirty="0"/>
              <a:t>de recurso</a:t>
            </a:r>
          </a:p>
          <a:p>
            <a:pPr lvl="1"/>
            <a:r>
              <a:rPr lang="pt-BR" dirty="0" smtClean="0"/>
              <a:t>Expedição </a:t>
            </a:r>
            <a:r>
              <a:rPr lang="pt-BR" dirty="0"/>
              <a:t>das unidades de produção</a:t>
            </a:r>
          </a:p>
          <a:p>
            <a:pPr lvl="1"/>
            <a:r>
              <a:rPr lang="pt-BR" dirty="0" smtClean="0"/>
              <a:t>Aquisição de dados</a:t>
            </a:r>
          </a:p>
          <a:p>
            <a:pPr lvl="1"/>
            <a:r>
              <a:rPr lang="pt-BR" dirty="0" smtClean="0"/>
              <a:t>Gestão de qualidade</a:t>
            </a:r>
          </a:p>
          <a:p>
            <a:pPr lvl="1"/>
            <a:r>
              <a:rPr lang="pt-BR" dirty="0" smtClean="0"/>
              <a:t>Gestão </a:t>
            </a:r>
            <a:r>
              <a:rPr lang="pt-BR" dirty="0"/>
              <a:t>de manutenção</a:t>
            </a:r>
          </a:p>
          <a:p>
            <a:pPr lvl="1"/>
            <a:r>
              <a:rPr lang="pt-BR" dirty="0" smtClean="0"/>
              <a:t>Gestão </a:t>
            </a:r>
            <a:r>
              <a:rPr lang="pt-BR" dirty="0"/>
              <a:t>de processos 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smtClean="0"/>
              <a:t>Gestão </a:t>
            </a:r>
            <a:r>
              <a:rPr lang="pt-BR" dirty="0"/>
              <a:t>de trabalho/tarefas 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/>
              <a:t>de performance</a:t>
            </a:r>
          </a:p>
          <a:p>
            <a:pPr lvl="1"/>
            <a:r>
              <a:rPr lang="pt-BR" dirty="0" smtClean="0"/>
              <a:t>Detalhamento </a:t>
            </a:r>
            <a:r>
              <a:rPr lang="pt-BR" dirty="0"/>
              <a:t>da sequência de operações </a:t>
            </a:r>
          </a:p>
          <a:p>
            <a:pPr lvl="1"/>
            <a:r>
              <a:rPr lang="pt-BR" dirty="0" smtClean="0"/>
              <a:t>Controle </a:t>
            </a:r>
            <a:r>
              <a:rPr lang="pt-BR" dirty="0"/>
              <a:t>de documentos</a:t>
            </a:r>
          </a:p>
          <a:p>
            <a:pPr lvl="1"/>
            <a:r>
              <a:rPr lang="pt-BR" dirty="0" smtClean="0"/>
              <a:t>Monitoramento/controle </a:t>
            </a:r>
            <a:r>
              <a:rPr lang="pt-BR" dirty="0"/>
              <a:t>de produtos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505866" y="2235349"/>
            <a:ext cx="8793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11 funções ou componentes que o sistema MES contempla:</a:t>
            </a:r>
          </a:p>
        </p:txBody>
      </p:sp>
    </p:spTree>
    <p:extLst>
      <p:ext uri="{BB962C8B-B14F-4D97-AF65-F5344CB8AC3E}">
        <p14:creationId xmlns:p14="http://schemas.microsoft.com/office/powerpoint/2010/main" val="396014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Mes</a:t>
            </a:r>
            <a:r>
              <a:rPr lang="pt-BR" dirty="0" smtClean="0"/>
              <a:t>” na indústria 4.0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 é um complemento da indústria 4.0</a:t>
            </a:r>
          </a:p>
          <a:p>
            <a:pPr lvl="1"/>
            <a:r>
              <a:rPr lang="pt-BR" dirty="0" smtClean="0"/>
              <a:t>Depende das tecnologias 4.0 para funcionar perfeitamente. Pois os dados são coletados através das tecnologias 4.0</a:t>
            </a:r>
            <a:endParaRPr lang="pt-BR" dirty="0"/>
          </a:p>
          <a:p>
            <a:r>
              <a:rPr lang="pt-BR" dirty="0"/>
              <a:t>A empresa através do MES consegue ter um controle </a:t>
            </a:r>
            <a:r>
              <a:rPr lang="pt-BR" dirty="0" smtClean="0"/>
              <a:t>online.</a:t>
            </a:r>
          </a:p>
          <a:p>
            <a:pPr lvl="1"/>
            <a:r>
              <a:rPr lang="pt-BR" dirty="0" smtClean="0"/>
              <a:t>Usando um computador ou celular ter acesso as informações de como está a produção de um chão de fábrica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08430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 do “</a:t>
            </a:r>
            <a:r>
              <a:rPr lang="pt-BR" dirty="0" err="1" smtClean="0"/>
              <a:t>mes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Dificuldade:</a:t>
            </a:r>
          </a:p>
          <a:p>
            <a:pPr lvl="1"/>
            <a:r>
              <a:rPr lang="pt-BR" dirty="0"/>
              <a:t>Mão de obra.</a:t>
            </a:r>
          </a:p>
          <a:p>
            <a:pPr lvl="1"/>
            <a:r>
              <a:rPr lang="pt-BR" dirty="0"/>
              <a:t>Implantação do sistema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Vantagens:</a:t>
            </a:r>
            <a:endParaRPr lang="pt-BR" dirty="0"/>
          </a:p>
          <a:p>
            <a:pPr lvl="1"/>
            <a:r>
              <a:rPr lang="pt-BR" dirty="0" smtClean="0"/>
              <a:t>Sistema </a:t>
            </a:r>
            <a:r>
              <a:rPr lang="pt-BR" dirty="0"/>
              <a:t>flexível que pode ser adaptado às </a:t>
            </a:r>
            <a:r>
              <a:rPr lang="pt-BR" dirty="0" smtClean="0"/>
              <a:t>necessidades.</a:t>
            </a:r>
          </a:p>
          <a:p>
            <a:pPr lvl="1"/>
            <a:r>
              <a:rPr lang="pt-BR" dirty="0" smtClean="0"/>
              <a:t>Aumenta a produtividade.</a:t>
            </a:r>
          </a:p>
          <a:p>
            <a:pPr lvl="1"/>
            <a:r>
              <a:rPr lang="pt-BR" dirty="0" smtClean="0"/>
              <a:t>Redução de custos</a:t>
            </a:r>
          </a:p>
          <a:p>
            <a:pPr lvl="1"/>
            <a:r>
              <a:rPr lang="pt-BR" dirty="0" smtClean="0"/>
              <a:t>Redução de riscos e falhas</a:t>
            </a:r>
          </a:p>
        </p:txBody>
      </p:sp>
    </p:spTree>
    <p:extLst>
      <p:ext uri="{BB962C8B-B14F-4D97-AF65-F5344CB8AC3E}">
        <p14:creationId xmlns:p14="http://schemas.microsoft.com/office/powerpoint/2010/main" val="370070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Indústria </a:t>
            </a:r>
            <a:r>
              <a:rPr lang="pt-BR" dirty="0"/>
              <a:t>4.0 determinou um novo modelo de manufatura inserindo diversos componentes de computação dentro das </a:t>
            </a:r>
            <a:r>
              <a:rPr lang="pt-BR" dirty="0" smtClean="0"/>
              <a:t>empresas. </a:t>
            </a:r>
          </a:p>
          <a:p>
            <a:r>
              <a:rPr lang="pt-BR" dirty="0" smtClean="0"/>
              <a:t>Apareceu a necessidade de mudar o padrão de sistemas usados nas industrias. </a:t>
            </a:r>
          </a:p>
          <a:p>
            <a:r>
              <a:rPr lang="pt-BR" dirty="0" smtClean="0"/>
              <a:t>Integração </a:t>
            </a:r>
            <a:r>
              <a:rPr lang="pt-BR" dirty="0"/>
              <a:t>dos equipamentos da indústria</a:t>
            </a:r>
            <a:r>
              <a:rPr lang="pt-BR" dirty="0" smtClean="0"/>
              <a:t>, </a:t>
            </a:r>
            <a:r>
              <a:rPr lang="pt-BR" dirty="0"/>
              <a:t>por meio de </a:t>
            </a:r>
            <a:r>
              <a:rPr lang="pt-BR" dirty="0" err="1"/>
              <a:t>IoT</a:t>
            </a:r>
            <a:r>
              <a:rPr lang="pt-BR" dirty="0"/>
              <a:t> e redes de </a:t>
            </a:r>
            <a:r>
              <a:rPr lang="pt-BR" dirty="0" smtClean="0"/>
              <a:t>computadores.</a:t>
            </a:r>
          </a:p>
          <a:p>
            <a:r>
              <a:rPr lang="pt-BR" dirty="0" smtClean="0"/>
              <a:t>Agrupando informações em tempo real assim enviando para sistemas como MES e ERP para otimizar os processos de manufatura.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14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0113" y="2434618"/>
            <a:ext cx="4637087" cy="1478570"/>
          </a:xfrm>
        </p:spPr>
        <p:txBody>
          <a:bodyPr/>
          <a:lstStyle/>
          <a:p>
            <a:pPr algn="ctr"/>
            <a:r>
              <a:rPr lang="pt-BR" dirty="0" smtClean="0"/>
              <a:t>Dúvidas ?!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15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Revolução Industrial</a:t>
            </a:r>
          </a:p>
          <a:p>
            <a:r>
              <a:rPr lang="pt-BR" dirty="0" smtClean="0"/>
              <a:t>SCADA</a:t>
            </a:r>
          </a:p>
          <a:p>
            <a:r>
              <a:rPr lang="pt-BR" dirty="0" smtClean="0"/>
              <a:t>ERP</a:t>
            </a:r>
            <a:endParaRPr lang="pt-BR" dirty="0" smtClean="0"/>
          </a:p>
          <a:p>
            <a:r>
              <a:rPr lang="pt-BR" dirty="0" smtClean="0"/>
              <a:t>MES</a:t>
            </a:r>
          </a:p>
          <a:p>
            <a:pPr lvl="1"/>
            <a:r>
              <a:rPr lang="pt-BR" dirty="0"/>
              <a:t>Indústria 4.0</a:t>
            </a:r>
          </a:p>
          <a:p>
            <a:pPr lvl="1"/>
            <a:r>
              <a:rPr lang="pt-BR" dirty="0"/>
              <a:t>Vantagens e </a:t>
            </a:r>
            <a:r>
              <a:rPr lang="pt-BR" dirty="0" smtClean="0"/>
              <a:t>Desvantagens</a:t>
            </a:r>
            <a:endParaRPr lang="pt-BR" dirty="0" smtClean="0"/>
          </a:p>
          <a:p>
            <a:r>
              <a:rPr lang="pt-BR" dirty="0" smtClean="0"/>
              <a:t>Conclusão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742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Revolução Industrial</a:t>
            </a:r>
          </a:p>
          <a:p>
            <a:pPr lvl="1"/>
            <a:r>
              <a:rPr lang="pt-BR" dirty="0" smtClean="0"/>
              <a:t>Inglaterra final do século XVIII.</a:t>
            </a:r>
          </a:p>
          <a:p>
            <a:pPr lvl="1"/>
            <a:r>
              <a:rPr lang="pt-BR" dirty="0" smtClean="0"/>
              <a:t>Marcada pela Máquina a Vapor.</a:t>
            </a:r>
          </a:p>
          <a:p>
            <a:pPr lvl="1"/>
            <a:r>
              <a:rPr lang="pt-BR" dirty="0" smtClean="0"/>
              <a:t>De artesanal para manufaturada.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1" y="2249487"/>
            <a:ext cx="4131123" cy="25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8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r>
              <a:rPr lang="pt-BR" dirty="0"/>
              <a:t>2</a:t>
            </a:r>
            <a:r>
              <a:rPr lang="pt-BR" dirty="0" smtClean="0"/>
              <a:t>ª Revolução Industrial</a:t>
            </a:r>
          </a:p>
          <a:p>
            <a:pPr lvl="1"/>
            <a:r>
              <a:rPr lang="pt-BR" dirty="0" smtClean="0"/>
              <a:t>Final do século XIX.</a:t>
            </a:r>
          </a:p>
          <a:p>
            <a:pPr lvl="1"/>
            <a:r>
              <a:rPr lang="pt-BR" dirty="0" smtClean="0"/>
              <a:t>Queda da Hegemonia Inglesa sendo substituída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por outras </a:t>
            </a:r>
            <a:r>
              <a:rPr lang="pt-BR" dirty="0" smtClean="0"/>
              <a:t>nações (Alemanha e EUA).</a:t>
            </a:r>
          </a:p>
          <a:p>
            <a:pPr lvl="1"/>
            <a:r>
              <a:rPr lang="pt-BR" dirty="0" smtClean="0"/>
              <a:t>Prolongado até o século XX.</a:t>
            </a:r>
          </a:p>
          <a:p>
            <a:pPr lvl="1"/>
            <a:r>
              <a:rPr lang="pt-BR" dirty="0" smtClean="0"/>
              <a:t>Utilização do aço.</a:t>
            </a:r>
          </a:p>
          <a:p>
            <a:pPr lvl="1"/>
            <a:r>
              <a:rPr lang="pt-BR" dirty="0" smtClean="0"/>
              <a:t>Desenvolvimento de produtos químicos.</a:t>
            </a:r>
          </a:p>
          <a:p>
            <a:pPr lvl="1"/>
            <a:r>
              <a:rPr lang="pt-BR" dirty="0" smtClean="0"/>
              <a:t>Utilização da energia elétrica e dos combustíveis derivados de petróleo.</a:t>
            </a:r>
          </a:p>
          <a:p>
            <a:pPr lvl="1"/>
            <a:r>
              <a:rPr lang="pt-BR" dirty="0" smtClean="0"/>
              <a:t>Invenção do motor a explosão e da locomotiva a vapor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84" y="2097088"/>
            <a:ext cx="3229255" cy="25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1954212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ª Revolução Industrial (Revolução </a:t>
            </a:r>
            <a:r>
              <a:rPr lang="pt-BR" dirty="0" err="1" smtClean="0"/>
              <a:t>Tecnocientífica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Final da década de 70, após o </a:t>
            </a:r>
            <a:r>
              <a:rPr lang="pt-BR" dirty="0" smtClean="0"/>
              <a:t>término </a:t>
            </a:r>
            <a:r>
              <a:rPr lang="pt-BR" dirty="0" smtClean="0"/>
              <a:t>da 2ª Guerra Mundial.</a:t>
            </a:r>
          </a:p>
          <a:p>
            <a:pPr lvl="1"/>
            <a:r>
              <a:rPr lang="pt-BR" dirty="0" smtClean="0"/>
              <a:t>Desenvolvimento da biotecnologia e da robótica.</a:t>
            </a:r>
          </a:p>
          <a:p>
            <a:pPr lvl="1"/>
            <a:r>
              <a:rPr lang="pt-BR" dirty="0" smtClean="0"/>
              <a:t>Aprimoramento das áreas da genética, </a:t>
            </a:r>
            <a:r>
              <a:rPr lang="pt-BR" dirty="0" smtClean="0"/>
              <a:t>eletrônica</a:t>
            </a:r>
            <a:r>
              <a:rPr lang="pt-BR" dirty="0" smtClean="0"/>
              <a:t>, telecomunicações e transporte.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56" y="4178300"/>
            <a:ext cx="3620911" cy="20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Revolução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ª Revolução Industrial (Indústria 4.0)</a:t>
            </a:r>
          </a:p>
          <a:p>
            <a:pPr lvl="1"/>
            <a:r>
              <a:rPr lang="pt-BR" dirty="0" smtClean="0"/>
              <a:t>IOT, Big  Data, Robôs autônomos, Realidade aumentada, Segurança cibernética.</a:t>
            </a:r>
          </a:p>
          <a:p>
            <a:pPr lvl="1"/>
            <a:r>
              <a:rPr lang="pt-BR" dirty="0" smtClean="0"/>
              <a:t>Robôs sendo usados para realizar tarefas complexas de maneira autônoma.</a:t>
            </a:r>
          </a:p>
          <a:p>
            <a:pPr lvl="1"/>
            <a:r>
              <a:rPr lang="pt-BR" dirty="0" smtClean="0"/>
              <a:t>Cada vez mais dispositivos com computador integrado, assim criando uma grande conectividade entre eles.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06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3" y="720118"/>
            <a:ext cx="9904086" cy="5337782"/>
          </a:xfrm>
        </p:spPr>
      </p:pic>
    </p:spTree>
    <p:extLst>
      <p:ext uri="{BB962C8B-B14F-4D97-AF65-F5344CB8AC3E}">
        <p14:creationId xmlns:p14="http://schemas.microsoft.com/office/powerpoint/2010/main" val="295798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Sistema de supervisão e aquisição de dados (</a:t>
            </a:r>
            <a:r>
              <a:rPr lang="pt-BR" sz="2800" dirty="0" err="1" smtClean="0"/>
              <a:t>Scada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Supervisory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Data </a:t>
            </a:r>
            <a:r>
              <a:rPr lang="pt-BR" dirty="0" err="1" smtClean="0"/>
              <a:t>Acquisition</a:t>
            </a:r>
            <a:r>
              <a:rPr lang="pt-BR" dirty="0" smtClean="0"/>
              <a:t> (SCADA)</a:t>
            </a:r>
          </a:p>
          <a:p>
            <a:r>
              <a:rPr lang="pt-BR" dirty="0" smtClean="0"/>
              <a:t>Sistemas que utilizam software para monitorar e supervisionar variáveis e dispositivos de sistema de controle conectados através de servidores de comunicação.</a:t>
            </a:r>
          </a:p>
          <a:p>
            <a:r>
              <a:rPr lang="pt-BR" dirty="0"/>
              <a:t>De </a:t>
            </a:r>
            <a:r>
              <a:rPr lang="pt-BR" dirty="0" smtClean="0"/>
              <a:t>maneira Geral, um </a:t>
            </a:r>
            <a:r>
              <a:rPr lang="pt-BR" dirty="0"/>
              <a:t>software de supervisão ou software SCADA </a:t>
            </a:r>
            <a:r>
              <a:rPr lang="pt-BR" dirty="0" smtClean="0"/>
              <a:t>permite </a:t>
            </a:r>
            <a:r>
              <a:rPr lang="pt-BR" dirty="0"/>
              <a:t>monitorar e operar partes ou todo um processo. </a:t>
            </a:r>
            <a:endParaRPr lang="pt-BR" dirty="0" smtClean="0"/>
          </a:p>
          <a:p>
            <a:pPr lvl="1"/>
            <a:r>
              <a:rPr lang="pt-BR" dirty="0"/>
              <a:t>processo </a:t>
            </a:r>
            <a:r>
              <a:rPr lang="pt-BR" dirty="0" smtClean="0"/>
              <a:t>industrial </a:t>
            </a:r>
            <a:r>
              <a:rPr lang="pt-BR" dirty="0"/>
              <a:t>como de manufatura, processo </a:t>
            </a:r>
            <a:r>
              <a:rPr lang="pt-BR" dirty="0" smtClean="0"/>
              <a:t>contínuo, </a:t>
            </a:r>
            <a:r>
              <a:rPr lang="pt-BR" dirty="0"/>
              <a:t>elétrico, automação </a:t>
            </a:r>
            <a:r>
              <a:rPr lang="pt-BR" dirty="0" smtClean="0"/>
              <a:t>residencial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99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Sistemas de planejamento de recurso corporativo (</a:t>
            </a:r>
            <a:r>
              <a:rPr lang="pt-BR" sz="2800" dirty="0" err="1" smtClean="0"/>
              <a:t>Erp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Enterprise </a:t>
            </a:r>
            <a:r>
              <a:rPr lang="pt-BR" dirty="0" err="1"/>
              <a:t>Resource</a:t>
            </a:r>
            <a:r>
              <a:rPr lang="pt-BR" dirty="0"/>
              <a:t> Planning (ERP)</a:t>
            </a:r>
          </a:p>
          <a:p>
            <a:r>
              <a:rPr lang="pt-BR" dirty="0"/>
              <a:t>Software personalizável que inclui soluções de negócios integradas para os processos principais.</a:t>
            </a:r>
          </a:p>
          <a:p>
            <a:pPr lvl="1"/>
            <a:r>
              <a:rPr lang="pt-BR" dirty="0"/>
              <a:t>planejamento e controle de produção e gerenciamento de armazém. </a:t>
            </a:r>
          </a:p>
          <a:p>
            <a:r>
              <a:rPr lang="pt-BR" dirty="0"/>
              <a:t>principais funções administrativas de uma empresa.</a:t>
            </a:r>
          </a:p>
          <a:p>
            <a:pPr lvl="1"/>
            <a:r>
              <a:rPr lang="pt-BR" dirty="0"/>
              <a:t>como a contabilidade e gerenciamento de recursos humanos.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986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324</TotalTime>
  <Words>585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Manufacturing Execution Systems(MES) e a Indústria 4.0</vt:lpstr>
      <vt:lpstr>Sumário</vt:lpstr>
      <vt:lpstr>Revolução Industrial</vt:lpstr>
      <vt:lpstr>Revolução Industrial</vt:lpstr>
      <vt:lpstr>Revolução Industrial</vt:lpstr>
      <vt:lpstr>Revolução Industrial</vt:lpstr>
      <vt:lpstr>Apresentação do PowerPoint</vt:lpstr>
      <vt:lpstr>Sistema de supervisão e aquisição de dados (Scada)</vt:lpstr>
      <vt:lpstr>Sistemas de planejamento de recurso corporativo (Erp)</vt:lpstr>
      <vt:lpstr>Sistemas de execução de fabricação (MES)</vt:lpstr>
      <vt:lpstr>Sistemas de execução de fabricação (MES)</vt:lpstr>
      <vt:lpstr>“Mes” na indústria 4.0</vt:lpstr>
      <vt:lpstr>Vantagens e desvantagens do “mes”</vt:lpstr>
      <vt:lpstr>Conclusão</vt:lpstr>
      <vt:lpstr>Dúvidas ?!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Execution Systems(MES) e a Indústria 4.0</dc:title>
  <dc:creator>Rambo</dc:creator>
  <cp:lastModifiedBy>Rambo</cp:lastModifiedBy>
  <cp:revision>16</cp:revision>
  <dcterms:created xsi:type="dcterms:W3CDTF">2021-03-23T12:36:56Z</dcterms:created>
  <dcterms:modified xsi:type="dcterms:W3CDTF">2021-03-24T17:33:19Z</dcterms:modified>
</cp:coreProperties>
</file>