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63" r:id="rId5"/>
    <p:sldId id="264" r:id="rId6"/>
    <p:sldId id="257" r:id="rId7"/>
    <p:sldId id="267" r:id="rId8"/>
    <p:sldId id="258" r:id="rId9"/>
    <p:sldId id="260" r:id="rId10"/>
    <p:sldId id="261" r:id="rId11"/>
    <p:sldId id="265" r:id="rId12"/>
    <p:sldId id="266" r:id="rId13"/>
  </p:sldIdLst>
  <p:sldSz cx="12192000" cy="6858000"/>
  <p:notesSz cx="6858000" cy="9144000"/>
  <p:embeddedFontLst>
    <p:embeddedFont>
      <p:font typeface="BancoDoBrasil Textos" panose="020B0604020202020204" charset="0"/>
      <p:regular r:id="rId14"/>
      <p:bold r:id="rId15"/>
      <p:italic r:id="rId16"/>
      <p:boldItalic r:id="rId17"/>
    </p:embeddedFont>
    <p:embeddedFont>
      <p:font typeface="BancoDoBrasil Textos ExtraBold" panose="020B0604020202020204" charset="0"/>
      <p:bold r:id="rId18"/>
      <p:boldItalic r:id="rId19"/>
    </p:embeddedFont>
    <p:embeddedFont>
      <p:font typeface="BancoDoBrasil Textos Light" panose="020B0604020202020204" charset="0"/>
      <p:regular r:id="rId20"/>
      <p:italic r:id="rId21"/>
    </p:embeddedFont>
    <p:embeddedFont>
      <p:font typeface="BancoDoBrasil Textos Medium" panose="020B0604020202020204" charset="0"/>
      <p:regular r:id="rId22"/>
      <p:italic r:id="rId23"/>
    </p:embeddedFont>
    <p:embeddedFont>
      <p:font typeface="BancoDoBrasil Titulos Light" panose="020B0604020202020204" charset="0"/>
      <p:regular r:id="rId24"/>
      <p:italic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615B5B"/>
    <a:srgbClr val="3D3939"/>
    <a:srgbClr val="FFF9C9"/>
    <a:srgbClr val="FFFCEF"/>
    <a:srgbClr val="FAE2D5"/>
    <a:srgbClr val="FBA5EC"/>
    <a:srgbClr val="F6A3E8"/>
    <a:srgbClr val="FAA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D76BC-8AE5-C556-AC8C-D8A295761F54}" v="96" dt="2024-10-04T18:14:1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spc="6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NOME</a:t>
            </a:r>
            <a:r>
              <a:rPr lang="en-US" sz="1000" spc="600" baseline="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 DO GRÁFICO</a:t>
            </a:r>
            <a:endParaRPr lang="en-US" sz="1000" spc="6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Motivo</c:v>
                </c:pt>
              </c:strCache>
            </c:strRef>
          </c:tx>
          <c:spPr>
            <a:solidFill>
              <a:srgbClr val="00FFFF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Não respondi corretamente</c:v>
                </c:pt>
                <c:pt idx="1">
                  <c:v>Não encontrou o que precisava</c:v>
                </c:pt>
                <c:pt idx="2">
                  <c:v>Comentário do cliente</c:v>
                </c:pt>
                <c:pt idx="3">
                  <c:v>Abandono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0.06</c:v>
                </c:pt>
                <c:pt idx="1">
                  <c:v>0.22</c:v>
                </c:pt>
                <c:pt idx="2">
                  <c:v>0.25</c:v>
                </c:pt>
                <c:pt idx="3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2-4B60-A2E6-7533389193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70"/>
        <c:shape val="box"/>
        <c:axId val="1610375775"/>
        <c:axId val="1610386815"/>
        <c:axId val="0"/>
      </c:bar3DChart>
      <c:valAx>
        <c:axId val="1610386815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1610375775"/>
        <c:crosses val="max"/>
        <c:crossBetween val="between"/>
      </c:valAx>
      <c:catAx>
        <c:axId val="161037577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10386815"/>
        <c:crosses val="autoZero"/>
        <c:auto val="1"/>
        <c:lblAlgn val="ctr"/>
        <c:lblOffset val="100"/>
        <c:tickLbl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7187-6FD6-659F-AC62-DEE761DA4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E6737E-6B0A-ACC6-C3FE-F03FFDD1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EB407-3CF0-D5CD-4898-41FA28B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4EA23-B4FA-D2F3-E04E-327348E9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FFF85-C5A4-C03E-04C5-016218DC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70283-B5EA-88DE-660D-BCF1824F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932DBD-0A5C-43B6-1542-D28283199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0FFDA-47BF-F321-488D-D1B5A49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A2DFA-A14B-B687-EE1D-00D1AD24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8EEE5-C893-15DE-4AE0-389312FF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25080E-8819-B860-C342-4254D1FC4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F3866-FE9F-F0D8-C118-1C3998C20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F7381-134F-5D15-4605-90DD1795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A0FFE-3349-C00A-86D7-6B8C3A7B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95AD9-B26E-F32B-B878-3A6955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8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1121-B59A-E8BA-A9B7-DB31F9CC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6C8D7-E90B-5F54-3869-6748E717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55827-0F96-E50A-2139-89423A63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87825-458D-9C2B-B7AE-F68B5BF9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4FF9BA-3D7C-7414-45FB-7D7917BE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7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B73E4-9E6C-FA59-E393-11454A97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6B7BB2-064F-2B14-85CD-8B02D2D1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6485F0-2428-D052-1712-7A4806A1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0F119-57EC-BAE6-5981-247F6462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B5415-7027-87A4-649C-0B05C463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39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A137A-32B4-0AC5-7E2A-701BB99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004A7-7F5E-899E-340A-65DDF0653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CA00B-EFD0-2308-BB01-1556CF79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285A8-AFC1-9528-F6EE-0B548D62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95EC59-EB55-9210-E6CF-7142AC8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55474-9A8E-B807-C6E3-888FDF5E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4A5-6375-3384-32DD-471C9F3F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66E7A1-0390-24BA-BDF6-F5D10798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959530-ABB8-8F93-C669-A823C04EB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5EEEF-2F60-2061-F25D-9F5FDF7D3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B39553-FE44-22BF-95FE-A71597C4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45D584-DF62-7F4F-6582-74832FF2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348149-D88B-6960-5D0E-A26B856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B33872-9138-17F0-EDB6-2A2FBF3A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9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6B1D5-C410-5C2A-B84B-144B7122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D7C0FF-4614-C6F2-6889-32FFBB60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C708C0-2877-BD87-A4C8-08035456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D1E316-522E-0C06-8DBA-C738F08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4C35A5-AEA9-F337-D720-5D529AF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09AAAA-DBA7-20F9-3A4A-DBF0CD0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D2D981-AEF0-BEF4-7464-223C8EC4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1A20-67EC-FA2D-8415-202EB0F1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93556-6279-71D8-482D-45FB9B7C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9934D3-D9AA-B436-C5EC-81BE7F4C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69B11-7481-003B-D6C0-A8E9E67D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6FEA48-8108-6589-9C3E-A8798A2E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20F59-4CCF-8008-45FB-5F698CFB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5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02DD-F6BC-6E95-A457-05AB2103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927CAD-7382-00FF-6C95-46E8480C5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151B8-B895-B5FB-84F5-1BDB17EA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36907-6B80-4E1B-3F16-1AE8E668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E29C09-322E-3C47-363A-5FFB9BE4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F8927D-FEB4-B606-FEDC-1FB01872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7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597BB8-40FF-72E7-34C9-1495A856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29FD2-17B3-892A-2190-6D6933FB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E551D-87F7-2A27-B483-F310C499D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6FB15-987B-480F-BAD9-B0C68602CE25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47F686-79C4-F736-7C91-0704212E4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25158-B38A-006F-BD49-D9EFA752F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83AF3-2F6D-4B84-9066-90994AB7433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BE73EE-6AED-628B-AB88-8009A62A319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95113" y="63500"/>
            <a:ext cx="4619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#Pública</a:t>
            </a:r>
          </a:p>
        </p:txBody>
      </p:sp>
    </p:spTree>
    <p:extLst>
      <p:ext uri="{BB962C8B-B14F-4D97-AF65-F5344CB8AC3E}">
        <p14:creationId xmlns:p14="http://schemas.microsoft.com/office/powerpoint/2010/main" val="352860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A9CC70C-6437-A8E4-E6B4-86063CB546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25230" y="0"/>
            <a:ext cx="12217230" cy="6858000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CC0A2D-682B-7F89-9CBE-772E952BECE3}"/>
              </a:ext>
            </a:extLst>
          </p:cNvPr>
          <p:cNvSpPr txBox="1"/>
          <p:nvPr/>
        </p:nvSpPr>
        <p:spPr>
          <a:xfrm>
            <a:off x="5923824" y="4024130"/>
            <a:ext cx="16433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spc="300" dirty="0">
                <a:solidFill>
                  <a:schemeClr val="bg1">
                    <a:lumMod val="95000"/>
                  </a:schemeClr>
                </a:solidFill>
                <a:latin typeface="BancoDoBrasil Titulos Light" panose="00000400000000000000" pitchFamily="2" charset="0"/>
              </a:rPr>
              <a:t>ESTUDO DE </a:t>
            </a:r>
            <a:r>
              <a:rPr lang="pt-BR" sz="500" spc="300" dirty="0">
                <a:solidFill>
                  <a:schemeClr val="bg1">
                    <a:lumMod val="95000"/>
                  </a:schemeClr>
                </a:solidFill>
                <a:latin typeface="BancoDoBrasil Textos" panose="00000500000000000000" pitchFamily="2" charset="0"/>
              </a:rPr>
              <a:t>CURADORIA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BDA11E4-4FD8-2A87-E620-8C0F1EC31C2F}"/>
              </a:ext>
            </a:extLst>
          </p:cNvPr>
          <p:cNvSpPr txBox="1"/>
          <p:nvPr/>
        </p:nvSpPr>
        <p:spPr>
          <a:xfrm>
            <a:off x="3897072" y="332825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FBA5EC"/>
                </a:solidFill>
                <a:latin typeface="BancoDoBrasil Titulos Light" panose="00000400000000000000" pitchFamily="2" charset="0"/>
              </a:rPr>
              <a:t>CURADORIA</a:t>
            </a:r>
            <a:endParaRPr lang="pt-BR" sz="1000" spc="600" dirty="0">
              <a:solidFill>
                <a:srgbClr val="FBA5EC"/>
              </a:solidFill>
              <a:latin typeface="BancoDoBrasil Textos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1FEB96-B967-EF83-DF68-24F401A8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33030" y="2817452"/>
            <a:ext cx="1125939" cy="112593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C7DE01-2EA3-284B-67D4-87CC8796D35B}"/>
              </a:ext>
            </a:extLst>
          </p:cNvPr>
          <p:cNvSpPr txBox="1"/>
          <p:nvPr/>
        </p:nvSpPr>
        <p:spPr>
          <a:xfrm>
            <a:off x="6499453" y="3173950"/>
            <a:ext cx="362077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200" dirty="0">
                <a:solidFill>
                  <a:srgbClr val="3D3939"/>
                </a:solidFill>
                <a:highlight>
                  <a:srgbClr val="00FFFF"/>
                </a:highlight>
                <a:latin typeface="BancoDoBrasil Titulos Light"/>
              </a:rPr>
              <a:t>Análise geral do tema</a:t>
            </a:r>
          </a:p>
          <a:p>
            <a:r>
              <a:rPr lang="pt-BR" sz="2200" dirty="0">
                <a:solidFill>
                  <a:srgbClr val="3D3939"/>
                </a:solidFill>
                <a:highlight>
                  <a:srgbClr val="00FFFF"/>
                </a:highlight>
                <a:latin typeface="BancoDoBrasil Textos"/>
              </a:rPr>
              <a:t>Abertura de contas</a:t>
            </a:r>
            <a:endParaRPr lang="pt-BR" sz="2200" dirty="0">
              <a:solidFill>
                <a:srgbClr val="3D3939"/>
              </a:solidFill>
              <a:highlight>
                <a:srgbClr val="00FFFF"/>
              </a:highlight>
              <a:latin typeface="BancoDoBrasil Textos" panose="00000500000000000000" pitchFamily="2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9A05E9F-FB06-1BF9-EEF0-9B42745C17DF}"/>
              </a:ext>
            </a:extLst>
          </p:cNvPr>
          <p:cNvCxnSpPr>
            <a:cxnSpLocks/>
          </p:cNvCxnSpPr>
          <p:nvPr/>
        </p:nvCxnSpPr>
        <p:spPr>
          <a:xfrm>
            <a:off x="3126950" y="6848947"/>
            <a:ext cx="9065050" cy="0"/>
          </a:xfrm>
          <a:prstGeom prst="line">
            <a:avLst/>
          </a:prstGeom>
          <a:ln w="19050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33C245E5-B476-E6D0-72C9-E2C3C8FD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05626" y="2812554"/>
            <a:ext cx="470141" cy="4701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C4156FD-0311-CE20-ECA4-8E0EB44B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46" y="3650688"/>
            <a:ext cx="529485" cy="25433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E3B0C3C-510F-253B-7EFE-FC67B5D13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505" y="3615946"/>
            <a:ext cx="314556" cy="32707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0ABAB3B-F663-0133-9954-B3031D288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2929" y="3643545"/>
            <a:ext cx="283770" cy="282562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967932C-3144-0D97-6AB0-B8C15469CFFC}"/>
              </a:ext>
            </a:extLst>
          </p:cNvPr>
          <p:cNvCxnSpPr>
            <a:cxnSpLocks/>
          </p:cNvCxnSpPr>
          <p:nvPr/>
        </p:nvCxnSpPr>
        <p:spPr>
          <a:xfrm>
            <a:off x="-27761" y="6852121"/>
            <a:ext cx="4789884" cy="0"/>
          </a:xfrm>
          <a:prstGeom prst="line">
            <a:avLst/>
          </a:prstGeom>
          <a:ln w="19050">
            <a:solidFill>
              <a:srgbClr val="F6A3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7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A9CC70C-6437-A8E4-E6B4-86063CB546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4481CFD-04C7-C807-4F6A-E8EA195AA637}"/>
              </a:ext>
            </a:extLst>
          </p:cNvPr>
          <p:cNvSpPr txBox="1"/>
          <p:nvPr/>
        </p:nvSpPr>
        <p:spPr>
          <a:xfrm>
            <a:off x="6548294" y="3018386"/>
            <a:ext cx="3532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Título 2</a:t>
            </a:r>
          </a:p>
        </p:txBody>
      </p:sp>
      <p:pic>
        <p:nvPicPr>
          <p:cNvPr id="47" name="Imagem 46" descr="Texto&#10;&#10;Descrição gerada automaticamente">
            <a:extLst>
              <a:ext uri="{FF2B5EF4-FFF2-40B4-BE49-F238E27FC236}">
                <a16:creationId xmlns:a16="http://schemas.microsoft.com/office/drawing/2014/main" id="{BF233A68-EF11-50A9-9841-A4C584CE3A7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F973A0F1-FA98-E299-866E-6869AEBB4339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6BCCA5C-9DB6-E4B7-923E-E148EE9ACF7D}"/>
              </a:ext>
            </a:extLst>
          </p:cNvPr>
          <p:cNvSpPr txBox="1"/>
          <p:nvPr/>
        </p:nvSpPr>
        <p:spPr>
          <a:xfrm>
            <a:off x="1224369" y="3698369"/>
            <a:ext cx="41749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Texto&gt;....</a:t>
            </a: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.............................................................................&lt;Texto</a:t>
            </a: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E5CBCD5-DDCC-8925-8454-D1B299AD7CBD}"/>
              </a:ext>
            </a:extLst>
          </p:cNvPr>
          <p:cNvSpPr txBox="1"/>
          <p:nvPr/>
        </p:nvSpPr>
        <p:spPr>
          <a:xfrm>
            <a:off x="1224369" y="3015967"/>
            <a:ext cx="279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D80DBAA-7D50-87AC-EB70-1723C232BB7F}"/>
              </a:ext>
            </a:extLst>
          </p:cNvPr>
          <p:cNvSpPr txBox="1"/>
          <p:nvPr/>
        </p:nvSpPr>
        <p:spPr>
          <a:xfrm>
            <a:off x="6611045" y="3693835"/>
            <a:ext cx="527615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Texto&gt;....</a:t>
            </a: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extos Light" panose="00000400000000000000" pitchFamily="2" charset="0"/>
              </a:rPr>
              <a:t>...........................................................................................................&lt;Texto</a:t>
            </a:r>
          </a:p>
          <a:p>
            <a:endParaRPr lang="pt-BR" sz="1200" dirty="0">
              <a:solidFill>
                <a:srgbClr val="3D3939"/>
              </a:solidFill>
              <a:latin typeface="BancoDoBrasil Texto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6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1224369" y="3698369"/>
            <a:ext cx="52059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Subtítulo o introdução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&gt;Texto..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.....................................................................................................&lt;Texto...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1224369" y="3015967"/>
            <a:ext cx="279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C7185-C672-FE47-8153-15C3B0ED7038}"/>
              </a:ext>
            </a:extLst>
          </p:cNvPr>
          <p:cNvSpPr txBox="1"/>
          <p:nvPr/>
        </p:nvSpPr>
        <p:spPr>
          <a:xfrm>
            <a:off x="7163274" y="917020"/>
            <a:ext cx="279154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spc="-15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Imagem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C7533D-C233-BBCB-1818-44FD6EA03E81}"/>
              </a:ext>
            </a:extLst>
          </p:cNvPr>
          <p:cNvSpPr txBox="1"/>
          <p:nvPr/>
        </p:nvSpPr>
        <p:spPr>
          <a:xfrm>
            <a:off x="7154618" y="2952292"/>
            <a:ext cx="131180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spc="-15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Imagem 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877E553-39B7-049F-EBE0-8629F7497047}"/>
              </a:ext>
            </a:extLst>
          </p:cNvPr>
          <p:cNvSpPr txBox="1"/>
          <p:nvPr/>
        </p:nvSpPr>
        <p:spPr>
          <a:xfrm>
            <a:off x="7152237" y="4375463"/>
            <a:ext cx="131418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spc="-15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Imagem 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155AF7-CDAF-5A38-1754-936A5D87F4B7}"/>
              </a:ext>
            </a:extLst>
          </p:cNvPr>
          <p:cNvSpPr txBox="1"/>
          <p:nvPr/>
        </p:nvSpPr>
        <p:spPr>
          <a:xfrm>
            <a:off x="7147205" y="5447963"/>
            <a:ext cx="14808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spc="-15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Imagem 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75B081-41E7-79C2-CF23-76CC858099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A8946DD-4023-3472-B918-D3D717DB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139CF22-8239-411A-55DE-911C9D7A18C7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014316D-6FE4-7794-2E75-A70E19208814}"/>
              </a:ext>
            </a:extLst>
          </p:cNvPr>
          <p:cNvSpPr/>
          <p:nvPr/>
        </p:nvSpPr>
        <p:spPr>
          <a:xfrm>
            <a:off x="7250354" y="1215942"/>
            <a:ext cx="2583729" cy="1718305"/>
          </a:xfrm>
          <a:prstGeom prst="roundRect">
            <a:avLst>
              <a:gd name="adj" fmla="val 2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56162B0-775B-C05D-2B7A-0772FB59F979}"/>
              </a:ext>
            </a:extLst>
          </p:cNvPr>
          <p:cNvSpPr/>
          <p:nvPr/>
        </p:nvSpPr>
        <p:spPr>
          <a:xfrm>
            <a:off x="7261638" y="3357670"/>
            <a:ext cx="2583729" cy="1017793"/>
          </a:xfrm>
          <a:prstGeom prst="roundRect">
            <a:avLst>
              <a:gd name="adj" fmla="val 2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00AF4B-24E7-7012-1761-0B10E86165B9}"/>
              </a:ext>
            </a:extLst>
          </p:cNvPr>
          <p:cNvSpPr/>
          <p:nvPr/>
        </p:nvSpPr>
        <p:spPr>
          <a:xfrm>
            <a:off x="7266401" y="4729406"/>
            <a:ext cx="2583729" cy="715285"/>
          </a:xfrm>
          <a:prstGeom prst="roundRect">
            <a:avLst>
              <a:gd name="adj" fmla="val 2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3A95A98-B305-253C-8761-B5BDF17C8F6D}"/>
              </a:ext>
            </a:extLst>
          </p:cNvPr>
          <p:cNvSpPr/>
          <p:nvPr/>
        </p:nvSpPr>
        <p:spPr>
          <a:xfrm>
            <a:off x="7253701" y="5849255"/>
            <a:ext cx="2583729" cy="1008746"/>
          </a:xfrm>
          <a:prstGeom prst="roundRect">
            <a:avLst>
              <a:gd name="adj" fmla="val 2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1224369" y="3698369"/>
            <a:ext cx="42366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Subtítulo ou introdução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&gt;Texto...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.....................................................................................................&lt;Texto...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1224369" y="3015967"/>
            <a:ext cx="279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C7185-C672-FE47-8153-15C3B0ED7038}"/>
              </a:ext>
            </a:extLst>
          </p:cNvPr>
          <p:cNvSpPr txBox="1"/>
          <p:nvPr/>
        </p:nvSpPr>
        <p:spPr>
          <a:xfrm>
            <a:off x="6311900" y="1753106"/>
            <a:ext cx="279154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spc="-15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Imagem grande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75B081-41E7-79C2-CF23-76CC8580990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A8946DD-4023-3472-B918-D3D717DBA1B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139CF22-8239-411A-55DE-911C9D7A18C7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014316D-6FE4-7794-2E75-A70E19208814}"/>
              </a:ext>
            </a:extLst>
          </p:cNvPr>
          <p:cNvSpPr/>
          <p:nvPr/>
        </p:nvSpPr>
        <p:spPr>
          <a:xfrm>
            <a:off x="6311900" y="2158643"/>
            <a:ext cx="5448300" cy="4699357"/>
          </a:xfrm>
          <a:prstGeom prst="roundRect">
            <a:avLst>
              <a:gd name="adj" fmla="val 2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9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1224369" y="3698369"/>
            <a:ext cx="5205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highlight>
                  <a:srgbClr val="00FFFF"/>
                </a:highlight>
                <a:latin typeface="BancoDoBrasil Titulos Light" panose="00000400000000000000" pitchFamily="2" charset="0"/>
              </a:rPr>
              <a:t>Subtítulo, destaque, introdução</a:t>
            </a:r>
            <a:endParaRPr lang="pt-BR" sz="1200" dirty="0">
              <a:solidFill>
                <a:srgbClr val="3D3939"/>
              </a:solidFill>
              <a:highlight>
                <a:srgbClr val="00FFFF"/>
              </a:highlight>
              <a:latin typeface="BancoDoBrasil Textos" panose="000005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Texto....</a:t>
            </a:r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.............................................................................................Texto</a:t>
            </a:r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1224368" y="3015967"/>
            <a:ext cx="4669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C7185-C672-FE47-8153-15C3B0ED7038}"/>
              </a:ext>
            </a:extLst>
          </p:cNvPr>
          <p:cNvSpPr txBox="1"/>
          <p:nvPr/>
        </p:nvSpPr>
        <p:spPr>
          <a:xfrm>
            <a:off x="7163273" y="2238831"/>
            <a:ext cx="47810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Texto&gt;...............................................................................................</a:t>
            </a:r>
            <a:r>
              <a:rPr lang="pt-BR" sz="1800" kern="1200" dirty="0" err="1">
                <a:solidFill>
                  <a:srgbClr val="00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destaque</a:t>
            </a:r>
            <a:r>
              <a:rPr lang="pt-BR" sz="1800" kern="12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.</a:t>
            </a:r>
            <a:r>
              <a:rPr lang="pt-BR" sz="1800" kern="1200" dirty="0" err="1">
                <a:solidFill>
                  <a:srgbClr val="00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destaque</a:t>
            </a:r>
            <a:r>
              <a:rPr lang="pt-BR" sz="18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............................................................................................................................................&lt;Texto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pt-BR" sz="18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Texto&gt;.........................................................................................................................................&lt;Texto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Texto&gt;.................................................................................</a:t>
            </a:r>
            <a:r>
              <a:rPr lang="pt-BR" sz="1800" kern="1200" dirty="0">
                <a:solidFill>
                  <a:srgbClr val="00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destaque</a:t>
            </a:r>
            <a:r>
              <a:rPr lang="pt-BR" sz="18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BancoDoBrasil Textos ExtraBold" panose="00000900000000000000" pitchFamily="2" charset="0"/>
                <a:ea typeface="Times New Roman" panose="02020603050405020304" pitchFamily="18" charset="0"/>
              </a:rPr>
              <a:t>..................................................................................................................&lt;Texto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08AAE8-1D3F-2113-C9BB-4EA98E4D4500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3F5E924-93AB-70D9-8BBF-EC5EA117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950C3C-F68C-CD35-D10D-879B2B7B2463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</p:spTree>
    <p:extLst>
      <p:ext uri="{BB962C8B-B14F-4D97-AF65-F5344CB8AC3E}">
        <p14:creationId xmlns:p14="http://schemas.microsoft.com/office/powerpoint/2010/main" val="317461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1224369" y="3698369"/>
            <a:ext cx="38940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highlight>
                  <a:srgbClr val="00FFFF"/>
                </a:highlight>
                <a:latin typeface="BancoDoBrasil Titulos Light" panose="00000400000000000000" pitchFamily="2" charset="0"/>
              </a:rPr>
              <a:t>Explicação do Gráfico</a:t>
            </a:r>
            <a:endParaRPr lang="pt-BR" sz="1200" dirty="0">
              <a:solidFill>
                <a:srgbClr val="3D3939"/>
              </a:solidFill>
              <a:highlight>
                <a:srgbClr val="00FFFF"/>
              </a:highlight>
              <a:latin typeface="BancoDoBrasil Textos" panose="000005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 </a:t>
            </a:r>
            <a:r>
              <a:rPr lang="pt-BR" sz="1200" dirty="0" err="1">
                <a:solidFill>
                  <a:srgbClr val="3D3939"/>
                </a:solidFill>
                <a:latin typeface="BancoDoBrasil Titulos Light" panose="000004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itulos Light" panose="00000400000000000000" pitchFamily="2" charset="0"/>
              </a:rPr>
              <a:t>texto</a:t>
            </a:r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Texto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endParaRPr lang="pt-BR" sz="1200" dirty="0">
              <a:solidFill>
                <a:srgbClr val="3D3939"/>
              </a:solidFill>
              <a:latin typeface="BancoDoBrasil Textos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1224369" y="3015967"/>
            <a:ext cx="3595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1E82834-BE91-DFDE-D96C-4EBC93908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164727"/>
              </p:ext>
            </p:extLst>
          </p:nvPr>
        </p:nvGraphicFramePr>
        <p:xfrm>
          <a:off x="5118384" y="2158643"/>
          <a:ext cx="7174196" cy="478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2BBEB4-AA09-55F6-6033-6E6A0F96571A}"/>
              </a:ext>
            </a:extLst>
          </p:cNvPr>
          <p:cNvSpPr txBox="1"/>
          <p:nvPr/>
        </p:nvSpPr>
        <p:spPr>
          <a:xfrm>
            <a:off x="5848725" y="2639959"/>
            <a:ext cx="1496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B6868"/>
                </a:solidFill>
                <a:latin typeface="BancoDoBrasil Textos" panose="00000500000000000000" pitchFamily="2" charset="0"/>
              </a:rPr>
              <a:t>Opção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FDEDD-CC77-D008-25D8-48536E9F9AA0}"/>
              </a:ext>
            </a:extLst>
          </p:cNvPr>
          <p:cNvSpPr txBox="1"/>
          <p:nvPr/>
        </p:nvSpPr>
        <p:spPr>
          <a:xfrm rot="109678">
            <a:off x="5850549" y="3529191"/>
            <a:ext cx="271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B6868"/>
                </a:solidFill>
                <a:latin typeface="BancoDoBrasil Textos" panose="00000500000000000000" pitchFamily="2" charset="0"/>
              </a:rPr>
              <a:t>Opção 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496443-5BAD-795E-8D97-9A6D02CA3059}"/>
              </a:ext>
            </a:extLst>
          </p:cNvPr>
          <p:cNvSpPr txBox="1"/>
          <p:nvPr/>
        </p:nvSpPr>
        <p:spPr>
          <a:xfrm rot="109678">
            <a:off x="5850551" y="4341735"/>
            <a:ext cx="271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B6868"/>
                </a:solidFill>
                <a:latin typeface="BancoDoBrasil Textos" panose="00000500000000000000" pitchFamily="2" charset="0"/>
              </a:rPr>
              <a:t>Opção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492BAF2-A07A-C446-D9C9-81D95B146327}"/>
              </a:ext>
            </a:extLst>
          </p:cNvPr>
          <p:cNvSpPr txBox="1"/>
          <p:nvPr/>
        </p:nvSpPr>
        <p:spPr>
          <a:xfrm rot="109678">
            <a:off x="5850549" y="5100050"/>
            <a:ext cx="271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B6868"/>
                </a:solidFill>
                <a:latin typeface="BancoDoBrasil Textos" panose="00000500000000000000" pitchFamily="2" charset="0"/>
              </a:rPr>
              <a:t>Opção 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789A76-1449-5261-3422-DCC3C80E804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BEB809DD-2F7A-E27E-F5ED-0FDA4A80E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F27C5BF-C114-57EC-01F8-268E11B7CE6A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</p:spTree>
    <p:extLst>
      <p:ext uri="{BB962C8B-B14F-4D97-AF65-F5344CB8AC3E}">
        <p14:creationId xmlns:p14="http://schemas.microsoft.com/office/powerpoint/2010/main" val="33398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1224369" y="4350344"/>
            <a:ext cx="3894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Texto: 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texto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  <a:r>
              <a:rPr lang="pt-BR" sz="1200" dirty="0" err="1">
                <a:solidFill>
                  <a:srgbClr val="3D3939"/>
                </a:solidFill>
                <a:latin typeface="BancoDoBrasil Textos" panose="00000500000000000000" pitchFamily="2" charset="0"/>
              </a:rPr>
              <a:t>texto</a:t>
            </a:r>
            <a:r>
              <a:rPr lang="pt-BR" sz="1200" dirty="0">
                <a:solidFill>
                  <a:srgbClr val="3D3939"/>
                </a:solidFill>
                <a:latin typeface="BancoDoBrasil Textos" panose="00000500000000000000" pitchFamily="2" charset="0"/>
              </a:rPr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1224369" y="3015967"/>
            <a:ext cx="35952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 e </a:t>
            </a:r>
          </a:p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título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00CA81-E960-00D8-B5F2-BAF1508F7115}"/>
              </a:ext>
            </a:extLst>
          </p:cNvPr>
          <p:cNvSpPr txBox="1"/>
          <p:nvPr/>
        </p:nvSpPr>
        <p:spPr>
          <a:xfrm>
            <a:off x="5996684" y="820619"/>
            <a:ext cx="61953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BancoDoBrasil Textos ExtraBold" panose="00000900000000000000" pitchFamily="2" charset="0"/>
              </a:rPr>
              <a:t>NUVEM DE PALAVRAS – MENSAGENS CLIENTES </a:t>
            </a:r>
            <a:r>
              <a:rPr lang="pt-BR" dirty="0" err="1">
                <a:solidFill>
                  <a:schemeClr val="bg2">
                    <a:lumMod val="90000"/>
                  </a:schemeClr>
                </a:solidFill>
                <a:latin typeface="BancoDoBrasil Textos ExtraBold" panose="00000900000000000000" pitchFamily="2" charset="0"/>
              </a:rPr>
              <a:t>etc</a:t>
            </a:r>
            <a:endParaRPr lang="pt-BR" dirty="0">
              <a:solidFill>
                <a:schemeClr val="bg2">
                  <a:lumMod val="50000"/>
                </a:schemeClr>
              </a:solidFill>
              <a:latin typeface="BancoDoBrasil Textos ExtraBold" panose="00000900000000000000" pitchFamily="2" charset="0"/>
            </a:endParaRPr>
          </a:p>
          <a:p>
            <a:pPr algn="just"/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incorreta a ocorrência.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BancoDoBrasil Textos ExtraBold" panose="00000900000000000000" pitchFamily="2" charset="0"/>
              </a:rPr>
              <a:t>Eu cheguei à conclusão que o banco não está nenhum pouco interessado em minha situação.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ncoDoBrasil Textos ExtraBold" panose="00000900000000000000" pitchFamily="2" charset="0"/>
              </a:rPr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O que aconteceu foi perda de tempo.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BancoDoBrasil Textos ExtraBold" panose="00000900000000000000" pitchFamily="2" charset="0"/>
              </a:rPr>
              <a:t>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Nada acrescentou na minha necessidade.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Acha que ia comentar se tivesse feito.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Posso manter o meu cartão de crédito e encerrar a minha conta? </a:t>
            </a:r>
            <a:r>
              <a:rPr lang="pt-BR" dirty="0">
                <a:solidFill>
                  <a:schemeClr val="bg2">
                    <a:lumMod val="90000"/>
                  </a:schemeClr>
                </a:solidFill>
                <a:latin typeface="BancoDoBrasil Textos ExtraBold" panose="00000900000000000000" pitchFamily="2" charset="0"/>
              </a:rPr>
              <a:t>Eu só quero desabafar porque não fui atendido em nada.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Tô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 no prejuízo, a conta vence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hj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, eu queria q </a:t>
            </a:r>
            <a:r>
              <a:rPr lang="pt-BR" dirty="0" err="1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vcs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 estornassem o valor pra minha conta novamente.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Solicito arquivo das transações realizadas no débito em abril de 2023.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ncoDoBrasil Textos ExtraBold" panose="00000900000000000000" pitchFamily="2" charset="0"/>
              </a:rPr>
              <a:t>Quero contestar.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Resposta concreta. Pedi a desvinculação da conta corrente x salário.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Pedi uma resposta q não</a:t>
            </a:r>
          </a:p>
          <a:p>
            <a:pPr algn="just"/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me convenceu.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Solicito arquivo das transações realizadas no débito em abril de 2023.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ncoDoBrasil Textos ExtraBold" panose="00000900000000000000" pitchFamily="2" charset="0"/>
              </a:rPr>
              <a:t>Quero contestar.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Resposta concreta. Pedi a desvinculação da conta corrente x salário.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Pedi uma resposta q não</a:t>
            </a:r>
          </a:p>
          <a:p>
            <a:pPr algn="just"/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me convenceu.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Solicito arquivo das transações realizadas no débito em abril de 2023.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BancoDoBrasil Textos ExtraBold" panose="00000900000000000000" pitchFamily="2" charset="0"/>
              </a:rPr>
              <a:t>Quero contestar.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BancoDoBrasil Textos ExtraBold" panose="00000900000000000000" pitchFamily="2" charset="0"/>
              </a:rPr>
              <a:t>Resposta concreta. Pedi a desvinculação da conta corrente x salário. </a:t>
            </a:r>
            <a:r>
              <a:rPr lang="pt-BR" dirty="0">
                <a:solidFill>
                  <a:schemeClr val="bg2">
                    <a:lumMod val="75000"/>
                  </a:schemeClr>
                </a:solidFill>
                <a:latin typeface="BancoDoBrasil Textos ExtraBold" panose="00000900000000000000" pitchFamily="2" charset="0"/>
              </a:rPr>
              <a:t>Pedi uma resposta q não</a:t>
            </a:r>
          </a:p>
          <a:p>
            <a:pPr algn="just"/>
            <a:endParaRPr lang="pt-BR" dirty="0">
              <a:solidFill>
                <a:schemeClr val="bg2">
                  <a:lumMod val="75000"/>
                </a:schemeClr>
              </a:solidFill>
              <a:latin typeface="BancoDoBrasil Textos ExtraBold" panose="00000900000000000000" pitchFamily="2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8CF039-7C41-1591-977F-51FF57E5BBE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BDC9738C-BD69-171F-4371-8137B48C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335E4E-3CF5-C657-1CFD-C11F29F2B570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</p:spTree>
    <p:extLst>
      <p:ext uri="{BB962C8B-B14F-4D97-AF65-F5344CB8AC3E}">
        <p14:creationId xmlns:p14="http://schemas.microsoft.com/office/powerpoint/2010/main" val="7959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ixaDeTexto 60">
            <a:extLst>
              <a:ext uri="{FF2B5EF4-FFF2-40B4-BE49-F238E27FC236}">
                <a16:creationId xmlns:a16="http://schemas.microsoft.com/office/drawing/2014/main" id="{5C3E1E2E-18AA-C2D5-100F-0A4171E554F4}"/>
              </a:ext>
            </a:extLst>
          </p:cNvPr>
          <p:cNvSpPr txBox="1"/>
          <p:nvPr/>
        </p:nvSpPr>
        <p:spPr>
          <a:xfrm>
            <a:off x="1224368" y="4313262"/>
            <a:ext cx="51891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highlight>
                  <a:srgbClr val="00FFFF"/>
                </a:highlight>
                <a:latin typeface="BancoDoBrasil Titulos Light" panose="00000400000000000000" pitchFamily="2" charset="0"/>
              </a:rPr>
              <a:t>Destaque das análise e conclusões do seu estudo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 texto longo exemplo texto longo exemplo texto longo exemplo texto longo exemplo texto longo exemplo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1224368" y="3015967"/>
            <a:ext cx="46697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Conclusão</a:t>
            </a:r>
          </a:p>
          <a:p>
            <a:r>
              <a:rPr lang="pt-BR" sz="4000" spc="-300" dirty="0">
                <a:solidFill>
                  <a:srgbClr val="3D3939"/>
                </a:solidFill>
                <a:latin typeface="BancoDoBrasil Textos ExtraBold" panose="00000900000000000000" pitchFamily="2" charset="0"/>
              </a:rPr>
              <a:t>e sugestões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72B89B-BF58-8CD6-8FF8-C67098CBAEE8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869672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E010F937-11F7-ACB8-0C5B-BEE38E08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06" y="131847"/>
            <a:ext cx="904588" cy="64523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E277DF-6045-757D-80ED-EB7F33611921}"/>
              </a:ext>
            </a:extLst>
          </p:cNvPr>
          <p:cNvSpPr txBox="1"/>
          <p:nvPr/>
        </p:nvSpPr>
        <p:spPr>
          <a:xfrm>
            <a:off x="6883684" y="3015967"/>
            <a:ext cx="50797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 texto longo exemplo texto longo exemplo texto longo exemplo texto longo exemplo texto longo exemplo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  <a:p>
            <a:r>
              <a:rPr lang="pt-BR" sz="12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▪texto longo exemplo texto longo exemplo texto longo exemplo texto longo exemplo texto longo exemplo texto longo exemplo texto longo exemplo texto longo exemplo texto longo exemplo texto longo exemplo</a:t>
            </a:r>
          </a:p>
          <a:p>
            <a:endParaRPr lang="pt-BR" sz="1200" dirty="0">
              <a:solidFill>
                <a:srgbClr val="3D3939"/>
              </a:solidFill>
              <a:latin typeface="BancoDoBrasil Titulos Light" panose="000004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B8B29B-CB41-372A-9759-3F7EACF2E61B}"/>
              </a:ext>
            </a:extLst>
          </p:cNvPr>
          <p:cNvSpPr txBox="1"/>
          <p:nvPr/>
        </p:nvSpPr>
        <p:spPr>
          <a:xfrm>
            <a:off x="1224369" y="2158643"/>
            <a:ext cx="3945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spc="600" dirty="0">
                <a:solidFill>
                  <a:srgbClr val="3D3939"/>
                </a:solidFill>
                <a:latin typeface="BancoDoBrasil Titulos Light" panose="00000400000000000000" pitchFamily="2" charset="0"/>
              </a:rPr>
              <a:t>AQUI VAI O NOME DO </a:t>
            </a:r>
            <a:r>
              <a:rPr lang="pt-BR" sz="1000" spc="600" dirty="0">
                <a:solidFill>
                  <a:srgbClr val="3D3939"/>
                </a:solidFill>
                <a:latin typeface="BancoDoBrasil Textos" panose="00000500000000000000" pitchFamily="2" charset="0"/>
              </a:rPr>
              <a:t>ESTUDO</a:t>
            </a:r>
          </a:p>
        </p:txBody>
      </p:sp>
    </p:spTree>
    <p:extLst>
      <p:ext uri="{BB962C8B-B14F-4D97-AF65-F5344CB8AC3E}">
        <p14:creationId xmlns:p14="http://schemas.microsoft.com/office/powerpoint/2010/main" val="381634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C72B89B-BF58-8CD6-8FF8-C67098CBAEE8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3D39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386B8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5EB828-EFB7-7213-56AF-6AFADE32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7904" y="2248656"/>
            <a:ext cx="1017736" cy="101773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7D9761-EA6C-2F68-DEA0-9D36DA13C501}"/>
              </a:ext>
            </a:extLst>
          </p:cNvPr>
          <p:cNvSpPr txBox="1"/>
          <p:nvPr/>
        </p:nvSpPr>
        <p:spPr>
          <a:xfrm>
            <a:off x="5873188" y="3029722"/>
            <a:ext cx="466978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spc="-300" dirty="0">
                <a:solidFill>
                  <a:schemeClr val="bg1"/>
                </a:solidFill>
                <a:latin typeface="BancoDoBrasil Titulos Light" panose="00000400000000000000" pitchFamily="2" charset="0"/>
              </a:rPr>
              <a:t>SQUAD</a:t>
            </a:r>
            <a:r>
              <a:rPr lang="pt-BR" sz="3000" spc="-300" dirty="0">
                <a:solidFill>
                  <a:srgbClr val="000000"/>
                </a:solidFill>
                <a:latin typeface="BancoDoBrasil Titulos Light" panose="00000400000000000000" pitchFamily="2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B7470D-98EA-C61C-89FE-1361C0058BA4}"/>
              </a:ext>
            </a:extLst>
          </p:cNvPr>
          <p:cNvSpPr txBox="1"/>
          <p:nvPr/>
        </p:nvSpPr>
        <p:spPr>
          <a:xfrm>
            <a:off x="5822801" y="3333764"/>
            <a:ext cx="27806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spc="-300" dirty="0">
                <a:solidFill>
                  <a:schemeClr val="bg1"/>
                </a:solidFill>
                <a:latin typeface="BancoDoBrasil Textos ExtraBold" panose="00000900000000000000" pitchFamily="2" charset="0"/>
              </a:rPr>
              <a:t>CURADORIA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C26229-C8DB-9677-CE06-0F68238B6F5E}"/>
              </a:ext>
            </a:extLst>
          </p:cNvPr>
          <p:cNvCxnSpPr>
            <a:cxnSpLocks/>
          </p:cNvCxnSpPr>
          <p:nvPr/>
        </p:nvCxnSpPr>
        <p:spPr>
          <a:xfrm>
            <a:off x="3129481" y="6850969"/>
            <a:ext cx="9065050" cy="0"/>
          </a:xfrm>
          <a:prstGeom prst="line">
            <a:avLst/>
          </a:prstGeom>
          <a:ln w="12700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B37E8D-9DB3-95E6-3884-BE6E3CA5422D}"/>
              </a:ext>
            </a:extLst>
          </p:cNvPr>
          <p:cNvCxnSpPr>
            <a:cxnSpLocks/>
          </p:cNvCxnSpPr>
          <p:nvPr/>
        </p:nvCxnSpPr>
        <p:spPr>
          <a:xfrm>
            <a:off x="-25230" y="6854143"/>
            <a:ext cx="4789884" cy="0"/>
          </a:xfrm>
          <a:prstGeom prst="line">
            <a:avLst/>
          </a:prstGeom>
          <a:ln w="12700">
            <a:solidFill>
              <a:srgbClr val="F6A3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BAF3B0-4497-FFA6-1618-51D3A3689F3B}"/>
              </a:ext>
            </a:extLst>
          </p:cNvPr>
          <p:cNvSpPr txBox="1"/>
          <p:nvPr/>
        </p:nvSpPr>
        <p:spPr>
          <a:xfrm>
            <a:off x="5870352" y="3776305"/>
            <a:ext cx="366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BancoDoBrasil Textos Medium" panose="00000600000000000000" pitchFamily="2" charset="0"/>
              </a:rPr>
              <a:t>Nome e Sobrenome </a:t>
            </a:r>
            <a:r>
              <a:rPr lang="pt-BR" sz="1200" dirty="0">
                <a:solidFill>
                  <a:schemeClr val="bg1"/>
                </a:solidFill>
                <a:latin typeface="BancoDoBrasil Textos" panose="00000500000000000000" pitchFamily="2" charset="0"/>
              </a:rPr>
              <a:t>| </a:t>
            </a:r>
            <a:r>
              <a:rPr lang="pt-BR" sz="1200" dirty="0">
                <a:solidFill>
                  <a:schemeClr val="bg1"/>
                </a:solidFill>
                <a:latin typeface="BancoDoBrasil Textos Light" panose="00000400000000000000" pitchFamily="2" charset="0"/>
              </a:rPr>
              <a:t>Curadora ou Demandante</a:t>
            </a:r>
          </a:p>
          <a:p>
            <a:r>
              <a:rPr lang="pt-BR" sz="1200" dirty="0">
                <a:solidFill>
                  <a:schemeClr val="bg1"/>
                </a:solidFill>
                <a:latin typeface="BancoDoBrasil Textos Medium" panose="00000600000000000000" pitchFamily="2" charset="0"/>
              </a:rPr>
              <a:t>Nome e Sobrenome </a:t>
            </a:r>
            <a:r>
              <a:rPr lang="pt-BR" sz="1200" dirty="0">
                <a:solidFill>
                  <a:schemeClr val="bg1"/>
                </a:solidFill>
                <a:latin typeface="BancoDoBrasil Textos" panose="00000500000000000000" pitchFamily="2" charset="0"/>
              </a:rPr>
              <a:t>| </a:t>
            </a:r>
            <a:r>
              <a:rPr lang="pt-BR" sz="1200" dirty="0">
                <a:solidFill>
                  <a:schemeClr val="bg1"/>
                </a:solidFill>
                <a:latin typeface="BancoDoBrasil Textos Light" panose="00000400000000000000" pitchFamily="2" charset="0"/>
              </a:rPr>
              <a:t>Curadora ou Demandante</a:t>
            </a:r>
          </a:p>
          <a:p>
            <a:r>
              <a:rPr lang="pt-BR" sz="1200" dirty="0">
                <a:solidFill>
                  <a:schemeClr val="bg1"/>
                </a:solidFill>
                <a:latin typeface="BancoDoBrasil Textos Medium" panose="00000600000000000000" pitchFamily="2" charset="0"/>
              </a:rPr>
              <a:t>Nome e Sobrenome </a:t>
            </a:r>
            <a:r>
              <a:rPr lang="pt-BR" sz="1200" dirty="0">
                <a:solidFill>
                  <a:schemeClr val="bg1"/>
                </a:solidFill>
                <a:latin typeface="BancoDoBrasil Textos" panose="00000500000000000000" pitchFamily="2" charset="0"/>
              </a:rPr>
              <a:t>| </a:t>
            </a:r>
            <a:r>
              <a:rPr lang="pt-BR" sz="1200" dirty="0">
                <a:solidFill>
                  <a:schemeClr val="bg1"/>
                </a:solidFill>
                <a:latin typeface="BancoDoBrasil Textos Light" panose="00000400000000000000" pitchFamily="2" charset="0"/>
              </a:rPr>
              <a:t>Curadora ou Demandante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50B73DF-9E93-F509-2835-E9488A4800BC}"/>
              </a:ext>
            </a:extLst>
          </p:cNvPr>
          <p:cNvCxnSpPr>
            <a:cxnSpLocks/>
          </p:cNvCxnSpPr>
          <p:nvPr/>
        </p:nvCxnSpPr>
        <p:spPr>
          <a:xfrm>
            <a:off x="5462939" y="2675212"/>
            <a:ext cx="0" cy="1738086"/>
          </a:xfrm>
          <a:prstGeom prst="line">
            <a:avLst/>
          </a:prstGeom>
          <a:ln w="9525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Texto&#10;&#10;Descrição gerada automaticamente">
            <a:extLst>
              <a:ext uri="{FF2B5EF4-FFF2-40B4-BE49-F238E27FC236}">
                <a16:creationId xmlns:a16="http://schemas.microsoft.com/office/drawing/2014/main" id="{E7D5CDDD-A57E-83C9-88D7-D253337A5EA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58" y="3131075"/>
            <a:ext cx="904588" cy="6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90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9d9fd0b7-a91a-4a2f-a88b-65ed0161e82a">
      <Terms xmlns="http://schemas.microsoft.com/office/infopath/2007/PartnerControls"/>
    </lcf76f155ced4ddcb4097134ff3c332f>
    <_ip_UnifiedCompliancePolicyProperties xmlns="http://schemas.microsoft.com/sharepoint/v3" xsi:nil="true"/>
    <TaxCatchAll xmlns="7f776a06-262f-4826-8956-0c0ea12c35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C160F503F61A49BC598543D7ED8724" ma:contentTypeVersion="17" ma:contentTypeDescription="Criar um novo documento." ma:contentTypeScope="" ma:versionID="645b7271092f3dfbb6c948c01d7413b4">
  <xsd:schema xmlns:xsd="http://www.w3.org/2001/XMLSchema" xmlns:xs="http://www.w3.org/2001/XMLSchema" xmlns:p="http://schemas.microsoft.com/office/2006/metadata/properties" xmlns:ns1="http://schemas.microsoft.com/sharepoint/v3" xmlns:ns2="9d9fd0b7-a91a-4a2f-a88b-65ed0161e82a" xmlns:ns3="7f776a06-262f-4826-8956-0c0ea12c3550" targetNamespace="http://schemas.microsoft.com/office/2006/metadata/properties" ma:root="true" ma:fieldsID="9774d34db9d9d7efc248a74058301985" ns1:_="" ns2:_="" ns3:_="">
    <xsd:import namespace="http://schemas.microsoft.com/sharepoint/v3"/>
    <xsd:import namespace="9d9fd0b7-a91a-4a2f-a88b-65ed0161e82a"/>
    <xsd:import namespace="7f776a06-262f-4826-8956-0c0ea12c3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ção de IU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fd0b7-a91a-4a2f-a88b-65ed0161e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m" ma:readOnly="false" ma:fieldId="{5cf76f15-5ced-4ddc-b409-7134ff3c332f}" ma:taxonomyMulti="true" ma:sspId="45dd6dcc-44c8-4e8c-814f-e99bce23ae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76a06-262f-4826-8956-0c0ea12c355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895a31-4fc8-4b61-875a-7fdb10e55e23}" ma:internalName="TaxCatchAll" ma:showField="CatchAllData" ma:web="7f776a06-262f-4826-8956-0c0ea12c35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AAB30F-33E9-4658-AFDA-33C265A2C3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7906D-ED59-40E2-AA49-2CA655A68BD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d9fd0b7-a91a-4a2f-a88b-65ed0161e82a"/>
    <ds:schemaRef ds:uri="7f776a06-262f-4826-8956-0c0ea12c3550"/>
  </ds:schemaRefs>
</ds:datastoreItem>
</file>

<file path=customXml/itemProps3.xml><?xml version="1.0" encoding="utf-8"?>
<ds:datastoreItem xmlns:ds="http://schemas.openxmlformats.org/officeDocument/2006/customXml" ds:itemID="{6A60033F-008E-42D1-A2EC-E85DDC243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9fd0b7-a91a-4a2f-a88b-65ed0161e82a"/>
    <ds:schemaRef ds:uri="7f776a06-262f-4826-8956-0c0ea12c3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539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 Basso</dc:creator>
  <cp:lastModifiedBy>Lucas Rodrigues Basso</cp:lastModifiedBy>
  <cp:revision>23</cp:revision>
  <dcterms:created xsi:type="dcterms:W3CDTF">2024-06-03T12:26:59Z</dcterms:created>
  <dcterms:modified xsi:type="dcterms:W3CDTF">2024-12-17T17:01:29Z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a22eba-d59e-42ba-acb9-085eb1026b66_Enabled">
    <vt:lpwstr>true</vt:lpwstr>
  </property>
  <property fmtid="{D5CDD505-2E9C-101B-9397-08002B2CF9AE}" pid="3" name="MSIP_Label_1ba22eba-d59e-42ba-acb9-085eb1026b66_SetDate">
    <vt:lpwstr>2024-06-04T16:21:37Z</vt:lpwstr>
  </property>
  <property fmtid="{D5CDD505-2E9C-101B-9397-08002B2CF9AE}" pid="4" name="MSIP_Label_1ba22eba-d59e-42ba-acb9-085eb1026b66_Method">
    <vt:lpwstr>Privileged</vt:lpwstr>
  </property>
  <property fmtid="{D5CDD505-2E9C-101B-9397-08002B2CF9AE}" pid="5" name="MSIP_Label_1ba22eba-d59e-42ba-acb9-085eb1026b66_Name">
    <vt:lpwstr>1ba22eba-d59e-42ba-acb9-085eb1026b66</vt:lpwstr>
  </property>
  <property fmtid="{D5CDD505-2E9C-101B-9397-08002B2CF9AE}" pid="6" name="MSIP_Label_1ba22eba-d59e-42ba-acb9-085eb1026b66_SiteId">
    <vt:lpwstr>ea0c2907-38d2-4181-8750-b0b190b60443</vt:lpwstr>
  </property>
  <property fmtid="{D5CDD505-2E9C-101B-9397-08002B2CF9AE}" pid="7" name="MSIP_Label_1ba22eba-d59e-42ba-acb9-085eb1026b66_ActionId">
    <vt:lpwstr>da694614-cd03-46a0-b0ab-ea4867eb9628</vt:lpwstr>
  </property>
  <property fmtid="{D5CDD505-2E9C-101B-9397-08002B2CF9AE}" pid="8" name="MSIP_Label_1ba22eba-d59e-42ba-acb9-085eb1026b66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#Pública</vt:lpwstr>
  </property>
  <property fmtid="{D5CDD505-2E9C-101B-9397-08002B2CF9AE}" pid="11" name="ContentTypeId">
    <vt:lpwstr>0x01010090C160F503F61A49BC598543D7ED8724</vt:lpwstr>
  </property>
  <property fmtid="{D5CDD505-2E9C-101B-9397-08002B2CF9AE}" pid="12" name="MediaServiceImageTags">
    <vt:lpwstr/>
  </property>
</Properties>
</file>