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57" r:id="rId3"/>
    <p:sldId id="266" r:id="rId4"/>
    <p:sldId id="267" r:id="rId5"/>
    <p:sldId id="268" r:id="rId6"/>
    <p:sldId id="269" r:id="rId7"/>
    <p:sldId id="274" r:id="rId8"/>
    <p:sldId id="270" r:id="rId9"/>
    <p:sldId id="276" r:id="rId10"/>
    <p:sldId id="271" r:id="rId11"/>
    <p:sldId id="275" r:id="rId12"/>
    <p:sldId id="272" r:id="rId13"/>
    <p:sldId id="277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43E12AE-A820-41C1-AEDF-DE0FFA110FA7}">
          <p14:sldIdLst>
            <p14:sldId id="278"/>
            <p14:sldId id="257"/>
            <p14:sldId id="266"/>
            <p14:sldId id="267"/>
            <p14:sldId id="268"/>
            <p14:sldId id="269"/>
          </p14:sldIdLst>
        </p14:section>
        <p14:section name="Exemplos" id="{5CAEAE38-8FCF-4919-B6CE-7A83FCEAF5B1}">
          <p14:sldIdLst>
            <p14:sldId id="274"/>
            <p14:sldId id="270"/>
            <p14:sldId id="276"/>
            <p14:sldId id="271"/>
            <p14:sldId id="275"/>
            <p14:sldId id="272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3AD"/>
    <a:srgbClr val="005E5E"/>
    <a:srgbClr val="303E58"/>
    <a:srgbClr val="FFFFFF"/>
    <a:srgbClr val="9DF5DE"/>
    <a:srgbClr val="D1D1D1"/>
    <a:srgbClr val="DDD5CD"/>
    <a:srgbClr val="FBE3D6"/>
    <a:srgbClr val="F2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E5474-AB62-49D3-B0A4-2AE58F4CB1F1}" v="32" dt="2024-10-08T13:03:59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1856E-C072-4D15-BCA9-DD850C8A5B2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DE118-8ECD-4A83-91B4-FEF6BB15A5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00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1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36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7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224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05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16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97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1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73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9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67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DE118-8ECD-4A83-91B4-FEF6BB15A5D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3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13B3-9B78-A6D3-8680-C0D1BB982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D22EF-865E-F379-B8E6-6D87C37C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E39FB-6EF4-5CE1-C4EE-A11A5D05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AB570-04F5-B40C-FC12-6F00F91B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95578-BE64-F686-66F9-E152F6C9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42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E65D7-CB89-99DD-1A2B-936FB2D3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19BA2E-501D-A9A7-4920-9A193CC3C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F7C3F-4E34-8B67-6C0E-CF8D88BE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FB8E3-588C-6460-3523-8C81DA4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009C-6723-2195-0369-5E11BEEB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24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68468B-2A86-C3CC-BB29-E915A2258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B79F69-4D4A-6AA8-26C1-A436E577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C257A-5253-806C-6C35-DC71F9B3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F1DE5-6595-EF61-658A-0673E7A7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A66E9-187D-B3EB-C9D7-902A453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3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F04C-FB66-BA18-BE07-4EBD622B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87329-8346-D96A-750D-3859A74C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0F41A-2428-2BB2-AFA2-5B5DBD40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BC8BD-6982-0C77-2635-F978630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9B5D8-5972-6BA9-E856-FA908D0D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2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866B7-ED7A-5017-2EBA-00B56648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8F1B1-4C25-2F39-DC49-6F347311B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EFDB3-7C8E-2992-1261-45C0A65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04146-4EA4-184E-36F7-0E7149A4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C4D448-790A-9F39-5E2E-DC22DA49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2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99743-BCFB-16BA-9FD0-2D8E5BB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DEE88-1FF0-F0CC-912B-6F6B8C0D0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CB7F16-4BA7-94F7-C335-E6D08405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DA91F-280E-7807-D797-7ADA4065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D8F890-3F96-722F-CB21-099EEEE5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E90C50-C8E8-18E8-88A6-F81182FF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2969B-774C-7793-3E9B-6ACA4762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9A6349-A722-CBCA-61ED-E83D17E5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3EFEC5-338F-9193-0FA7-BF2B9B83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3590BC-BAEF-7EE2-79EB-9D047B66E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77B7C7-FD04-D04F-553E-8C5062BCD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A22A78-4AF5-B4C3-7776-A3BC3CA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9D272C-F8DD-16A4-B2CB-CC2D31DA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BF4F5B-4043-EB1B-F534-A442213C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61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AAAF-D3B1-3FF2-8EC2-4F1A2A63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91D6F8-8C57-62C4-8C0D-DE5CD0E5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F5C890-D56A-9FCD-9DEC-D4BA5EDF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2394C0-5C4F-7247-E496-5CDD9291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2BC60E-BF0A-B17C-1201-AFA07CFE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BCB044-99AD-4873-13B7-A6EF433F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221C7-D7AE-D75B-AB53-CE17AFB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0D20-17EE-F876-5E1C-ABE11813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D6989-D359-226C-3CC1-0507422D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BEE67-4D44-BC05-5013-B97542D8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F0EA95-A1ED-A7F0-F130-68592CA4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82E1AC-77A2-E4BF-028D-EF9FB641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475DD9-6CC9-1859-F37D-2F02D4D3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8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5CBA6-6808-A5E0-35C0-2A0BE9FB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3A7E4-D1C4-B41B-A214-6276F7FAF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F36A7A-52C2-70F1-1EA7-258E48B7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A2E1C-73A8-DD2E-C666-D7BDEA0D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3DD5C8-3D73-2241-FEB3-4926E8E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ED96B-0C95-9E40-799E-33BDEAF0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3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DCF92A-BDCA-3A3E-4BA2-F49424C6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62C13-B697-8524-CFE6-26599465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23BC5-E077-51A4-CBEB-B034F8D67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105FA-DB83-41A1-B5B1-2E9F138FCA9C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00CE84-0AD0-937F-1C6E-941046A64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642E2-997A-4759-3F72-6360486FF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C707C-B4DE-4635-A935-39C72D5302F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9B261D-A6BD-C1EF-0394-1B8B6D14C5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91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161337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576221-E988-C9C2-0E01-380A58347626}"/>
              </a:ext>
            </a:extLst>
          </p:cNvPr>
          <p:cNvSpPr txBox="1"/>
          <p:nvPr/>
        </p:nvSpPr>
        <p:spPr>
          <a:xfrm>
            <a:off x="-62144" y="3022426"/>
            <a:ext cx="12254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0" spc="-150" dirty="0">
                <a:solidFill>
                  <a:srgbClr val="005E5E"/>
                </a:solidFill>
                <a:effectLst/>
                <a:latin typeface="BancoDoBrasil Textos Light" panose="00000400000000000000" pitchFamily="2" charset="0"/>
                <a:cs typeface="Segoe UI" panose="020B0502040204020203" pitchFamily="34" charset="0"/>
              </a:rPr>
              <a:t>Antes de tudo, </a:t>
            </a:r>
            <a:r>
              <a:rPr lang="pt-BR" sz="3000" i="0" spc="-150" dirty="0">
                <a:solidFill>
                  <a:srgbClr val="005E5E"/>
                </a:solidFill>
                <a:effectLst/>
                <a:latin typeface="BancoDoBrasil Textos ExtraBold" panose="00000900000000000000" pitchFamily="2" charset="0"/>
                <a:cs typeface="Segoe UI" panose="020B0502040204020203" pitchFamily="34" charset="0"/>
              </a:rPr>
              <a:t>salve uma cópia deste arquivo padrão </a:t>
            </a:r>
            <a:r>
              <a:rPr lang="pt-BR" sz="3000" i="0" spc="-150" dirty="0">
                <a:solidFill>
                  <a:srgbClr val="005E5E"/>
                </a:solidFill>
                <a:effectLst/>
                <a:latin typeface="BancoDoBrasil Textos Light" panose="00000400000000000000" pitchFamily="2" charset="0"/>
                <a:cs typeface="Segoe UI" panose="020B0502040204020203" pitchFamily="34" charset="0"/>
              </a:rPr>
              <a:t>para preencher com os dados do seu teste</a:t>
            </a:r>
          </a:p>
          <a:p>
            <a:pPr algn="ctr"/>
            <a:endParaRPr lang="pt-BR" sz="3000" i="0" spc="-150" dirty="0">
              <a:solidFill>
                <a:srgbClr val="005E5E"/>
              </a:solidFill>
              <a:effectLst/>
              <a:latin typeface="BancoDoBrasil Textos Light" panose="00000400000000000000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3000" i="0" spc="-150" dirty="0">
                <a:solidFill>
                  <a:srgbClr val="005E5E"/>
                </a:solidFill>
                <a:effectLst/>
                <a:latin typeface="BancoDoBrasil Textos Light" panose="00000400000000000000" pitchFamily="2" charset="0"/>
                <a:cs typeface="Segoe UI" panose="020B0502040204020203" pitchFamily="34" charset="0"/>
              </a:rPr>
              <a:t>Utilize os slides em branco, ou copie um dos slides de exemplo que se enquadre melhor na sua necessidade</a:t>
            </a:r>
            <a:endParaRPr lang="pt-BR" sz="3000" i="0" spc="-150" dirty="0">
              <a:solidFill>
                <a:schemeClr val="bg1"/>
              </a:solidFill>
              <a:effectLst/>
              <a:latin typeface="BancoDoBrasil Textos Light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123458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46" name="Retângulo: Cantos Superiores Arredondados 45">
            <a:extLst>
              <a:ext uri="{FF2B5EF4-FFF2-40B4-BE49-F238E27FC236}">
                <a16:creationId xmlns:a16="http://schemas.microsoft.com/office/drawing/2014/main" id="{26E4EA28-576A-47BC-3662-E19CEE9C2179}"/>
              </a:ext>
            </a:extLst>
          </p:cNvPr>
          <p:cNvSpPr/>
          <p:nvPr/>
        </p:nvSpPr>
        <p:spPr>
          <a:xfrm rot="10800000">
            <a:off x="4724400" y="-4"/>
            <a:ext cx="2743200" cy="264160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80" y="241882"/>
            <a:ext cx="1144041" cy="114404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5383491" y="1385923"/>
            <a:ext cx="13628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005E5E"/>
                </a:solidFill>
                <a:latin typeface="BancoDoBrasil Titulos ExtraBold" panose="00000900000000000000" pitchFamily="2" charset="0"/>
              </a:rPr>
              <a:t>Olá!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67D773-A3DB-6A42-52AF-B8FE85DC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14" y="6376882"/>
            <a:ext cx="1264732" cy="6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262164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54268"/>
            <a:ext cx="23310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Cenários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14324C-94BE-2619-F3CA-2D682487C5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40"/>
          <a:stretch/>
        </p:blipFill>
        <p:spPr>
          <a:xfrm>
            <a:off x="1373597" y="2067704"/>
            <a:ext cx="3589120" cy="45521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D570DC7-90E3-BF25-DAA9-2A22DFEB4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285" y="2476499"/>
            <a:ext cx="4377310" cy="39528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D95F7A-60CD-B511-8AEF-37386956C64E}"/>
              </a:ext>
            </a:extLst>
          </p:cNvPr>
          <p:cNvSpPr txBox="1"/>
          <p:nvPr/>
        </p:nvSpPr>
        <p:spPr>
          <a:xfrm>
            <a:off x="2178260" y="1418355"/>
            <a:ext cx="2188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Atual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B1E6BE-6489-CA5C-D831-87DBC1BF8BED}"/>
              </a:ext>
            </a:extLst>
          </p:cNvPr>
          <p:cNvSpPr txBox="1"/>
          <p:nvPr/>
        </p:nvSpPr>
        <p:spPr>
          <a:xfrm>
            <a:off x="8164121" y="1422800"/>
            <a:ext cx="2188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299190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124402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6506"/>
            <a:ext cx="23310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Cenários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D95F7A-60CD-B511-8AEF-37386956C64E}"/>
              </a:ext>
            </a:extLst>
          </p:cNvPr>
          <p:cNvSpPr txBox="1"/>
          <p:nvPr/>
        </p:nvSpPr>
        <p:spPr>
          <a:xfrm>
            <a:off x="2176406" y="105558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7FF740-E3EE-84CF-87DC-BD3E4B035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009" y="1638156"/>
            <a:ext cx="2733187" cy="4752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1E6465-A3B7-094B-E79F-9BF3879BC394}"/>
              </a:ext>
            </a:extLst>
          </p:cNvPr>
          <p:cNvSpPr txBox="1"/>
          <p:nvPr/>
        </p:nvSpPr>
        <p:spPr>
          <a:xfrm>
            <a:off x="5730669" y="105558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B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D847AA8-BD6F-BEA1-19FF-116E65F2A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319" y="1609581"/>
            <a:ext cx="2610214" cy="4410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516520-720F-62D0-54D0-2C17636B775B}"/>
              </a:ext>
            </a:extLst>
          </p:cNvPr>
          <p:cNvSpPr txBox="1"/>
          <p:nvPr/>
        </p:nvSpPr>
        <p:spPr>
          <a:xfrm>
            <a:off x="9161922" y="105558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B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27AA54A-6B97-0E14-8F5A-AC663462B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9656" y="1547658"/>
            <a:ext cx="2476846" cy="4563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32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18790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80012"/>
            <a:ext cx="29610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Resultados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C4C3DF-13C5-C318-6C2E-D92F4634D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692" y="1721096"/>
            <a:ext cx="10201275" cy="4188962"/>
          </a:xfrm>
          <a:prstGeom prst="roundRect">
            <a:avLst>
              <a:gd name="adj" fmla="val 51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5415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18790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80012"/>
            <a:ext cx="29610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Resultados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8FFB98-E964-9040-F008-141DA305FB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23"/>
          <a:stretch/>
        </p:blipFill>
        <p:spPr>
          <a:xfrm>
            <a:off x="1274315" y="1689774"/>
            <a:ext cx="2999785" cy="5043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1C8569-EC1C-FFBE-79A8-760722662B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72"/>
          <a:stretch/>
        </p:blipFill>
        <p:spPr>
          <a:xfrm>
            <a:off x="5169818" y="1689775"/>
            <a:ext cx="3070461" cy="4491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B639CA5-BDC6-EFE4-85AE-9D367ADE8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613" y="1689774"/>
            <a:ext cx="2991932" cy="4962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FEA5FE-A05F-12E9-D295-CDB89F17FB04}"/>
              </a:ext>
            </a:extLst>
          </p:cNvPr>
          <p:cNvSpPr txBox="1"/>
          <p:nvPr/>
        </p:nvSpPr>
        <p:spPr>
          <a:xfrm>
            <a:off x="2176406" y="1218599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B6F8A7-7D46-EFBB-21BC-0B017BDEF5AF}"/>
              </a:ext>
            </a:extLst>
          </p:cNvPr>
          <p:cNvSpPr txBox="1"/>
          <p:nvPr/>
        </p:nvSpPr>
        <p:spPr>
          <a:xfrm>
            <a:off x="5730669" y="1218599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9C2D2F-EBB2-1A6A-D4A4-CBA81534737A}"/>
              </a:ext>
            </a:extLst>
          </p:cNvPr>
          <p:cNvSpPr txBox="1"/>
          <p:nvPr/>
        </p:nvSpPr>
        <p:spPr>
          <a:xfrm>
            <a:off x="9161922" y="1218599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9886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18790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80012"/>
            <a:ext cx="30540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Conclusões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500608B-D32A-C953-8DC9-2923E4CD61D6}"/>
              </a:ext>
            </a:extLst>
          </p:cNvPr>
          <p:cNvSpPr txBox="1"/>
          <p:nvPr/>
        </p:nvSpPr>
        <p:spPr>
          <a:xfrm>
            <a:off x="1274314" y="1729469"/>
            <a:ext cx="4888361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Usuários que lembram da senha costumam avaliar mais, atribuindo notas maiores que usuários que não possuem a senha anterior.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 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A decisão sobre manter o conteúdo do teste no </a:t>
            </a:r>
            <a:r>
              <a:rPr lang="pt-BR" sz="15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bot</a:t>
            </a:r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 deverá seguir para discussão das áreas envolvidas, pois o direcionamento integral para o SAC tende a elevar o número de ligações. </a:t>
            </a:r>
          </a:p>
          <a:p>
            <a:pPr algn="l"/>
            <a:endParaRPr lang="pt-BR" sz="1500" dirty="0">
              <a:solidFill>
                <a:schemeClr val="bg2">
                  <a:lumMod val="25000"/>
                </a:schemeClr>
              </a:solidFill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Também poderão ser discutidas ações para acionar transbordo para célula especifica no SAC mantendo o atendimento pelo WhatsApp sem necessidade de ligação.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DC0934-7AA0-96E4-10E8-24D7F9008FAB}"/>
              </a:ext>
            </a:extLst>
          </p:cNvPr>
          <p:cNvSpPr txBox="1"/>
          <p:nvPr/>
        </p:nvSpPr>
        <p:spPr>
          <a:xfrm>
            <a:off x="7331088" y="1729469"/>
            <a:ext cx="406084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ExtraBold" panose="00000900000000000000" pitchFamily="2" charset="0"/>
              </a:rPr>
              <a:t>Novo teste: 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Pode-se observar  que usuários que receberam a indicação para ligar para o SAC avaliaram melhor (cenário B).</a:t>
            </a:r>
          </a:p>
        </p:txBody>
      </p:sp>
    </p:spTree>
    <p:extLst>
      <p:ext uri="{BB962C8B-B14F-4D97-AF65-F5344CB8AC3E}">
        <p14:creationId xmlns:p14="http://schemas.microsoft.com/office/powerpoint/2010/main" val="336170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576221-E988-C9C2-0E01-380A58347626}"/>
              </a:ext>
            </a:extLst>
          </p:cNvPr>
          <p:cNvSpPr txBox="1"/>
          <p:nvPr/>
        </p:nvSpPr>
        <p:spPr>
          <a:xfrm>
            <a:off x="-62144" y="3633619"/>
            <a:ext cx="12254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i="0" spc="-150" dirty="0">
                <a:solidFill>
                  <a:srgbClr val="005E5E"/>
                </a:solidFill>
                <a:effectLst/>
                <a:latin typeface="BancoDoBrasil Textos Light" panose="00000400000000000000" pitchFamily="2" charset="0"/>
                <a:cs typeface="Segoe UI" panose="020B0502040204020203" pitchFamily="34" charset="0"/>
              </a:rPr>
              <a:t>Título</a:t>
            </a:r>
            <a:r>
              <a:rPr lang="pt-BR" sz="5000" i="0" spc="-150" dirty="0">
                <a:solidFill>
                  <a:srgbClr val="005E5E"/>
                </a:solidFill>
                <a:effectLst/>
                <a:latin typeface="BancoDoBrasil Titulos ExtraBold" panose="00000900000000000000" pitchFamily="2" charset="0"/>
                <a:cs typeface="Segoe UI" panose="020B0502040204020203" pitchFamily="34" charset="0"/>
              </a:rPr>
              <a:t> </a:t>
            </a:r>
            <a:r>
              <a:rPr lang="pt-BR" sz="5000" i="0" spc="-150" dirty="0" err="1">
                <a:solidFill>
                  <a:srgbClr val="005E5E"/>
                </a:solidFill>
                <a:effectLst/>
                <a:latin typeface="BancoDoBrasil Titulos ExtraBold" panose="00000900000000000000" pitchFamily="2" charset="0"/>
                <a:cs typeface="Segoe UI" panose="020B0502040204020203" pitchFamily="34" charset="0"/>
              </a:rPr>
              <a:t>título</a:t>
            </a:r>
            <a:r>
              <a:rPr lang="pt-BR" sz="5000" i="0" spc="-150" dirty="0">
                <a:solidFill>
                  <a:srgbClr val="005E5E"/>
                </a:solidFill>
                <a:effectLst/>
                <a:latin typeface="BancoDoBrasil Titulos ExtraBold" panose="00000900000000000000" pitchFamily="2" charset="0"/>
                <a:cs typeface="Segoe UI" panose="020B0502040204020203" pitchFamily="34" charset="0"/>
              </a:rPr>
              <a:t> </a:t>
            </a:r>
            <a:r>
              <a:rPr lang="pt-BR" sz="5000" i="0" spc="-150" dirty="0" err="1">
                <a:solidFill>
                  <a:srgbClr val="005E5E"/>
                </a:solidFill>
                <a:effectLst/>
                <a:latin typeface="BancoDoBrasil Titulos ExtraBold" panose="00000900000000000000" pitchFamily="2" charset="0"/>
                <a:cs typeface="Segoe UI" panose="020B0502040204020203" pitchFamily="34" charset="0"/>
              </a:rPr>
              <a:t>título</a:t>
            </a:r>
            <a:endParaRPr lang="pt-BR" sz="5000" i="0" spc="-150" dirty="0">
              <a:solidFill>
                <a:srgbClr val="005E5E"/>
              </a:solidFill>
              <a:effectLst/>
              <a:latin typeface="BancoDoBrasil Titulos ExtraBold" panose="00000900000000000000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5000" spc="-150" dirty="0">
                <a:solidFill>
                  <a:srgbClr val="005E5E"/>
                </a:solidFill>
                <a:latin typeface="BancoDoBrasil Textos Light" panose="00000400000000000000" pitchFamily="2" charset="0"/>
                <a:cs typeface="Segoe UI" panose="020B0502040204020203" pitchFamily="34" charset="0"/>
              </a:rPr>
              <a:t>Título </a:t>
            </a:r>
            <a:r>
              <a:rPr lang="pt-BR" sz="5000" spc="-150" dirty="0" err="1">
                <a:solidFill>
                  <a:srgbClr val="005E5E"/>
                </a:solidFill>
                <a:latin typeface="BancoDoBrasil Textos Light" panose="00000400000000000000" pitchFamily="2" charset="0"/>
                <a:cs typeface="Segoe UI" panose="020B0502040204020203" pitchFamily="34" charset="0"/>
              </a:rPr>
              <a:t>título</a:t>
            </a:r>
            <a:endParaRPr lang="pt-BR" sz="5000" i="0" spc="-150" dirty="0">
              <a:solidFill>
                <a:schemeClr val="bg1"/>
              </a:solidFill>
              <a:effectLst/>
              <a:latin typeface="BancoDoBrasil Textos Light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123458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46" name="Retângulo: Cantos Superiores Arredondados 45">
            <a:extLst>
              <a:ext uri="{FF2B5EF4-FFF2-40B4-BE49-F238E27FC236}">
                <a16:creationId xmlns:a16="http://schemas.microsoft.com/office/drawing/2014/main" id="{26E4EA28-576A-47BC-3662-E19CEE9C2179}"/>
              </a:ext>
            </a:extLst>
          </p:cNvPr>
          <p:cNvSpPr/>
          <p:nvPr/>
        </p:nvSpPr>
        <p:spPr>
          <a:xfrm rot="10800000">
            <a:off x="4724400" y="-3"/>
            <a:ext cx="2743200" cy="322438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1BE7CB-7D5E-24D5-59D7-EB7CDE151FE3}"/>
              </a:ext>
            </a:extLst>
          </p:cNvPr>
          <p:cNvSpPr txBox="1"/>
          <p:nvPr/>
        </p:nvSpPr>
        <p:spPr>
          <a:xfrm>
            <a:off x="5069510" y="2116892"/>
            <a:ext cx="220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0" i="0" cap="all" dirty="0" err="1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xx</a:t>
            </a:r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/</a:t>
            </a:r>
            <a:r>
              <a:rPr lang="pt-BR" sz="1100" b="0" i="0" cap="all" dirty="0" err="1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xx</a:t>
            </a:r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/</a:t>
            </a:r>
            <a:r>
              <a:rPr lang="pt-BR" sz="1100" b="0" i="0" cap="all" dirty="0" err="1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xxx</a:t>
            </a:r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 </a:t>
            </a:r>
            <a:r>
              <a:rPr lang="pt-BR" sz="1100" cap="all" dirty="0">
                <a:solidFill>
                  <a:schemeClr val="bg1"/>
                </a:solidFill>
                <a:highlight>
                  <a:srgbClr val="005E5E"/>
                </a:highlight>
                <a:latin typeface="BancoDoBrasil Titulos ExtraBold" panose="00000900000000000000" pitchFamily="2" charset="0"/>
              </a:rPr>
              <a:t>a </a:t>
            </a:r>
            <a:r>
              <a:rPr lang="pt-BR" sz="1100" b="0" i="0" cap="all" dirty="0" err="1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xx</a:t>
            </a:r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/</a:t>
            </a:r>
            <a:r>
              <a:rPr lang="pt-BR" sz="1100" b="0" i="0" cap="all" dirty="0" err="1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xx</a:t>
            </a:r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/</a:t>
            </a:r>
            <a:r>
              <a:rPr lang="pt-BR" sz="1100" b="0" i="0" cap="all" dirty="0" err="1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xxx</a:t>
            </a:r>
            <a:endParaRPr lang="pt-BR" sz="1100" dirty="0">
              <a:solidFill>
                <a:schemeClr val="bg1"/>
              </a:solidFill>
              <a:highlight>
                <a:srgbClr val="005E5E"/>
              </a:highlight>
              <a:latin typeface="BancoDoBrasil Titulos ExtraBold" panose="000009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80" y="241882"/>
            <a:ext cx="1144041" cy="114404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5052793" y="1385923"/>
            <a:ext cx="20585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005E5E"/>
                </a:solidFill>
                <a:latin typeface="BancoDoBrasil Titulos ExtraBold" panose="00000900000000000000" pitchFamily="2" charset="0"/>
              </a:rPr>
              <a:t>TESTE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6D40B39-D2DE-8EE3-371E-611930C4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14" y="2560542"/>
            <a:ext cx="1264732" cy="608004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76297ADA-16BA-1AD0-0579-970E75D2970F}"/>
              </a:ext>
            </a:extLst>
          </p:cNvPr>
          <p:cNvSpPr txBox="1"/>
          <p:nvPr/>
        </p:nvSpPr>
        <p:spPr>
          <a:xfrm>
            <a:off x="2475488" y="5593704"/>
            <a:ext cx="737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5E5E"/>
                </a:solidFill>
                <a:latin typeface="BancoDoBrasil Textos Light" panose="00000400000000000000" pitchFamily="2" charset="0"/>
              </a:rPr>
              <a:t>Objetivo: </a:t>
            </a:r>
            <a:r>
              <a:rPr lang="pt-BR" dirty="0" err="1">
                <a:solidFill>
                  <a:srgbClr val="005E5E"/>
                </a:solidFill>
                <a:latin typeface="BancoDoBrasil Textos Light" panose="00000400000000000000" pitchFamily="2" charset="0"/>
              </a:rPr>
              <a:t>xxxxxxxxxxxxxxxxxxxxxxxxxxxxxxxxxxxxxxxxxxxx</a:t>
            </a:r>
            <a:endParaRPr lang="pt-BR" dirty="0">
              <a:solidFill>
                <a:srgbClr val="005E5E"/>
              </a:solidFill>
              <a:latin typeface="BancoDoBrasil Textos Light" panose="00000400000000000000" pitchFamily="2" charset="0"/>
            </a:endParaRPr>
          </a:p>
          <a:p>
            <a:pPr algn="ctr"/>
            <a:r>
              <a:rPr lang="pt-BR" dirty="0" err="1">
                <a:solidFill>
                  <a:srgbClr val="005E5E"/>
                </a:solidFill>
                <a:latin typeface="BancoDoBrasil Textos Light" panose="00000400000000000000" pitchFamily="2" charset="0"/>
              </a:rPr>
              <a:t>xxxxxxxxxxxxxxxxxxxxxxxxxxxx</a:t>
            </a:r>
            <a:endParaRPr lang="pt-BR" dirty="0">
              <a:solidFill>
                <a:srgbClr val="005E5E"/>
              </a:solidFill>
              <a:latin typeface="BancoDoBrasil Texto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23229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24402"/>
            <a:ext cx="39036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Detalhamento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7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23229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24402"/>
            <a:ext cx="23310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Cenários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23229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24402"/>
            <a:ext cx="30540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Conclusões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7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232298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24402"/>
            <a:ext cx="3938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Considerações </a:t>
            </a:r>
          </a:p>
          <a:p>
            <a:pPr>
              <a:lnSpc>
                <a:spcPct val="80000"/>
              </a:lnSpc>
            </a:pPr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Finais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0" y="1"/>
            <a:ext cx="1219200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576221-E988-C9C2-0E01-380A58347626}"/>
              </a:ext>
            </a:extLst>
          </p:cNvPr>
          <p:cNvSpPr txBox="1"/>
          <p:nvPr/>
        </p:nvSpPr>
        <p:spPr>
          <a:xfrm>
            <a:off x="464634" y="3771935"/>
            <a:ext cx="11234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i="0" spc="-150" dirty="0">
                <a:solidFill>
                  <a:srgbClr val="005E5E"/>
                </a:solidFill>
                <a:effectLst/>
                <a:latin typeface="BancoDoBrasil Titulos ExtraBold" panose="00000900000000000000" pitchFamily="2" charset="0"/>
                <a:cs typeface="Segoe UI" panose="020B0502040204020203" pitchFamily="34" charset="0"/>
              </a:rPr>
              <a:t>Bloqueio </a:t>
            </a:r>
            <a:r>
              <a:rPr lang="pt-BR" sz="5000" spc="-150" dirty="0">
                <a:solidFill>
                  <a:srgbClr val="005E5E"/>
                </a:solidFill>
                <a:latin typeface="BancoDoBrasil Titulos ExtraBold" panose="00000900000000000000" pitchFamily="2" charset="0"/>
                <a:cs typeface="Segoe UI" panose="020B0502040204020203" pitchFamily="34" charset="0"/>
              </a:rPr>
              <a:t>de Senha</a:t>
            </a: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123458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46" name="Retângulo: Cantos Superiores Arredondados 45">
            <a:extLst>
              <a:ext uri="{FF2B5EF4-FFF2-40B4-BE49-F238E27FC236}">
                <a16:creationId xmlns:a16="http://schemas.microsoft.com/office/drawing/2014/main" id="{26E4EA28-576A-47BC-3662-E19CEE9C2179}"/>
              </a:ext>
            </a:extLst>
          </p:cNvPr>
          <p:cNvSpPr/>
          <p:nvPr/>
        </p:nvSpPr>
        <p:spPr>
          <a:xfrm rot="10800000">
            <a:off x="4724400" y="-3"/>
            <a:ext cx="2743200" cy="322438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1BE7CB-7D5E-24D5-59D7-EB7CDE151FE3}"/>
              </a:ext>
            </a:extLst>
          </p:cNvPr>
          <p:cNvSpPr txBox="1"/>
          <p:nvPr/>
        </p:nvSpPr>
        <p:spPr>
          <a:xfrm>
            <a:off x="5069510" y="2116892"/>
            <a:ext cx="220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30/08/2024 </a:t>
            </a:r>
            <a:r>
              <a:rPr lang="pt-BR" sz="1100" cap="all" dirty="0">
                <a:solidFill>
                  <a:schemeClr val="bg1"/>
                </a:solidFill>
                <a:highlight>
                  <a:srgbClr val="005E5E"/>
                </a:highlight>
                <a:latin typeface="BancoDoBrasil Titulos ExtraBold" panose="00000900000000000000" pitchFamily="2" charset="0"/>
              </a:rPr>
              <a:t>a </a:t>
            </a:r>
            <a:r>
              <a:rPr lang="pt-BR" sz="1100" b="0" i="0" cap="all" dirty="0">
                <a:solidFill>
                  <a:schemeClr val="bg1"/>
                </a:solidFill>
                <a:effectLst/>
                <a:highlight>
                  <a:srgbClr val="005E5E"/>
                </a:highlight>
                <a:latin typeface="BancoDoBrasil Titulos ExtraBold" panose="00000900000000000000" pitchFamily="2" charset="0"/>
              </a:rPr>
              <a:t>08/09/2024</a:t>
            </a:r>
            <a:endParaRPr lang="pt-BR" sz="1100" dirty="0">
              <a:solidFill>
                <a:schemeClr val="bg1"/>
              </a:solidFill>
              <a:highlight>
                <a:srgbClr val="005E5E"/>
              </a:highlight>
              <a:latin typeface="BancoDoBrasil Titulos ExtraBold" panose="000009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80" y="241882"/>
            <a:ext cx="1144041" cy="114404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5052793" y="1385923"/>
            <a:ext cx="20585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005E5E"/>
                </a:solidFill>
                <a:latin typeface="BancoDoBrasil Titulos ExtraBold" panose="00000900000000000000" pitchFamily="2" charset="0"/>
              </a:rPr>
              <a:t>TESTE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06D40B39-D2DE-8EE3-371E-611930C4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614" y="2560542"/>
            <a:ext cx="1264732" cy="608004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76297ADA-16BA-1AD0-0579-970E75D2970F}"/>
              </a:ext>
            </a:extLst>
          </p:cNvPr>
          <p:cNvSpPr txBox="1"/>
          <p:nvPr/>
        </p:nvSpPr>
        <p:spPr>
          <a:xfrm>
            <a:off x="2475488" y="5018105"/>
            <a:ext cx="737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5E5E"/>
                </a:solidFill>
                <a:latin typeface="BancoDoBrasil Textos Light" panose="00000400000000000000" pitchFamily="2" charset="0"/>
              </a:rPr>
              <a:t>Objetivo: testar a hipótese que informar para o usuário o telefone do SAC de imediato irá melhorar a nota de feedbacks no assunto ao invés de apresentar a solução apenas quando relatam problema para desbloquear a senha de oito.</a:t>
            </a:r>
          </a:p>
        </p:txBody>
      </p:sp>
    </p:spTree>
    <p:extLst>
      <p:ext uri="{BB962C8B-B14F-4D97-AF65-F5344CB8AC3E}">
        <p14:creationId xmlns:p14="http://schemas.microsoft.com/office/powerpoint/2010/main" val="3421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301379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93483"/>
            <a:ext cx="39036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Detalhamento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82E98C0-5884-F5C2-0A57-C108D9239A46}"/>
              </a:ext>
            </a:extLst>
          </p:cNvPr>
          <p:cNvSpPr txBox="1"/>
          <p:nvPr/>
        </p:nvSpPr>
        <p:spPr>
          <a:xfrm>
            <a:off x="1141230" y="1789548"/>
            <a:ext cx="5607914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Implementado nas jornadas para correntista: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Desbloquear senha de 8 - usuário que lembra a senha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Desbloquear senha de 8 - usuário que não tem conhecimento da senha anterior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A jornada atual para desbloquear senha direciona para o App, há recurso visual na mensagem e botão direto para o app BB. Caso o usuário informe alguma dificuldade para realizar o procedimento, recebe resposta direcionando para o SAC, conforme rotina 2237.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Na experimentação, prevalece a opção do app (sem apelo visual) incluindo o telefone para ligar no SAC e gerar nova senha.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Ponto de atenção: Aumento de ligações no SAC e atendimento por célula não especializada.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Período de 16/05/2023 a 16/06/2023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2283B0-B345-D142-893B-39E90CECE4D3}"/>
              </a:ext>
            </a:extLst>
          </p:cNvPr>
          <p:cNvSpPr txBox="1"/>
          <p:nvPr/>
        </p:nvSpPr>
        <p:spPr>
          <a:xfrm>
            <a:off x="6865257" y="1572403"/>
            <a:ext cx="4741338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Alterações do teste A/B: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As alterações comtemplam: 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Aumento da base de usuários que receberão a resposta objeto do teste (orientação para ligar para o SAC.), de 50% para 80%;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Todos que receberem a resposta objeto do teste receberão o feedback no formato </a:t>
            </a:r>
            <a:r>
              <a:rPr lang="pt-BR" sz="1500" b="0" i="1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Ótimo, Neutro, Ruim;</a:t>
            </a:r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Período de teste: de 24 à 30 de julho (primeira etapa)</a:t>
            </a:r>
          </a:p>
        </p:txBody>
      </p:sp>
    </p:spTree>
    <p:extLst>
      <p:ext uri="{BB962C8B-B14F-4D97-AF65-F5344CB8AC3E}">
        <p14:creationId xmlns:p14="http://schemas.microsoft.com/office/powerpoint/2010/main" val="271068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49F31B-DB36-B74E-DB35-DC816FF58CF8}"/>
              </a:ext>
            </a:extLst>
          </p:cNvPr>
          <p:cNvSpPr/>
          <p:nvPr/>
        </p:nvSpPr>
        <p:spPr>
          <a:xfrm>
            <a:off x="1" y="0"/>
            <a:ext cx="814271" cy="6858000"/>
          </a:xfrm>
          <a:prstGeom prst="rect">
            <a:avLst/>
          </a:prstGeom>
          <a:solidFill>
            <a:srgbClr val="8FF3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88000-4797-ADE7-F583-218BF8EF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7" y="301379"/>
            <a:ext cx="1054568" cy="10545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F52644-0025-95F5-5A4E-A68F712116DB}"/>
              </a:ext>
            </a:extLst>
          </p:cNvPr>
          <p:cNvSpPr txBox="1"/>
          <p:nvPr/>
        </p:nvSpPr>
        <p:spPr>
          <a:xfrm>
            <a:off x="1202173" y="193483"/>
            <a:ext cx="39036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rgbClr val="8FF3AD"/>
                </a:solidFill>
                <a:latin typeface="BancoDoBrasil Textos Light" panose="00000400000000000000" pitchFamily="2" charset="0"/>
              </a:rPr>
              <a:t>Detalhamento</a:t>
            </a:r>
            <a:endParaRPr lang="pt-BR" sz="5000" spc="-300" dirty="0">
              <a:solidFill>
                <a:srgbClr val="8FF3AD"/>
              </a:solidFill>
              <a:latin typeface="BancoDoBrasil Titulos ExtraBold" panose="00000900000000000000" pitchFamily="2" charset="0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ECB4ED1F-D4BA-217B-E07C-441C8FDC2884}"/>
              </a:ext>
            </a:extLst>
          </p:cNvPr>
          <p:cNvSpPr/>
          <p:nvPr/>
        </p:nvSpPr>
        <p:spPr>
          <a:xfrm>
            <a:off x="9258331" y="-1"/>
            <a:ext cx="2348263" cy="172109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FF3AD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311EB-C046-3639-F6DE-CD45BC72A252}"/>
              </a:ext>
            </a:extLst>
          </p:cNvPr>
          <p:cNvSpPr/>
          <p:nvPr/>
        </p:nvSpPr>
        <p:spPr>
          <a:xfrm>
            <a:off x="11230252" y="80012"/>
            <a:ext cx="961747" cy="221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D59739-060C-14EC-1154-2B1CD3A4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30669" y="124402"/>
            <a:ext cx="730661" cy="3934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82E98C0-5884-F5C2-0A57-C108D9239A46}"/>
              </a:ext>
            </a:extLst>
          </p:cNvPr>
          <p:cNvSpPr txBox="1"/>
          <p:nvPr/>
        </p:nvSpPr>
        <p:spPr>
          <a:xfrm>
            <a:off x="1141230" y="1789548"/>
            <a:ext cx="56079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Testes de Experimentação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Medium" panose="00000600000000000000" pitchFamily="2" charset="0"/>
            </a:endParaRP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Medium" panose="000006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1º) Experimento realizado durante uma semana, aproximadamente, com os usuários que estavam logados e tinham limite disponível para realizar as transações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Período  20/05 a 02/06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 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 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 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Medium" panose="00000600000000000000" pitchFamily="2" charset="0"/>
            </a:endParaRP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Medium" panose="000006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2283B0-B345-D142-893B-39E90CECE4D3}"/>
              </a:ext>
            </a:extLst>
          </p:cNvPr>
          <p:cNvSpPr txBox="1"/>
          <p:nvPr/>
        </p:nvSpPr>
        <p:spPr>
          <a:xfrm>
            <a:off x="7322457" y="1695141"/>
            <a:ext cx="4741338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5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Hashs</a:t>
            </a:r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Medium" panose="00000600000000000000" pitchFamily="2" charset="0"/>
              </a:rPr>
              <a:t> Avaliadas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 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Saudação A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a5548630-819a-4615-b701-731e7e9cd630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 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Saudação C - Limite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24bb3198-3c29-47f6-9332-fc88532b7947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Final Jornada - Limite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9ad473f1-1201-4d38-b96f-2ac6d42468fc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 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Saudação B - CDC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d28876dc-5e0f-462f-b554-146515877a01</a:t>
            </a:r>
          </a:p>
          <a:p>
            <a:pPr algn="l"/>
            <a:endParaRPr lang="pt-BR" sz="1500" b="0" i="0" dirty="0">
              <a:solidFill>
                <a:schemeClr val="bg2">
                  <a:lumMod val="25000"/>
                </a:schemeClr>
              </a:solidFill>
              <a:effectLst/>
              <a:latin typeface="BancoDoBrasil Textos Light" panose="00000400000000000000" pitchFamily="2" charset="0"/>
            </a:endParaRP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Final jornada - CDC</a:t>
            </a:r>
          </a:p>
          <a:p>
            <a:pPr algn="l"/>
            <a:r>
              <a:rPr lang="pt-BR" sz="1500" b="0" i="0" dirty="0">
                <a:solidFill>
                  <a:schemeClr val="bg2">
                    <a:lumMod val="25000"/>
                  </a:schemeClr>
                </a:solidFill>
                <a:effectLst/>
                <a:latin typeface="BancoDoBrasil Textos Light" panose="00000400000000000000" pitchFamily="2" charset="0"/>
              </a:rPr>
              <a:t>7c503949-e2a3-49b1-a8ce-ead0c6649e57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027809-7A0B-52DE-ADC7-35016DFF8488}"/>
              </a:ext>
            </a:extLst>
          </p:cNvPr>
          <p:cNvSpPr txBox="1"/>
          <p:nvPr/>
        </p:nvSpPr>
        <p:spPr>
          <a:xfrm>
            <a:off x="1141230" y="4819088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D73917-6CD3-9659-09A2-A43AFC6E6ADD}"/>
              </a:ext>
            </a:extLst>
          </p:cNvPr>
          <p:cNvSpPr txBox="1"/>
          <p:nvPr/>
        </p:nvSpPr>
        <p:spPr>
          <a:xfrm>
            <a:off x="2971712" y="485072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B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FB9D24-D455-5A03-83A9-733CFEC1C59F}"/>
              </a:ext>
            </a:extLst>
          </p:cNvPr>
          <p:cNvSpPr txBox="1"/>
          <p:nvPr/>
        </p:nvSpPr>
        <p:spPr>
          <a:xfrm>
            <a:off x="4741252" y="4850723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Cenário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Medium" panose="00000600000000000000" pitchFamily="2" charset="0"/>
              </a:rPr>
              <a:t> </a:t>
            </a:r>
            <a:r>
              <a:rPr lang="pt-BR" sz="3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F596CC-80CE-E91D-2BE5-AF27C2D80C02}"/>
              </a:ext>
            </a:extLst>
          </p:cNvPr>
          <p:cNvSpPr txBox="1"/>
          <p:nvPr/>
        </p:nvSpPr>
        <p:spPr>
          <a:xfrm>
            <a:off x="1162566" y="5330680"/>
            <a:ext cx="175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6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PADRÃO</a:t>
            </a:r>
            <a:endParaRPr lang="pt-BR" sz="2000" spc="600" dirty="0">
              <a:solidFill>
                <a:schemeClr val="bg1">
                  <a:lumMod val="50000"/>
                </a:schemeClr>
              </a:solidFill>
              <a:latin typeface="BancoDoBrasil Textos ExtraBold" panose="00000900000000000000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41C69F-DB7D-C6E6-58A4-6DEDAA647EFB}"/>
              </a:ext>
            </a:extLst>
          </p:cNvPr>
          <p:cNvSpPr txBox="1"/>
          <p:nvPr/>
        </p:nvSpPr>
        <p:spPr>
          <a:xfrm>
            <a:off x="3389003" y="5381351"/>
            <a:ext cx="175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6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CDC</a:t>
            </a:r>
            <a:endParaRPr lang="pt-BR" sz="2000" spc="600" dirty="0">
              <a:solidFill>
                <a:schemeClr val="bg1">
                  <a:lumMod val="50000"/>
                </a:schemeClr>
              </a:solidFill>
              <a:latin typeface="BancoDoBrasil Textos ExtraBold" panose="000009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2672D6-51FB-13C6-D95F-14F524AC480F}"/>
              </a:ext>
            </a:extLst>
          </p:cNvPr>
          <p:cNvSpPr txBox="1"/>
          <p:nvPr/>
        </p:nvSpPr>
        <p:spPr>
          <a:xfrm>
            <a:off x="4915237" y="5369666"/>
            <a:ext cx="175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600" dirty="0">
                <a:solidFill>
                  <a:schemeClr val="bg1">
                    <a:lumMod val="50000"/>
                  </a:schemeClr>
                </a:solidFill>
                <a:latin typeface="BancoDoBrasil Textos Light" panose="00000400000000000000" pitchFamily="2" charset="0"/>
              </a:rPr>
              <a:t>LIMITE</a:t>
            </a:r>
            <a:endParaRPr lang="pt-BR" sz="2000" spc="600" dirty="0">
              <a:solidFill>
                <a:schemeClr val="bg1">
                  <a:lumMod val="50000"/>
                </a:schemeClr>
              </a:solidFill>
              <a:latin typeface="BancoDoBrasil Textos ExtraBold" panose="00000900000000000000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8F37EE-DB9E-A60C-0841-73565BAEE6F9}"/>
              </a:ext>
            </a:extLst>
          </p:cNvPr>
          <p:cNvSpPr txBox="1"/>
          <p:nvPr/>
        </p:nvSpPr>
        <p:spPr>
          <a:xfrm>
            <a:off x="1158726" y="4115024"/>
            <a:ext cx="15536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50%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F044FF-16B7-44DF-E15A-42E56D52E79C}"/>
              </a:ext>
            </a:extLst>
          </p:cNvPr>
          <p:cNvSpPr txBox="1"/>
          <p:nvPr/>
        </p:nvSpPr>
        <p:spPr>
          <a:xfrm>
            <a:off x="3024143" y="4111202"/>
            <a:ext cx="15199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25%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AEB2339-5456-64C2-387B-6E63AE43DC2F}"/>
              </a:ext>
            </a:extLst>
          </p:cNvPr>
          <p:cNvSpPr txBox="1"/>
          <p:nvPr/>
        </p:nvSpPr>
        <p:spPr>
          <a:xfrm>
            <a:off x="4810529" y="4111202"/>
            <a:ext cx="15199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spc="-300" dirty="0">
                <a:solidFill>
                  <a:schemeClr val="bg1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363377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527</Words>
  <Application>Microsoft Office PowerPoint</Application>
  <PresentationFormat>Widescreen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BancoDoBrasil Textos ExtraBold</vt:lpstr>
      <vt:lpstr>BancoDoBrasil Textos Light</vt:lpstr>
      <vt:lpstr>BancoDoBrasil Textos Medium</vt:lpstr>
      <vt:lpstr>BancoDoBrasil Titulos ExtraBold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Banco do Brasil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 Basso</dc:creator>
  <cp:lastModifiedBy>Joao Victor Dias Ribeiro de Camargo</cp:lastModifiedBy>
  <cp:revision>2</cp:revision>
  <dcterms:created xsi:type="dcterms:W3CDTF">2024-09-30T13:35:36Z</dcterms:created>
  <dcterms:modified xsi:type="dcterms:W3CDTF">2024-10-15T18:25:54Z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2024-09-30T16:57:03Z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9fb61501-6277-4c92-8858-3fb91a2f918a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