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6e0fb5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6e0fb5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6e0fb5b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6e0fb5b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6e0fb5b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6e0fb5b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e4dbf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e4dbf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e4dbfb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e4dbfb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667f0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667f0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8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Arquivos e diretórios de usuários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/etc/passwd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Este arquivo armazena uma </a:t>
            </a:r>
            <a:r>
              <a:rPr lang="pt-BR">
                <a:solidFill>
                  <a:srgbClr val="000000"/>
                </a:solidFill>
              </a:rPr>
              <a:t>lista</a:t>
            </a:r>
            <a:r>
              <a:rPr lang="pt-BR"/>
              <a:t> de todos os usuários do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</a:rPr>
              <a:t>mateus</a:t>
            </a:r>
            <a:r>
              <a:rPr lang="pt-BR"/>
              <a:t>:</a:t>
            </a:r>
            <a:r>
              <a:rPr lang="pt-BR">
                <a:solidFill>
                  <a:srgbClr val="00FF00"/>
                </a:solidFill>
              </a:rPr>
              <a:t>x</a:t>
            </a:r>
            <a:r>
              <a:rPr lang="pt-BR"/>
              <a:t>:</a:t>
            </a:r>
            <a:r>
              <a:rPr lang="pt-BR">
                <a:solidFill>
                  <a:srgbClr val="FFFF00"/>
                </a:solidFill>
              </a:rPr>
              <a:t>1000</a:t>
            </a:r>
            <a:r>
              <a:rPr lang="pt-BR"/>
              <a:t>:</a:t>
            </a:r>
            <a:r>
              <a:rPr lang="pt-BR">
                <a:solidFill>
                  <a:srgbClr val="FF0000"/>
                </a:solidFill>
              </a:rPr>
              <a:t>1000</a:t>
            </a:r>
            <a:r>
              <a:rPr lang="pt-BR"/>
              <a:t>:</a:t>
            </a:r>
            <a:r>
              <a:rPr lang="pt-BR">
                <a:solidFill>
                  <a:srgbClr val="0000FF"/>
                </a:solidFill>
              </a:rPr>
              <a:t>Mateus Gabriel Müller,,,</a:t>
            </a:r>
            <a:r>
              <a:rPr lang="pt-BR"/>
              <a:t>:</a:t>
            </a:r>
            <a:r>
              <a:rPr lang="pt-BR">
                <a:solidFill>
                  <a:srgbClr val="00FFFF"/>
                </a:solidFill>
              </a:rPr>
              <a:t>/home/mateus</a:t>
            </a:r>
            <a:r>
              <a:rPr lang="pt-BR"/>
              <a:t>:</a:t>
            </a:r>
            <a:r>
              <a:rPr lang="pt-BR">
                <a:solidFill>
                  <a:srgbClr val="9900FF"/>
                </a:solidFill>
              </a:rPr>
              <a:t>/bin/zsh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 rot="5400000">
            <a:off x="784325" y="2753200"/>
            <a:ext cx="124500" cy="870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5400000">
            <a:off x="1682625" y="2850575"/>
            <a:ext cx="124500" cy="491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5400000">
            <a:off x="3885650" y="1756900"/>
            <a:ext cx="124500" cy="2713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5400000">
            <a:off x="7561775" y="2604425"/>
            <a:ext cx="124500" cy="983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-5400000">
            <a:off x="1306925" y="3329850"/>
            <a:ext cx="124500" cy="174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-5400000">
            <a:off x="2278075" y="3194200"/>
            <a:ext cx="124500" cy="472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-5400000">
            <a:off x="6149675" y="2581050"/>
            <a:ext cx="124500" cy="1763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73275" y="2174725"/>
            <a:ext cx="795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usuário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73275" y="4322875"/>
            <a:ext cx="795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senha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336525" y="2174725"/>
            <a:ext cx="1108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id do usuário</a:t>
            </a:r>
            <a:endParaRPr sz="100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870500" y="4322875"/>
            <a:ext cx="1012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id do grupo</a:t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554825" y="2208750"/>
            <a:ext cx="1788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comentário / descrição</a:t>
            </a:r>
            <a:endParaRPr sz="10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343125" y="4353750"/>
            <a:ext cx="1341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diretório /home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821650" y="2208750"/>
            <a:ext cx="2383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shell padrão do usuário</a:t>
            </a:r>
            <a:endParaRPr sz="1000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" name="Google Shape;77;p14"/>
          <p:cNvCxnSpPr>
            <a:stCxn id="63" idx="1"/>
            <a:endCxn id="70" idx="2"/>
          </p:cNvCxnSpPr>
          <p:nvPr/>
        </p:nvCxnSpPr>
        <p:spPr>
          <a:xfrm flipH="1" rot="5400000">
            <a:off x="514325" y="2794150"/>
            <a:ext cx="588600" cy="759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stCxn id="67" idx="1"/>
            <a:endCxn id="71" idx="0"/>
          </p:cNvCxnSpPr>
          <p:nvPr/>
        </p:nvCxnSpPr>
        <p:spPr>
          <a:xfrm rot="5400000">
            <a:off x="648125" y="3601800"/>
            <a:ext cx="843600" cy="5985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64" idx="1"/>
            <a:endCxn id="72" idx="2"/>
          </p:cNvCxnSpPr>
          <p:nvPr/>
        </p:nvCxnSpPr>
        <p:spPr>
          <a:xfrm rot="-5400000">
            <a:off x="1569675" y="2712875"/>
            <a:ext cx="496200" cy="145800"/>
          </a:xfrm>
          <a:prstGeom prst="curvedConnector3">
            <a:avLst>
              <a:gd fmla="val 49995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68" idx="1"/>
            <a:endCxn id="73" idx="0"/>
          </p:cNvCxnSpPr>
          <p:nvPr/>
        </p:nvCxnSpPr>
        <p:spPr>
          <a:xfrm flipH="1" rot="-5400000">
            <a:off x="1943275" y="3889600"/>
            <a:ext cx="830400" cy="36300"/>
          </a:xfrm>
          <a:prstGeom prst="curvedConnector3">
            <a:avLst>
              <a:gd fmla="val 4999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65" idx="1"/>
            <a:endCxn id="74" idx="2"/>
          </p:cNvCxnSpPr>
          <p:nvPr/>
        </p:nvCxnSpPr>
        <p:spPr>
          <a:xfrm flipH="1" rot="5400000">
            <a:off x="3458600" y="2562250"/>
            <a:ext cx="479700" cy="4989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69" idx="1"/>
            <a:endCxn id="75" idx="0"/>
          </p:cNvCxnSpPr>
          <p:nvPr/>
        </p:nvCxnSpPr>
        <p:spPr>
          <a:xfrm rot="5400000">
            <a:off x="5198375" y="3340350"/>
            <a:ext cx="828900" cy="1198200"/>
          </a:xfrm>
          <a:prstGeom prst="curvedConnector3">
            <a:avLst>
              <a:gd fmla="val 50009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>
            <a:stCxn id="66" idx="1"/>
            <a:endCxn id="76" idx="2"/>
          </p:cNvCxnSpPr>
          <p:nvPr/>
        </p:nvCxnSpPr>
        <p:spPr>
          <a:xfrm flipH="1" rot="5400000">
            <a:off x="7087625" y="2497475"/>
            <a:ext cx="462000" cy="610800"/>
          </a:xfrm>
          <a:prstGeom prst="curvedConnector3">
            <a:avLst>
              <a:gd fmla="val 50014" name="adj1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/etc/group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Este arquivo armazena uma lista de todos os </a:t>
            </a:r>
            <a:r>
              <a:rPr lang="pt-BR">
                <a:solidFill>
                  <a:srgbClr val="000000"/>
                </a:solidFill>
              </a:rPr>
              <a:t>grupos</a:t>
            </a:r>
            <a:r>
              <a:rPr lang="pt-BR"/>
              <a:t> do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</a:rPr>
              <a:t>audio:</a:t>
            </a:r>
            <a:r>
              <a:rPr lang="pt-BR">
                <a:solidFill>
                  <a:srgbClr val="00FF00"/>
                </a:solidFill>
              </a:rPr>
              <a:t>x</a:t>
            </a:r>
            <a:r>
              <a:rPr lang="pt-BR">
                <a:solidFill>
                  <a:srgbClr val="FF00FF"/>
                </a:solidFill>
              </a:rPr>
              <a:t>:</a:t>
            </a:r>
            <a:r>
              <a:rPr lang="pt-BR">
                <a:solidFill>
                  <a:srgbClr val="FFFF00"/>
                </a:solidFill>
              </a:rPr>
              <a:t>29</a:t>
            </a:r>
            <a:r>
              <a:rPr lang="pt-BR">
                <a:solidFill>
                  <a:srgbClr val="FF00FF"/>
                </a:solidFill>
              </a:rPr>
              <a:t>:</a:t>
            </a:r>
            <a:r>
              <a:rPr lang="pt-BR">
                <a:solidFill>
                  <a:srgbClr val="FF0000"/>
                </a:solidFill>
              </a:rPr>
              <a:t>pulse,mateus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 rot="5400000">
            <a:off x="2943950" y="2759950"/>
            <a:ext cx="124500" cy="741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5400000">
            <a:off x="3626250" y="2963900"/>
            <a:ext cx="124500" cy="275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-5400000">
            <a:off x="3382100" y="3353775"/>
            <a:ext cx="124500" cy="135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-5400000">
            <a:off x="4568175" y="2688000"/>
            <a:ext cx="124500" cy="1557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780050" y="2147675"/>
            <a:ext cx="795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grupo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780050" y="4295825"/>
            <a:ext cx="795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senha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743300" y="2147675"/>
            <a:ext cx="1108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id do grupo</a:t>
            </a:r>
            <a:endParaRPr sz="100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277275" y="4295825"/>
            <a:ext cx="1391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usuário do grupo</a:t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5"/>
          <p:cNvCxnSpPr>
            <a:stCxn id="90" idx="1"/>
            <a:endCxn id="94" idx="2"/>
          </p:cNvCxnSpPr>
          <p:nvPr/>
        </p:nvCxnSpPr>
        <p:spPr>
          <a:xfrm rot="-5400000">
            <a:off x="2813150" y="2703850"/>
            <a:ext cx="557400" cy="1713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>
            <a:stCxn id="92" idx="1"/>
            <a:endCxn id="95" idx="0"/>
          </p:cNvCxnSpPr>
          <p:nvPr/>
        </p:nvCxnSpPr>
        <p:spPr>
          <a:xfrm rot="5400000">
            <a:off x="2904950" y="3756375"/>
            <a:ext cx="812100" cy="2667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>
            <a:stCxn id="91" idx="1"/>
            <a:endCxn id="96" idx="2"/>
          </p:cNvCxnSpPr>
          <p:nvPr/>
        </p:nvCxnSpPr>
        <p:spPr>
          <a:xfrm rot="-5400000">
            <a:off x="3728700" y="2470550"/>
            <a:ext cx="528600" cy="609000"/>
          </a:xfrm>
          <a:prstGeom prst="curvedConnector3">
            <a:avLst>
              <a:gd fmla="val 50007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>
            <a:stCxn id="93" idx="1"/>
            <a:endCxn id="97" idx="0"/>
          </p:cNvCxnSpPr>
          <p:nvPr/>
        </p:nvCxnSpPr>
        <p:spPr>
          <a:xfrm flipH="1" rot="-5400000">
            <a:off x="4418175" y="3741300"/>
            <a:ext cx="766800" cy="3423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/etc/shadow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Armazena as senhas </a:t>
            </a:r>
            <a:r>
              <a:rPr lang="pt-BR">
                <a:solidFill>
                  <a:srgbClr val="000000"/>
                </a:solidFill>
              </a:rPr>
              <a:t>criptografadas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mateus</a:t>
            </a:r>
            <a:r>
              <a:rPr lang="pt-BR"/>
              <a:t>:</a:t>
            </a:r>
            <a:r>
              <a:rPr lang="pt-BR">
                <a:solidFill>
                  <a:srgbClr val="00FFFF"/>
                </a:solidFill>
              </a:rPr>
              <a:t>$6$oSZa.Yan$R/3gNGWvRNgzNCdafy1U4LarteS7A.Rh5aK2gJIsifRl/Arx9SZ1g8Bezqh5xRSYyupUWCbZ7rgx1FhvjyLjk/</a:t>
            </a:r>
            <a:r>
              <a:rPr lang="pt-BR"/>
              <a:t>:</a:t>
            </a:r>
            <a:r>
              <a:rPr lang="pt-BR">
                <a:solidFill>
                  <a:srgbClr val="FF0000"/>
                </a:solidFill>
              </a:rPr>
              <a:t>17931</a:t>
            </a:r>
            <a:r>
              <a:rPr lang="pt-BR"/>
              <a:t>:</a:t>
            </a:r>
            <a:r>
              <a:rPr lang="pt-BR">
                <a:solidFill>
                  <a:srgbClr val="FFFF00"/>
                </a:solidFill>
              </a:rPr>
              <a:t>0</a:t>
            </a:r>
            <a:r>
              <a:rPr lang="pt-BR"/>
              <a:t>:</a:t>
            </a:r>
            <a:r>
              <a:rPr lang="pt-BR">
                <a:solidFill>
                  <a:srgbClr val="FF00FF"/>
                </a:solidFill>
              </a:rPr>
              <a:t>99999</a:t>
            </a:r>
            <a:r>
              <a:rPr lang="pt-BR"/>
              <a:t>:</a:t>
            </a:r>
            <a:r>
              <a:rPr lang="pt-BR">
                <a:solidFill>
                  <a:srgbClr val="4A86E8"/>
                </a:solidFill>
              </a:rPr>
              <a:t>7</a:t>
            </a:r>
            <a:r>
              <a:rPr lang="pt-BR"/>
              <a:t>:::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 rot="5400000">
            <a:off x="784275" y="2363875"/>
            <a:ext cx="124500" cy="870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6"/>
          <p:cNvCxnSpPr>
            <a:stCxn id="108" idx="1"/>
          </p:cNvCxnSpPr>
          <p:nvPr/>
        </p:nvCxnSpPr>
        <p:spPr>
          <a:xfrm flipH="1" rot="5400000">
            <a:off x="457425" y="2347975"/>
            <a:ext cx="713100" cy="65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454475" y="1695900"/>
            <a:ext cx="827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usuário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6"/>
          <p:cNvSpPr/>
          <p:nvPr/>
        </p:nvSpPr>
        <p:spPr>
          <a:xfrm rot="5400000">
            <a:off x="4954200" y="-878850"/>
            <a:ext cx="124500" cy="7328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6"/>
          <p:cNvCxnSpPr>
            <a:stCxn id="111" idx="1"/>
          </p:cNvCxnSpPr>
          <p:nvPr/>
        </p:nvCxnSpPr>
        <p:spPr>
          <a:xfrm flipH="1" rot="5400000">
            <a:off x="4627350" y="2334150"/>
            <a:ext cx="713100" cy="65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4154850" y="1663938"/>
            <a:ext cx="2162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senha criptografada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6"/>
          <p:cNvSpPr/>
          <p:nvPr/>
        </p:nvSpPr>
        <p:spPr>
          <a:xfrm rot="-5400000">
            <a:off x="6495050" y="3163725"/>
            <a:ext cx="124500" cy="546000"/>
          </a:xfrm>
          <a:prstGeom prst="leftBrace">
            <a:avLst>
              <a:gd fmla="val 63052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3649875" y="3544050"/>
            <a:ext cx="1391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dias entre 1 de janeiro de 1970 e a última alteração da senha</a:t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16"/>
          <p:cNvCxnSpPr>
            <a:stCxn id="114" idx="1"/>
            <a:endCxn id="115" idx="0"/>
          </p:cNvCxnSpPr>
          <p:nvPr/>
        </p:nvCxnSpPr>
        <p:spPr>
          <a:xfrm rot="5400000">
            <a:off x="5428850" y="2415525"/>
            <a:ext cx="45000" cy="2211900"/>
          </a:xfrm>
          <a:prstGeom prst="curvedConnector3">
            <a:avLst>
              <a:gd fmla="val 5008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/>
          <p:nvPr/>
        </p:nvSpPr>
        <p:spPr>
          <a:xfrm rot="-5400000">
            <a:off x="6914125" y="3350625"/>
            <a:ext cx="124500" cy="172200"/>
          </a:xfrm>
          <a:prstGeom prst="leftBrace">
            <a:avLst>
              <a:gd fmla="val 63052" name="adj1"/>
              <a:gd fmla="val 50000" name="adj2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399425" y="4205875"/>
            <a:ext cx="1391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após uma troca, quanto tempo esperar até a próxima</a:t>
            </a:r>
            <a:endParaRPr sz="100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16"/>
          <p:cNvCxnSpPr>
            <a:stCxn id="117" idx="1"/>
            <a:endCxn id="118" idx="0"/>
          </p:cNvCxnSpPr>
          <p:nvPr/>
        </p:nvCxnSpPr>
        <p:spPr>
          <a:xfrm rot="5400000">
            <a:off x="5682325" y="2911725"/>
            <a:ext cx="706800" cy="1881300"/>
          </a:xfrm>
          <a:prstGeom prst="curvedConnector3">
            <a:avLst>
              <a:gd fmla="val 50007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6"/>
          <p:cNvSpPr/>
          <p:nvPr/>
        </p:nvSpPr>
        <p:spPr>
          <a:xfrm rot="-5400000">
            <a:off x="7372975" y="3142850"/>
            <a:ext cx="124500" cy="636900"/>
          </a:xfrm>
          <a:prstGeom prst="leftBrace">
            <a:avLst>
              <a:gd fmla="val 63052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5662725" y="4095525"/>
            <a:ext cx="1391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número de dias que a senha será </a:t>
            </a: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válida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16"/>
          <p:cNvCxnSpPr>
            <a:stCxn id="120" idx="1"/>
            <a:endCxn id="121" idx="0"/>
          </p:cNvCxnSpPr>
          <p:nvPr/>
        </p:nvCxnSpPr>
        <p:spPr>
          <a:xfrm rot="5400000">
            <a:off x="6610675" y="3271100"/>
            <a:ext cx="572100" cy="1077000"/>
          </a:xfrm>
          <a:prstGeom prst="curvedConnector3">
            <a:avLst>
              <a:gd fmla="val 49989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6"/>
          <p:cNvSpPr/>
          <p:nvPr/>
        </p:nvSpPr>
        <p:spPr>
          <a:xfrm rot="-5400000">
            <a:off x="7840375" y="3366650"/>
            <a:ext cx="124500" cy="189300"/>
          </a:xfrm>
          <a:prstGeom prst="leftBrace">
            <a:avLst>
              <a:gd fmla="val 63052" name="adj1"/>
              <a:gd fmla="val 50000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7112400" y="3907050"/>
            <a:ext cx="1391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número de dias antes da expiração que o usuário será avisado</a:t>
            </a:r>
            <a:endParaRPr sz="10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16"/>
          <p:cNvCxnSpPr>
            <a:stCxn id="123" idx="1"/>
            <a:endCxn id="124" idx="0"/>
          </p:cNvCxnSpPr>
          <p:nvPr/>
        </p:nvCxnSpPr>
        <p:spPr>
          <a:xfrm rot="5400000">
            <a:off x="7663525" y="3667850"/>
            <a:ext cx="383400" cy="94800"/>
          </a:xfrm>
          <a:prstGeom prst="curvedConnector3">
            <a:avLst>
              <a:gd fmla="val 50013" name="adj1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/etc/gshadow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Senhas de </a:t>
            </a:r>
            <a:r>
              <a:rPr lang="pt-BR">
                <a:solidFill>
                  <a:schemeClr val="dk1"/>
                </a:solidFill>
              </a:rPr>
              <a:t>grupos</a:t>
            </a:r>
            <a:r>
              <a:rPr lang="pt-BR"/>
              <a:t> (quando houver)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Mesmo padrão do </a:t>
            </a:r>
            <a:r>
              <a:rPr lang="pt-BR">
                <a:solidFill>
                  <a:schemeClr val="dk1"/>
                </a:solidFill>
              </a:rPr>
              <a:t>/etc/shadow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/etc/skel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11700" y="1152475"/>
            <a:ext cx="85206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Diretório que contém arquivos e diretórios que serão copiados para o </a:t>
            </a:r>
            <a:r>
              <a:rPr lang="pt-BR">
                <a:solidFill>
                  <a:schemeClr val="dk1"/>
                </a:solidFill>
              </a:rPr>
              <a:t>/home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de um novo usuário quando criado (skeleton)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922" y="1961463"/>
            <a:ext cx="6726149" cy="17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311700" y="3870775"/>
            <a:ext cx="7723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Comfortaa"/>
              <a:buChar char="●"/>
            </a:pPr>
            <a:r>
              <a:rPr lang="pt-BR" sz="1800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Neste caso, os arquivos </a:t>
            </a: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.bash_logout, .bashrc e .profile </a:t>
            </a:r>
            <a:r>
              <a:rPr lang="pt-BR" sz="1800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serão copiados para o /home de cada novo usuário</a:t>
            </a:r>
            <a:endParaRPr sz="1800"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