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Montserrat"/>
      <p:regular r:id="rId10"/>
      <p:bold r:id="rId11"/>
      <p:italic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-bold.fntdata"/><Relationship Id="rId10" Type="http://schemas.openxmlformats.org/officeDocument/2006/relationships/font" Target="fonts/Montserrat-regular.fntdata"/><Relationship Id="rId13" Type="http://schemas.openxmlformats.org/officeDocument/2006/relationships/font" Target="fonts/Montserrat-boldItalic.fntdata"/><Relationship Id="rId12" Type="http://schemas.openxmlformats.org/officeDocument/2006/relationships/font" Target="fonts/Montserrat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5de130d14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55de130d14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55de130d14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55de130d14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5c66296fe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5c66296fe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260950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9" name="Google Shape;39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0" name="Google Shape;40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1" name="Google Shape;4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gradFill>
          <a:gsLst>
            <a:gs pos="0">
              <a:srgbClr val="8037FF"/>
            </a:gs>
            <a:gs pos="100000">
              <a:srgbClr val="8037FF"/>
            </a:gs>
          </a:gsLst>
          <a:lin ang="5400012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E2AA"/>
              </a:buClr>
              <a:buSzPts val="2800"/>
              <a:buFont typeface="Montserrat"/>
              <a:buNone/>
              <a:defRPr i="0" sz="2800" u="none" cap="none" strike="noStrike">
                <a:solidFill>
                  <a:srgbClr val="1EE2AA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FFA2"/>
              </a:buClr>
              <a:buSzPts val="1800"/>
              <a:buFont typeface="Montserrat"/>
              <a:buChar char="●"/>
              <a:defRPr i="0" sz="1800" u="none" cap="none" strike="noStrike">
                <a:solidFill>
                  <a:srgbClr val="00FFA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FFA2"/>
              </a:buClr>
              <a:buSzPts val="1400"/>
              <a:buFont typeface="Montserrat"/>
              <a:buChar char="○"/>
              <a:defRPr i="0" sz="1400" u="none" cap="none" strike="noStrike">
                <a:solidFill>
                  <a:srgbClr val="00FFA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FFA2"/>
              </a:buClr>
              <a:buSzPts val="1400"/>
              <a:buFont typeface="Montserrat"/>
              <a:buChar char="■"/>
              <a:defRPr i="0" sz="1400" u="none" cap="none" strike="noStrike">
                <a:solidFill>
                  <a:srgbClr val="00FFA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FFA2"/>
              </a:buClr>
              <a:buSzPts val="1400"/>
              <a:buFont typeface="Montserrat"/>
              <a:buChar char="●"/>
              <a:defRPr i="0" sz="1400" u="none" cap="none" strike="noStrike">
                <a:solidFill>
                  <a:srgbClr val="00FFA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FFA2"/>
              </a:buClr>
              <a:buSzPts val="1400"/>
              <a:buFont typeface="Montserrat"/>
              <a:buChar char="○"/>
              <a:defRPr i="0" sz="1400" u="none" cap="none" strike="noStrike">
                <a:solidFill>
                  <a:srgbClr val="00FFA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FFA2"/>
              </a:buClr>
              <a:buSzPts val="1400"/>
              <a:buFont typeface="Montserrat"/>
              <a:buChar char="■"/>
              <a:defRPr i="0" sz="1400" u="none" cap="none" strike="noStrike">
                <a:solidFill>
                  <a:srgbClr val="00FFA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FFA2"/>
              </a:buClr>
              <a:buSzPts val="1400"/>
              <a:buFont typeface="Montserrat"/>
              <a:buChar char="●"/>
              <a:defRPr i="0" sz="1400" u="none" cap="none" strike="noStrike">
                <a:solidFill>
                  <a:srgbClr val="00FFA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FFA2"/>
              </a:buClr>
              <a:buSzPts val="1400"/>
              <a:buFont typeface="Montserrat"/>
              <a:buChar char="○"/>
              <a:defRPr i="0" sz="1400" u="none" cap="none" strike="noStrike">
                <a:solidFill>
                  <a:srgbClr val="00FFA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FFA2"/>
              </a:buClr>
              <a:buSzPts val="1400"/>
              <a:buFont typeface="Montserrat"/>
              <a:buChar char="■"/>
              <a:defRPr i="0" sz="1400" u="none" cap="none" strike="noStrike">
                <a:solidFill>
                  <a:srgbClr val="00FFA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7764425" y="4168625"/>
            <a:ext cx="1379575" cy="9748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Crontab</a:t>
            </a:r>
            <a:endParaRPr/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11700" y="32609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que é Crontab?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>
                <a:solidFill>
                  <a:schemeClr val="dk1"/>
                </a:solidFill>
              </a:rPr>
              <a:t>Agendador</a:t>
            </a:r>
            <a:r>
              <a:rPr lang="pt-BR"/>
              <a:t> de tarefas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Muito usado para </a:t>
            </a:r>
            <a:r>
              <a:rPr lang="pt-BR">
                <a:solidFill>
                  <a:schemeClr val="dk1"/>
                </a:solidFill>
              </a:rPr>
              <a:t>agendar</a:t>
            </a:r>
            <a:r>
              <a:rPr lang="pt-BR"/>
              <a:t> scripts de automação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Se o servidor estiver desligado na hora de executar, ele </a:t>
            </a:r>
            <a:r>
              <a:rPr lang="pt-BR">
                <a:solidFill>
                  <a:schemeClr val="dk1"/>
                </a:solidFill>
              </a:rPr>
              <a:t>não</a:t>
            </a:r>
            <a:r>
              <a:rPr lang="pt-BR"/>
              <a:t> irá executar novamente (se quiser essa função, use o Anacron)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Como usar?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Você pode editar o arquivo global </a:t>
            </a:r>
            <a:r>
              <a:rPr lang="pt-BR">
                <a:solidFill>
                  <a:srgbClr val="000000"/>
                </a:solidFill>
              </a:rPr>
              <a:t>/etc/crontab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Você pode usar o comando </a:t>
            </a:r>
            <a:r>
              <a:rPr lang="pt-BR">
                <a:solidFill>
                  <a:srgbClr val="000000"/>
                </a:solidFill>
              </a:rPr>
              <a:t>crontab -e</a:t>
            </a:r>
            <a:r>
              <a:rPr lang="pt-BR"/>
              <a:t>, </a:t>
            </a:r>
            <a:r>
              <a:rPr lang="pt-BR"/>
              <a:t>criando uma configuração específica para o usuário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rgbClr val="FF0000"/>
                </a:solidFill>
              </a:rPr>
              <a:t>30</a:t>
            </a:r>
            <a:r>
              <a:rPr lang="pt-BR"/>
              <a:t> </a:t>
            </a:r>
            <a:r>
              <a:rPr lang="pt-BR">
                <a:solidFill>
                  <a:srgbClr val="FFFF00"/>
                </a:solidFill>
              </a:rPr>
              <a:t>21</a:t>
            </a:r>
            <a:r>
              <a:rPr lang="pt-BR"/>
              <a:t> </a:t>
            </a:r>
            <a:r>
              <a:rPr lang="pt-BR">
                <a:solidFill>
                  <a:srgbClr val="00FF00"/>
                </a:solidFill>
              </a:rPr>
              <a:t>*</a:t>
            </a:r>
            <a:r>
              <a:rPr lang="pt-BR"/>
              <a:t> </a:t>
            </a:r>
            <a:r>
              <a:rPr lang="pt-BR">
                <a:solidFill>
                  <a:srgbClr val="00FFFF"/>
                </a:solidFill>
              </a:rPr>
              <a:t>*</a:t>
            </a:r>
            <a:r>
              <a:rPr lang="pt-BR"/>
              <a:t> </a:t>
            </a:r>
            <a:r>
              <a:rPr lang="pt-BR">
                <a:solidFill>
                  <a:srgbClr val="FF00FF"/>
                </a:solidFill>
              </a:rPr>
              <a:t>*</a:t>
            </a:r>
            <a:r>
              <a:rPr lang="pt-BR"/>
              <a:t> </a:t>
            </a:r>
            <a:r>
              <a:rPr lang="pt-BR">
                <a:solidFill>
                  <a:srgbClr val="9900FF"/>
                </a:solidFill>
              </a:rPr>
              <a:t>root</a:t>
            </a:r>
            <a:r>
              <a:rPr lang="pt-BR"/>
              <a:t> </a:t>
            </a:r>
            <a:r>
              <a:rPr lang="pt-BR">
                <a:solidFill>
                  <a:srgbClr val="FFFFFF"/>
                </a:solidFill>
              </a:rPr>
              <a:t>mp3_saver 1&gt; /dev/null 2&gt;&amp;1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5"/>
          <p:cNvSpPr txBox="1"/>
          <p:nvPr/>
        </p:nvSpPr>
        <p:spPr>
          <a:xfrm>
            <a:off x="240400" y="2509150"/>
            <a:ext cx="1262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minutos de 0-59</a:t>
            </a:r>
            <a:endParaRPr sz="900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" name="Google Shape;70;p15"/>
          <p:cNvSpPr txBox="1"/>
          <p:nvPr/>
        </p:nvSpPr>
        <p:spPr>
          <a:xfrm>
            <a:off x="311700" y="4232275"/>
            <a:ext cx="10404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FFFF00"/>
                </a:solidFill>
                <a:latin typeface="Montserrat"/>
                <a:ea typeface="Montserrat"/>
                <a:cs typeface="Montserrat"/>
                <a:sym typeface="Montserrat"/>
              </a:rPr>
              <a:t>horas de 0-23</a:t>
            </a:r>
            <a:endParaRPr sz="900">
              <a:solidFill>
                <a:srgbClr val="FFFF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p15"/>
          <p:cNvSpPr txBox="1"/>
          <p:nvPr/>
        </p:nvSpPr>
        <p:spPr>
          <a:xfrm>
            <a:off x="2162875" y="2509150"/>
            <a:ext cx="1262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00FF00"/>
                </a:solidFill>
                <a:latin typeface="Montserrat"/>
                <a:ea typeface="Montserrat"/>
                <a:cs typeface="Montserrat"/>
                <a:sym typeface="Montserrat"/>
              </a:rPr>
              <a:t>dia do mês de 1-31</a:t>
            </a:r>
            <a:endParaRPr sz="900">
              <a:solidFill>
                <a:srgbClr val="00FF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2162875" y="4232275"/>
            <a:ext cx="10023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00FFFF"/>
                </a:solidFill>
                <a:latin typeface="Montserrat"/>
                <a:ea typeface="Montserrat"/>
                <a:cs typeface="Montserrat"/>
                <a:sym typeface="Montserrat"/>
              </a:rPr>
              <a:t>mês de 1-12</a:t>
            </a:r>
            <a:endParaRPr sz="900">
              <a:solidFill>
                <a:srgbClr val="00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3" name="Google Shape;73;p15"/>
          <p:cNvSpPr txBox="1"/>
          <p:nvPr/>
        </p:nvSpPr>
        <p:spPr>
          <a:xfrm>
            <a:off x="3940950" y="2509150"/>
            <a:ext cx="15132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FF00FF"/>
                </a:solidFill>
                <a:latin typeface="Montserrat"/>
                <a:ea typeface="Montserrat"/>
                <a:cs typeface="Montserrat"/>
                <a:sym typeface="Montserrat"/>
              </a:rPr>
              <a:t>dia da semana de 0-6</a:t>
            </a:r>
            <a:endParaRPr sz="900">
              <a:solidFill>
                <a:srgbClr val="FF00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4" name="Google Shape;74;p15"/>
          <p:cNvSpPr txBox="1"/>
          <p:nvPr/>
        </p:nvSpPr>
        <p:spPr>
          <a:xfrm>
            <a:off x="4066500" y="4232275"/>
            <a:ext cx="7815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9900FF"/>
                </a:solidFill>
                <a:latin typeface="Montserrat"/>
                <a:ea typeface="Montserrat"/>
                <a:cs typeface="Montserrat"/>
                <a:sym typeface="Montserrat"/>
              </a:rPr>
              <a:t>usuário</a:t>
            </a:r>
            <a:endParaRPr sz="900">
              <a:solidFill>
                <a:srgbClr val="9900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5" name="Google Shape;75;p15"/>
          <p:cNvSpPr txBox="1"/>
          <p:nvPr/>
        </p:nvSpPr>
        <p:spPr>
          <a:xfrm>
            <a:off x="6384850" y="2509150"/>
            <a:ext cx="8520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comando</a:t>
            </a:r>
            <a:endParaRPr sz="9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6" name="Google Shape;76;p15"/>
          <p:cNvSpPr/>
          <p:nvPr/>
        </p:nvSpPr>
        <p:spPr>
          <a:xfrm rot="5400000">
            <a:off x="2310800" y="3301750"/>
            <a:ext cx="110100" cy="27030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77" name="Google Shape;77;p15"/>
          <p:cNvSpPr/>
          <p:nvPr/>
        </p:nvSpPr>
        <p:spPr>
          <a:xfrm rot="-5400000">
            <a:off x="2608973" y="3570531"/>
            <a:ext cx="110100" cy="27060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2857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78" name="Google Shape;78;p15"/>
          <p:cNvSpPr/>
          <p:nvPr/>
        </p:nvSpPr>
        <p:spPr>
          <a:xfrm rot="5400000">
            <a:off x="2845300" y="3355100"/>
            <a:ext cx="110100" cy="126000"/>
          </a:xfrm>
          <a:prstGeom prst="leftBrace">
            <a:avLst>
              <a:gd fmla="val 0" name="adj1"/>
              <a:gd fmla="val 50000" name="adj2"/>
            </a:avLst>
          </a:prstGeom>
          <a:noFill/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79" name="Google Shape;79;p15"/>
          <p:cNvSpPr/>
          <p:nvPr/>
        </p:nvSpPr>
        <p:spPr>
          <a:xfrm rot="5400000">
            <a:off x="3129775" y="3355200"/>
            <a:ext cx="110100" cy="12600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2857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80" name="Google Shape;80;p15"/>
          <p:cNvSpPr/>
          <p:nvPr/>
        </p:nvSpPr>
        <p:spPr>
          <a:xfrm rot="-5400000">
            <a:off x="2971302" y="3557985"/>
            <a:ext cx="110100" cy="12600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28575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81" name="Google Shape;81;p15"/>
          <p:cNvSpPr/>
          <p:nvPr/>
        </p:nvSpPr>
        <p:spPr>
          <a:xfrm flipH="1" rot="5400000">
            <a:off x="3478725" y="3508075"/>
            <a:ext cx="103500" cy="49650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2857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82" name="Google Shape;82;p15"/>
          <p:cNvSpPr/>
          <p:nvPr/>
        </p:nvSpPr>
        <p:spPr>
          <a:xfrm flipH="1" rot="-5400000">
            <a:off x="5346225" y="1761650"/>
            <a:ext cx="144000" cy="327900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  <p:cxnSp>
        <p:nvCxnSpPr>
          <p:cNvPr id="83" name="Google Shape;83;p15"/>
          <p:cNvCxnSpPr>
            <a:stCxn id="76" idx="1"/>
            <a:endCxn id="69" idx="2"/>
          </p:cNvCxnSpPr>
          <p:nvPr/>
        </p:nvCxnSpPr>
        <p:spPr>
          <a:xfrm flipH="1" rot="5400000">
            <a:off x="1350650" y="2366650"/>
            <a:ext cx="536100" cy="14943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" name="Google Shape;84;p15"/>
          <p:cNvCxnSpPr>
            <a:stCxn id="77" idx="1"/>
            <a:endCxn id="70" idx="0"/>
          </p:cNvCxnSpPr>
          <p:nvPr/>
        </p:nvCxnSpPr>
        <p:spPr>
          <a:xfrm rot="5400000">
            <a:off x="1512323" y="3080481"/>
            <a:ext cx="471300" cy="1832100"/>
          </a:xfrm>
          <a:prstGeom prst="curvedConnector3">
            <a:avLst>
              <a:gd fmla="val 50010" name="adj1"/>
            </a:avLst>
          </a:prstGeom>
          <a:noFill/>
          <a:ln cap="flat" cmpd="sng" w="28575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" name="Google Shape;85;p15"/>
          <p:cNvCxnSpPr>
            <a:stCxn id="78" idx="1"/>
            <a:endCxn id="71" idx="2"/>
          </p:cNvCxnSpPr>
          <p:nvPr/>
        </p:nvCxnSpPr>
        <p:spPr>
          <a:xfrm flipH="1" rot="5400000">
            <a:off x="2588500" y="3051200"/>
            <a:ext cx="517200" cy="106500"/>
          </a:xfrm>
          <a:prstGeom prst="curvedConnector3">
            <a:avLst>
              <a:gd fmla="val 50010" name="adj1"/>
            </a:avLst>
          </a:pr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" name="Google Shape;86;p15"/>
          <p:cNvCxnSpPr>
            <a:stCxn id="80" idx="1"/>
            <a:endCxn id="72" idx="0"/>
          </p:cNvCxnSpPr>
          <p:nvPr/>
        </p:nvCxnSpPr>
        <p:spPr>
          <a:xfrm rot="5400000">
            <a:off x="2567052" y="3772935"/>
            <a:ext cx="556200" cy="362400"/>
          </a:xfrm>
          <a:prstGeom prst="curvedConnector3">
            <a:avLst>
              <a:gd fmla="val 50004" name="adj1"/>
            </a:avLst>
          </a:prstGeom>
          <a:noFill/>
          <a:ln cap="flat" cmpd="sng" w="28575">
            <a:solidFill>
              <a:srgbClr val="00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" name="Google Shape;87;p15"/>
          <p:cNvCxnSpPr>
            <a:stCxn id="79" idx="1"/>
            <a:endCxn id="73" idx="2"/>
          </p:cNvCxnSpPr>
          <p:nvPr/>
        </p:nvCxnSpPr>
        <p:spPr>
          <a:xfrm rot="-5400000">
            <a:off x="3682375" y="2348100"/>
            <a:ext cx="517500" cy="1512600"/>
          </a:xfrm>
          <a:prstGeom prst="curvedConnector3">
            <a:avLst>
              <a:gd fmla="val 49990" name="adj1"/>
            </a:avLst>
          </a:prstGeom>
          <a:noFill/>
          <a:ln cap="flat" cmpd="sng" w="28575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" name="Google Shape;88;p15"/>
          <p:cNvCxnSpPr>
            <a:stCxn id="81" idx="1"/>
            <a:endCxn id="74" idx="0"/>
          </p:cNvCxnSpPr>
          <p:nvPr/>
        </p:nvCxnSpPr>
        <p:spPr>
          <a:xfrm flipH="1" rot="-5400000">
            <a:off x="3781725" y="3556825"/>
            <a:ext cx="424200" cy="9267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rgbClr val="99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9" name="Google Shape;89;p15"/>
          <p:cNvCxnSpPr>
            <a:stCxn id="82" idx="1"/>
            <a:endCxn id="75" idx="2"/>
          </p:cNvCxnSpPr>
          <p:nvPr/>
        </p:nvCxnSpPr>
        <p:spPr>
          <a:xfrm rot="-5400000">
            <a:off x="5872875" y="2391200"/>
            <a:ext cx="483300" cy="1392600"/>
          </a:xfrm>
          <a:prstGeom prst="curvedConnector3">
            <a:avLst>
              <a:gd fmla="val 50010" name="adj1"/>
            </a:avLst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Obrigado!</a:t>
            </a:r>
            <a:endParaRPr/>
          </a:p>
        </p:txBody>
      </p:sp>
      <p:sp>
        <p:nvSpPr>
          <p:cNvPr id="95" name="Google Shape;95;p16"/>
          <p:cNvSpPr txBox="1"/>
          <p:nvPr>
            <p:ph idx="1" type="subTitle"/>
          </p:nvPr>
        </p:nvSpPr>
        <p:spPr>
          <a:xfrm>
            <a:off x="311700" y="32609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