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34946f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34946f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34946f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34946f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66706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66706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DHCP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DHCP?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D</a:t>
            </a:r>
            <a:r>
              <a:rPr lang="pt-BR"/>
              <a:t>ynamic </a:t>
            </a:r>
            <a:r>
              <a:rPr b="1" lang="pt-BR">
                <a:solidFill>
                  <a:srgbClr val="000000"/>
                </a:solidFill>
              </a:rPr>
              <a:t>H</a:t>
            </a:r>
            <a:r>
              <a:rPr lang="pt-BR"/>
              <a:t>ost </a:t>
            </a:r>
            <a:r>
              <a:rPr b="1" lang="pt-BR">
                <a:solidFill>
                  <a:schemeClr val="dk1"/>
                </a:solidFill>
              </a:rPr>
              <a:t>C</a:t>
            </a:r>
            <a:r>
              <a:rPr lang="pt-BR"/>
              <a:t>onfiguration </a:t>
            </a:r>
            <a:r>
              <a:rPr b="1" lang="pt-BR">
                <a:solidFill>
                  <a:srgbClr val="000000"/>
                </a:solidFill>
              </a:rPr>
              <a:t>P</a:t>
            </a:r>
            <a:r>
              <a:rPr lang="pt-BR"/>
              <a:t>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Serve para atribuir endereços IP automaticamente para equipamentos de uma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Roda na porta </a:t>
            </a:r>
            <a:r>
              <a:rPr b="1" lang="pt-BR">
                <a:solidFill>
                  <a:srgbClr val="000000"/>
                </a:solidFill>
              </a:rPr>
              <a:t>67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Funciona na forma de </a:t>
            </a:r>
            <a:r>
              <a:rPr lang="pt-BR">
                <a:solidFill>
                  <a:schemeClr val="dk1"/>
                </a:solidFill>
              </a:rPr>
              <a:t>Broadcast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rgbClr val="00FFA2"/>
                </a:solidFill>
              </a:rPr>
              <a:t> é necessário configurar IP manualmente em cada equipamento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É possível fixar endereços IP usando DHCP via </a:t>
            </a:r>
            <a:r>
              <a:rPr b="1" lang="pt-BR">
                <a:solidFill>
                  <a:schemeClr val="dk1"/>
                </a:solidFill>
              </a:rPr>
              <a:t>MAC</a:t>
            </a:r>
            <a:r>
              <a:rPr lang="pt-BR">
                <a:solidFill>
                  <a:srgbClr val="00FFA2"/>
                </a:solidFill>
              </a:rPr>
              <a:t> Address</a:t>
            </a:r>
            <a:endParaRPr>
              <a:solidFill>
                <a:srgbClr val="00FFA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DHCP?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25" y="2476613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500" y="1154138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150" y="356468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150" y="2395463"/>
            <a:ext cx="796024" cy="796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>
            <a:stCxn id="68" idx="3"/>
            <a:endCxn id="69" idx="1"/>
          </p:cNvCxnSpPr>
          <p:nvPr/>
        </p:nvCxnSpPr>
        <p:spPr>
          <a:xfrm flipH="1" rot="10800000">
            <a:off x="2308049" y="1679725"/>
            <a:ext cx="3949500" cy="1194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3"/>
            <a:endCxn id="71" idx="1"/>
          </p:cNvCxnSpPr>
          <p:nvPr/>
        </p:nvCxnSpPr>
        <p:spPr>
          <a:xfrm flipH="1" rot="10800000">
            <a:off x="2308049" y="2793625"/>
            <a:ext cx="4077000" cy="810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5"/>
          <p:cNvCxnSpPr>
            <a:stCxn id="68" idx="3"/>
            <a:endCxn id="70" idx="1"/>
          </p:cNvCxnSpPr>
          <p:nvPr/>
        </p:nvCxnSpPr>
        <p:spPr>
          <a:xfrm>
            <a:off x="2308049" y="2874625"/>
            <a:ext cx="4077000" cy="10881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Google Shape;75;p15"/>
          <p:cNvSpPr txBox="1"/>
          <p:nvPr/>
        </p:nvSpPr>
        <p:spPr>
          <a:xfrm>
            <a:off x="3218250" y="1628450"/>
            <a:ext cx="1709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DHCPDISCOVER</a:t>
            </a:r>
            <a:endParaRPr b="1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69" idx="2"/>
            <a:endCxn id="68" idx="2"/>
          </p:cNvCxnSpPr>
          <p:nvPr/>
        </p:nvCxnSpPr>
        <p:spPr>
          <a:xfrm rot="5400000">
            <a:off x="3813012" y="302413"/>
            <a:ext cx="1067100" cy="4873200"/>
          </a:xfrm>
          <a:prstGeom prst="curvedConnector3">
            <a:avLst>
              <a:gd fmla="val 122322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3560625" y="3599725"/>
            <a:ext cx="3111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DHCPOFFER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ip 192.168.25.122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netmask 255.255.255.0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router 192.168.25.1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018975" y="2358950"/>
            <a:ext cx="1709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DHCPREQUEST</a:t>
            </a:r>
            <a:endParaRPr b="1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02150" y="3191475"/>
            <a:ext cx="201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DHCPACK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