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bold.fntdata"/><Relationship Id="rId6" Type="http://schemas.openxmlformats.org/officeDocument/2006/relationships/slide" Target="slides/slide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7c1e8718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7c1e8718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7c1e8718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7c1e8718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3b2283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3b2283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3b2283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3b2283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63b2283f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63b2283f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3b2283f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3b2283f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c662126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c662126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DNS pt. 2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DNS Records?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A: </a:t>
            </a:r>
            <a:r>
              <a:rPr lang="pt-BR"/>
              <a:t>Mapeia um nome para um 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CNAME:</a:t>
            </a:r>
            <a:r>
              <a:rPr lang="pt-BR">
                <a:solidFill>
                  <a:srgbClr val="FFFF00"/>
                </a:solidFill>
              </a:rPr>
              <a:t> </a:t>
            </a:r>
            <a:r>
              <a:rPr lang="pt-BR"/>
              <a:t>Mapeia um nome para outro nome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MX: </a:t>
            </a:r>
            <a:r>
              <a:rPr lang="pt-BR"/>
              <a:t>Mapeia para um Mail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AAAA: </a:t>
            </a:r>
            <a:r>
              <a:rPr lang="pt-BR"/>
              <a:t>Mesma coisa que “A”, mas para IPv6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PTR: </a:t>
            </a:r>
            <a:r>
              <a:rPr lang="pt-BR"/>
              <a:t>Converte IP no domínio (inverso do 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NS:</a:t>
            </a:r>
            <a:r>
              <a:rPr lang="pt-BR">
                <a:solidFill>
                  <a:srgbClr val="017BFF"/>
                </a:solidFill>
              </a:rPr>
              <a:t> </a:t>
            </a:r>
            <a:r>
              <a:rPr lang="pt-BR"/>
              <a:t>Nome do Name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SOA:</a:t>
            </a:r>
            <a:r>
              <a:rPr lang="pt-BR">
                <a:solidFill>
                  <a:srgbClr val="017BFF"/>
                </a:solidFill>
              </a:rPr>
              <a:t> </a:t>
            </a:r>
            <a:r>
              <a:rPr lang="pt-BR"/>
              <a:t>Start Of Authority, declara que será um Authoritative Server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Zonas DNS?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onde vamos usar os DNS Records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zona é uma parte do endereço DNS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Exemplo: </a:t>
            </a:r>
            <a:r>
              <a:rPr lang="pt-BR">
                <a:solidFill>
                  <a:schemeClr val="dk1"/>
                </a:solidFill>
              </a:rPr>
              <a:t>4fasters.com.br</a:t>
            </a:r>
            <a:r>
              <a:rPr lang="pt-BR"/>
              <a:t> poderia ser uma zona onde poderia usar endereços como </a:t>
            </a:r>
            <a:r>
              <a:rPr lang="pt-BR">
                <a:solidFill>
                  <a:srgbClr val="FF00FF"/>
                </a:solidFill>
              </a:rPr>
              <a:t>financeiro</a:t>
            </a:r>
            <a:r>
              <a:rPr lang="pt-BR">
                <a:solidFill>
                  <a:schemeClr val="dk1"/>
                </a:solidFill>
              </a:rPr>
              <a:t>.4fasters.com.br</a:t>
            </a:r>
            <a:r>
              <a:rPr lang="pt-BR">
                <a:solidFill>
                  <a:srgbClr val="017BFF"/>
                </a:solidFill>
              </a:rPr>
              <a:t> </a:t>
            </a:r>
            <a:r>
              <a:rPr lang="pt-BR"/>
              <a:t>ou </a:t>
            </a:r>
            <a:r>
              <a:rPr lang="pt-BR">
                <a:solidFill>
                  <a:srgbClr val="FF00FF"/>
                </a:solidFill>
              </a:rPr>
              <a:t>marketing</a:t>
            </a:r>
            <a:r>
              <a:rPr lang="pt-BR">
                <a:solidFill>
                  <a:srgbClr val="000000"/>
                </a:solidFill>
              </a:rPr>
              <a:t>.4fasters.com.br.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Parâmetros de configuração de Zonas?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$ORIGIN</a:t>
            </a:r>
            <a:r>
              <a:rPr lang="pt-BR"/>
              <a:t> - Define um domínio padrão que irá </a:t>
            </a:r>
            <a:r>
              <a:rPr lang="pt-BR"/>
              <a:t>autocompletar em nomes sem domínio. Se não definido, será o nome da zona.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$TTL</a:t>
            </a:r>
            <a:r>
              <a:rPr lang="pt-BR">
                <a:solidFill>
                  <a:srgbClr val="017BFF"/>
                </a:solidFill>
              </a:rPr>
              <a:t> </a:t>
            </a:r>
            <a:r>
              <a:rPr lang="pt-BR"/>
              <a:t>- Time To Live, tempo que vai guardar um nome em cache.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@</a:t>
            </a:r>
            <a:r>
              <a:rPr lang="pt-BR"/>
              <a:t> - Mesmo valor do </a:t>
            </a:r>
            <a:r>
              <a:rPr lang="pt-BR">
                <a:solidFill>
                  <a:schemeClr val="dk1"/>
                </a:solidFill>
              </a:rPr>
              <a:t>$ORIGIN.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configuração de Zonas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00"/>
                </a:solidFill>
              </a:rPr>
              <a:t>$TTL 1D</a:t>
            </a:r>
            <a:endParaRPr sz="10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</a:rPr>
              <a:t>@</a:t>
            </a:r>
            <a:r>
              <a:rPr lang="pt-BR" sz="1000"/>
              <a:t>	IN SOA </a:t>
            </a:r>
            <a:r>
              <a:rPr lang="pt-BR" sz="1000">
                <a:solidFill>
                  <a:srgbClr val="00FFFF"/>
                </a:solidFill>
              </a:rPr>
              <a:t>master.localhost.com. root.localhost.com.</a:t>
            </a:r>
            <a:r>
              <a:rPr lang="pt-BR" sz="1000"/>
              <a:t> (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					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00"/>
                </a:solidFill>
              </a:rPr>
              <a:t>2</a:t>
            </a:r>
            <a:r>
              <a:rPr lang="pt-BR" sz="1000"/>
              <a:t>	</a:t>
            </a:r>
            <a:r>
              <a:rPr lang="pt-BR" sz="1000">
                <a:solidFill>
                  <a:schemeClr val="lt1"/>
                </a:solidFill>
              </a:rPr>
              <a:t>; serial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					</a:t>
            </a:r>
            <a:r>
              <a:rPr lang="pt-BR" sz="1000">
                <a:solidFill>
                  <a:srgbClr val="FFFF00"/>
                </a:solidFill>
              </a:rPr>
              <a:t>1D</a:t>
            </a:r>
            <a:r>
              <a:rPr lang="pt-BR" sz="1000"/>
              <a:t>	</a:t>
            </a:r>
            <a:r>
              <a:rPr lang="pt-BR" sz="1000">
                <a:solidFill>
                  <a:schemeClr val="lt1"/>
                </a:solidFill>
              </a:rPr>
              <a:t>; refresh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					</a:t>
            </a:r>
            <a:r>
              <a:rPr lang="pt-BR" sz="1000">
                <a:solidFill>
                  <a:srgbClr val="9900FF"/>
                </a:solidFill>
              </a:rPr>
              <a:t>1H</a:t>
            </a:r>
            <a:r>
              <a:rPr lang="pt-BR" sz="1000"/>
              <a:t>	</a:t>
            </a:r>
            <a:r>
              <a:rPr lang="pt-BR" sz="1000">
                <a:solidFill>
                  <a:schemeClr val="lt1"/>
                </a:solidFill>
              </a:rPr>
              <a:t>; retry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					</a:t>
            </a:r>
            <a:r>
              <a:rPr lang="pt-BR" sz="1000">
                <a:solidFill>
                  <a:srgbClr val="4A86E8"/>
                </a:solidFill>
              </a:rPr>
              <a:t>1W</a:t>
            </a:r>
            <a:r>
              <a:rPr lang="pt-BR" sz="1000"/>
              <a:t>	</a:t>
            </a:r>
            <a:r>
              <a:rPr lang="pt-BR" sz="1000">
                <a:solidFill>
                  <a:schemeClr val="lt1"/>
                </a:solidFill>
              </a:rPr>
              <a:t>; expire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					</a:t>
            </a:r>
            <a:r>
              <a:rPr lang="pt-BR" sz="1000">
                <a:solidFill>
                  <a:srgbClr val="990000"/>
                </a:solidFill>
              </a:rPr>
              <a:t>3H</a:t>
            </a:r>
            <a:r>
              <a:rPr lang="pt-BR" sz="1000"/>
              <a:t> )	</a:t>
            </a:r>
            <a:r>
              <a:rPr lang="pt-BR" sz="1000">
                <a:solidFill>
                  <a:schemeClr val="lt1"/>
                </a:solidFill>
              </a:rPr>
              <a:t>; minimum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1" name="Google Shape;81;p17"/>
          <p:cNvSpPr txBox="1"/>
          <p:nvPr/>
        </p:nvSpPr>
        <p:spPr>
          <a:xfrm>
            <a:off x="7088700" y="1176100"/>
            <a:ext cx="16803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Manter 1 dia em cache</a:t>
            </a:r>
            <a:endParaRPr sz="1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271425" y="4451350"/>
            <a:ext cx="16803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Atalho para nome da zona (localhost.com)</a:t>
            </a:r>
            <a:endParaRPr sz="10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861075" y="1522488"/>
            <a:ext cx="18603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Primary DNS &amp; E-mail do responsável da zona</a:t>
            </a:r>
            <a:endParaRPr sz="10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597100" y="1885500"/>
            <a:ext cx="16803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Número que identifica uma mudança</a:t>
            </a:r>
            <a:endParaRPr sz="1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6639325" y="2390275"/>
            <a:ext cx="1794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Quanto tempo esperar para buscar mudanças no Master?</a:t>
            </a:r>
            <a:endParaRPr sz="1000">
              <a:solidFill>
                <a:srgbClr val="FF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696475" y="3056475"/>
            <a:ext cx="2072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Quanto tempo espera para tentar novamente após o Master não responder?</a:t>
            </a:r>
            <a:endParaRPr sz="1000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712300" y="3749175"/>
            <a:ext cx="20949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Se o Master não responder dentro deste tempo, expirar a zona</a:t>
            </a:r>
            <a:endParaRPr sz="10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" name="Google Shape;88;p17"/>
          <p:cNvCxnSpPr>
            <a:endCxn id="81" idx="1"/>
          </p:cNvCxnSpPr>
          <p:nvPr/>
        </p:nvCxnSpPr>
        <p:spPr>
          <a:xfrm>
            <a:off x="945600" y="1305700"/>
            <a:ext cx="6143100" cy="51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7"/>
          <p:cNvCxnSpPr>
            <a:endCxn id="83" idx="1"/>
          </p:cNvCxnSpPr>
          <p:nvPr/>
        </p:nvCxnSpPr>
        <p:spPr>
          <a:xfrm>
            <a:off x="4086775" y="1491888"/>
            <a:ext cx="774300" cy="212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7"/>
          <p:cNvCxnSpPr>
            <a:endCxn id="84" idx="1"/>
          </p:cNvCxnSpPr>
          <p:nvPr/>
        </p:nvCxnSpPr>
        <p:spPr>
          <a:xfrm flipH="1" rot="10800000">
            <a:off x="3589600" y="2067000"/>
            <a:ext cx="3007500" cy="15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7"/>
          <p:cNvCxnSpPr>
            <a:endCxn id="85" idx="1"/>
          </p:cNvCxnSpPr>
          <p:nvPr/>
        </p:nvCxnSpPr>
        <p:spPr>
          <a:xfrm>
            <a:off x="3694525" y="2229775"/>
            <a:ext cx="2944800" cy="342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7"/>
          <p:cNvCxnSpPr>
            <a:endCxn id="86" idx="1"/>
          </p:cNvCxnSpPr>
          <p:nvPr/>
        </p:nvCxnSpPr>
        <p:spPr>
          <a:xfrm>
            <a:off x="3577975" y="2385375"/>
            <a:ext cx="3118500" cy="85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7"/>
          <p:cNvCxnSpPr>
            <a:endCxn id="87" idx="1"/>
          </p:cNvCxnSpPr>
          <p:nvPr/>
        </p:nvCxnSpPr>
        <p:spPr>
          <a:xfrm>
            <a:off x="3647700" y="2521275"/>
            <a:ext cx="2064600" cy="1409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7"/>
          <p:cNvSpPr txBox="1"/>
          <p:nvPr/>
        </p:nvSpPr>
        <p:spPr>
          <a:xfrm>
            <a:off x="3554325" y="4309000"/>
            <a:ext cx="16803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85200C"/>
                </a:solidFill>
                <a:latin typeface="Montserrat"/>
                <a:ea typeface="Montserrat"/>
                <a:cs typeface="Montserrat"/>
                <a:sym typeface="Montserrat"/>
              </a:rPr>
              <a:t>Mínimo de tempo a manter no cache</a:t>
            </a:r>
            <a:endParaRPr b="1" sz="1000">
              <a:solidFill>
                <a:srgbClr val="8520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" name="Google Shape;95;p17"/>
          <p:cNvCxnSpPr>
            <a:endCxn id="94" idx="1"/>
          </p:cNvCxnSpPr>
          <p:nvPr/>
        </p:nvCxnSpPr>
        <p:spPr>
          <a:xfrm rot="5400000">
            <a:off x="2830125" y="3435700"/>
            <a:ext cx="1779000" cy="330600"/>
          </a:xfrm>
          <a:prstGeom prst="curvedConnector4">
            <a:avLst>
              <a:gd fmla="val 44899" name="adj1"/>
              <a:gd fmla="val 172028" name="adj2"/>
            </a:avLst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>
            <a:endCxn id="82" idx="0"/>
          </p:cNvCxnSpPr>
          <p:nvPr/>
        </p:nvCxnSpPr>
        <p:spPr>
          <a:xfrm flipH="1" rot="-5400000">
            <a:off x="-640425" y="2699350"/>
            <a:ext cx="2850900" cy="653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Exemplo de configuração de Zonas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900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FF"/>
                </a:solidFill>
              </a:rPr>
              <a:t>@</a:t>
            </a:r>
            <a:r>
              <a:rPr lang="pt-BR" sz="1100">
                <a:solidFill>
                  <a:srgbClr val="00FF00"/>
                </a:solidFill>
              </a:rPr>
              <a:t> IN NS master.localhost.com.</a:t>
            </a:r>
            <a:endParaRPr sz="11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lt1"/>
                </a:solidFill>
              </a:rPr>
              <a:t>@ IN NS slave.localhost.com.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4A86E8"/>
                </a:solidFill>
              </a:rPr>
              <a:t>; NS IP</a:t>
            </a:r>
            <a:endParaRPr sz="11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FF"/>
                </a:solidFill>
              </a:rPr>
              <a:t>@</a:t>
            </a:r>
            <a:r>
              <a:rPr lang="pt-BR" sz="1100">
                <a:solidFill>
                  <a:schemeClr val="lt1"/>
                </a:solidFill>
              </a:rPr>
              <a:t> </a:t>
            </a:r>
            <a:r>
              <a:rPr lang="pt-BR" sz="1100">
                <a:solidFill>
                  <a:srgbClr val="00FF00"/>
                </a:solidFill>
              </a:rPr>
              <a:t>IN A 192.168.25.97</a:t>
            </a:r>
            <a:endParaRPr sz="11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lt1"/>
                </a:solidFill>
              </a:rPr>
              <a:t>@ IN A 192.168.25.98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4A86E8"/>
                </a:solidFill>
              </a:rPr>
              <a:t>; Hosts in Master</a:t>
            </a:r>
            <a:endParaRPr sz="11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FF"/>
                </a:solidFill>
              </a:rPr>
              <a:t>financeiro</a:t>
            </a:r>
            <a:r>
              <a:rPr lang="pt-BR" sz="1100">
                <a:solidFill>
                  <a:schemeClr val="lt1"/>
                </a:solidFill>
              </a:rPr>
              <a:t>  </a:t>
            </a:r>
            <a:r>
              <a:rPr lang="pt-BR" sz="1100">
                <a:solidFill>
                  <a:srgbClr val="00FF00"/>
                </a:solidFill>
              </a:rPr>
              <a:t>IN A 192.168.25.99</a:t>
            </a:r>
            <a:endParaRPr sz="11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lt1"/>
                </a:solidFill>
              </a:rPr>
              <a:t>marketing  IN A 192.168.25.99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lt1"/>
                </a:solidFill>
              </a:rPr>
              <a:t>master        IN A 192.168.25.97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lt1"/>
                </a:solidFill>
              </a:rPr>
              <a:t>slave           IN A 192.168.25.98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635800" y="1152475"/>
            <a:ext cx="31119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localhost.com.</a:t>
            </a:r>
            <a:r>
              <a:rPr lang="pt-BR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 IN NS master.localhost.com.</a:t>
            </a:r>
            <a:endParaRPr sz="1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" name="Google Shape;104;p18"/>
          <p:cNvCxnSpPr>
            <a:endCxn id="103" idx="1"/>
          </p:cNvCxnSpPr>
          <p:nvPr/>
        </p:nvCxnSpPr>
        <p:spPr>
          <a:xfrm flipH="1" rot="10800000">
            <a:off x="2604200" y="1333975"/>
            <a:ext cx="2031600" cy="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8"/>
          <p:cNvSpPr txBox="1"/>
          <p:nvPr/>
        </p:nvSpPr>
        <p:spPr>
          <a:xfrm>
            <a:off x="4744950" y="2095275"/>
            <a:ext cx="31119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localhost.com.</a:t>
            </a:r>
            <a:r>
              <a:rPr lang="pt-BR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 IN A </a:t>
            </a:r>
            <a:r>
              <a:rPr lang="pt-BR" sz="11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192.168.25.97</a:t>
            </a:r>
            <a:endParaRPr sz="11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06" name="Google Shape;106;p18"/>
          <p:cNvCxnSpPr>
            <a:endCxn id="105" idx="1"/>
          </p:cNvCxnSpPr>
          <p:nvPr/>
        </p:nvCxnSpPr>
        <p:spPr>
          <a:xfrm>
            <a:off x="1804650" y="2258775"/>
            <a:ext cx="2940300" cy="18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8"/>
          <p:cNvCxnSpPr/>
          <p:nvPr/>
        </p:nvCxnSpPr>
        <p:spPr>
          <a:xfrm flipH="1" rot="10800000">
            <a:off x="2447650" y="3004500"/>
            <a:ext cx="2209800" cy="27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8"/>
          <p:cNvSpPr txBox="1"/>
          <p:nvPr/>
        </p:nvSpPr>
        <p:spPr>
          <a:xfrm>
            <a:off x="4657450" y="2836500"/>
            <a:ext cx="31119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financeiro.</a:t>
            </a:r>
            <a:r>
              <a:rPr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localhost.com.</a:t>
            </a:r>
            <a:r>
              <a:rPr lang="pt-BR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 IN A </a:t>
            </a:r>
            <a:r>
              <a:rPr lang="pt-BR" sz="11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192.168.25.99</a:t>
            </a:r>
            <a:endParaRPr sz="11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configuração de Zona Reversa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lt1"/>
                </a:solidFill>
              </a:rPr>
              <a:t>@ IN NS master.localhost.com.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lt1"/>
                </a:solidFill>
              </a:rPr>
              <a:t>@ IN NS slave.localhost.com.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4A86E8"/>
                </a:solidFill>
              </a:rPr>
              <a:t>; Hosts in Master</a:t>
            </a:r>
            <a:endParaRPr sz="11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FF"/>
                </a:solidFill>
              </a:rPr>
              <a:t>99</a:t>
            </a:r>
            <a:r>
              <a:rPr lang="pt-BR" sz="1100">
                <a:solidFill>
                  <a:schemeClr val="lt1"/>
                </a:solidFill>
              </a:rPr>
              <a:t> </a:t>
            </a:r>
            <a:r>
              <a:rPr lang="pt-BR" sz="1100">
                <a:solidFill>
                  <a:srgbClr val="00FF00"/>
                </a:solidFill>
              </a:rPr>
              <a:t>IN PTR financeiro.localhost.com.</a:t>
            </a:r>
            <a:endParaRPr sz="11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lt1"/>
                </a:solidFill>
              </a:rPr>
              <a:t>99 IN PTR marketing.localhost.com.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lt1"/>
                </a:solidFill>
              </a:rPr>
              <a:t>97 IN PTR master.localhost.com.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lt1"/>
                </a:solidFill>
              </a:rPr>
              <a:t>98 IN PTR slave.localhost.com.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5008200" y="1910675"/>
            <a:ext cx="38241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  <a:latin typeface="Comfortaa"/>
                <a:ea typeface="Comfortaa"/>
                <a:cs typeface="Comfortaa"/>
                <a:sym typeface="Comfortaa"/>
              </a:rPr>
              <a:t>192.168.25.99</a:t>
            </a:r>
            <a:r>
              <a:rPr lang="pt-BR" sz="1000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pt-BR" sz="1100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IN PTR financeiro.localhost.com.</a:t>
            </a:r>
            <a:endParaRPr sz="1100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6" name="Google Shape;116;p19"/>
          <p:cNvCxnSpPr>
            <a:endCxn id="115" idx="1"/>
          </p:cNvCxnSpPr>
          <p:nvPr/>
        </p:nvCxnSpPr>
        <p:spPr>
          <a:xfrm>
            <a:off x="2961000" y="2079575"/>
            <a:ext cx="2047200" cy="12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122" name="Google Shape;122;p20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