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14b0c6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14b0c6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14b0c6d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14b0c6d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14b0c6d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14b0c6d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14b0c6d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14b0c6d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14b0c6d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14b0c6d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668ed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668ed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og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DNS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DNS?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</a:t>
            </a:r>
            <a:r>
              <a:rPr lang="pt-BR"/>
              <a:t>omain </a:t>
            </a:r>
            <a:r>
              <a:rPr lang="pt-BR">
                <a:solidFill>
                  <a:schemeClr val="dk1"/>
                </a:solidFill>
              </a:rPr>
              <a:t>N</a:t>
            </a:r>
            <a:r>
              <a:rPr lang="pt-BR"/>
              <a:t>ame </a:t>
            </a:r>
            <a:r>
              <a:rPr lang="pt-BR">
                <a:solidFill>
                  <a:schemeClr val="dk1"/>
                </a:solidFill>
              </a:rPr>
              <a:t>S</a:t>
            </a:r>
            <a:r>
              <a:rPr lang="pt-BR"/>
              <a:t>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Serve para converter um </a:t>
            </a:r>
            <a:r>
              <a:rPr lang="pt-BR">
                <a:solidFill>
                  <a:srgbClr val="000000"/>
                </a:solidFill>
              </a:rPr>
              <a:t>FQDN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(Full Qualified Domain Name) em um endereço </a:t>
            </a:r>
            <a:r>
              <a:rPr lang="pt-BR">
                <a:solidFill>
                  <a:schemeClr val="dk1"/>
                </a:solidFill>
              </a:rPr>
              <a:t>IP</a:t>
            </a:r>
            <a:r>
              <a:rPr lang="pt-BR"/>
              <a:t>, ou vice-versa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Exemplo: </a:t>
            </a:r>
            <a:r>
              <a:rPr lang="pt-BR"/>
              <a:t>Qual o IP do FQDN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www.google.com</a:t>
            </a:r>
            <a:r>
              <a:rPr lang="pt-BR"/>
              <a:t>? O IP é 85.43.12.120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Humanos </a:t>
            </a:r>
            <a:r>
              <a:rPr b="1" lang="pt-BR">
                <a:solidFill>
                  <a:srgbClr val="FF0000"/>
                </a:solidFill>
              </a:rPr>
              <a:t>não </a:t>
            </a:r>
            <a:r>
              <a:rPr lang="pt-BR"/>
              <a:t>conseguem lembrar do endereço IP! Por isso, usamos o DNS para facilitar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acontece na sua casa?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650" y="2300150"/>
            <a:ext cx="1067601" cy="10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000" y="361053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075" y="2300150"/>
            <a:ext cx="1067600" cy="10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8900" y="1417924"/>
            <a:ext cx="882225" cy="8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03950" y="246190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Quero acessar “4fasters.com.br”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>
            <a:stCxn id="69" idx="0"/>
            <a:endCxn id="68" idx="1"/>
          </p:cNvCxnSpPr>
          <p:nvPr/>
        </p:nvCxnSpPr>
        <p:spPr>
          <a:xfrm rot="-5400000">
            <a:off x="2701412" y="2192438"/>
            <a:ext cx="776700" cy="2059500"/>
          </a:xfrm>
          <a:prstGeom prst="curved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1374213" y="451130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 192.168.25.20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967650" y="2117475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Roteador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192.158.25.1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68" idx="3"/>
            <a:endCxn id="70" idx="0"/>
          </p:cNvCxnSpPr>
          <p:nvPr/>
        </p:nvCxnSpPr>
        <p:spPr>
          <a:xfrm flipH="1" rot="10800000">
            <a:off x="5187251" y="2300250"/>
            <a:ext cx="2225700" cy="533700"/>
          </a:xfrm>
          <a:prstGeom prst="curvedConnector4">
            <a:avLst>
              <a:gd fmla="val 38007" name="adj1"/>
              <a:gd fmla="val 144637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5139550" y="1716838"/>
            <a:ext cx="1908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Resolve </a:t>
            </a: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“4fasters.com.br” pra mim!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>
            <a:stCxn id="70" idx="2"/>
            <a:endCxn id="68" idx="3"/>
          </p:cNvCxnSpPr>
          <p:nvPr/>
        </p:nvCxnSpPr>
        <p:spPr>
          <a:xfrm flipH="1" rot="5400000">
            <a:off x="6033175" y="1988050"/>
            <a:ext cx="533700" cy="2225700"/>
          </a:xfrm>
          <a:prstGeom prst="curvedConnector4">
            <a:avLst>
              <a:gd fmla="val -44618" name="adj1"/>
              <a:gd fmla="val 6199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68" idx="2"/>
            <a:endCxn id="69" idx="3"/>
          </p:cNvCxnSpPr>
          <p:nvPr/>
        </p:nvCxnSpPr>
        <p:spPr>
          <a:xfrm rot="5400000">
            <a:off x="3235350" y="2590451"/>
            <a:ext cx="640800" cy="2195400"/>
          </a:xfrm>
          <a:prstGeom prst="curved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5676250" y="360785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Claro, o endereço é 80.12.32.120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036775" y="3938975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endereço é 80.12.32.120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5"/>
          <p:cNvCxnSpPr>
            <a:stCxn id="69" idx="1"/>
            <a:endCxn id="71" idx="1"/>
          </p:cNvCxnSpPr>
          <p:nvPr/>
        </p:nvCxnSpPr>
        <p:spPr>
          <a:xfrm rot="10800000">
            <a:off x="1618800" y="1859050"/>
            <a:ext cx="43200" cy="2149500"/>
          </a:xfrm>
          <a:prstGeom prst="curvedConnector3">
            <a:avLst>
              <a:gd fmla="val 65098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188925" y="257175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Quero acessar </a:t>
            </a: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80.12.32.120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5"/>
          <p:cNvCxnSpPr>
            <a:stCxn id="71" idx="2"/>
            <a:endCxn id="69" idx="0"/>
          </p:cNvCxnSpPr>
          <p:nvPr/>
        </p:nvCxnSpPr>
        <p:spPr>
          <a:xfrm flipH="1" rot="-5400000">
            <a:off x="1405113" y="2955049"/>
            <a:ext cx="1310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1416300" y="285615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 200 OK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746375" y="269175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DNS do ISP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342525" y="111500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Browser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DNS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Recursive Resolver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Mantém em </a:t>
            </a:r>
            <a:r>
              <a:rPr lang="pt-BR">
                <a:solidFill>
                  <a:srgbClr val="000000"/>
                </a:solidFill>
              </a:rPr>
              <a:t>cache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os nomes já resolvidos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não souber, faz o </a:t>
            </a:r>
            <a:r>
              <a:rPr i="1" lang="pt-BR">
                <a:solidFill>
                  <a:srgbClr val="000000"/>
                </a:solidFill>
              </a:rPr>
              <a:t>forwarding</a:t>
            </a:r>
            <a:r>
              <a:rPr i="1" lang="pt-BR">
                <a:solidFill>
                  <a:srgbClr val="FFFF00"/>
                </a:solidFill>
              </a:rPr>
              <a:t> </a:t>
            </a:r>
            <a:r>
              <a:rPr lang="pt-BR"/>
              <a:t>para o próximo Root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Root Name Server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o ponto mais </a:t>
            </a:r>
            <a:r>
              <a:rPr lang="pt-BR">
                <a:solidFill>
                  <a:schemeClr val="dk1"/>
                </a:solidFill>
              </a:rPr>
              <a:t>alto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na cadeira de nameservers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Direciona para o</a:t>
            </a:r>
            <a:r>
              <a:rPr lang="pt-BR">
                <a:solidFill>
                  <a:schemeClr val="dk1"/>
                </a:solidFill>
              </a:rPr>
              <a:t> TLD nameserver </a:t>
            </a:r>
            <a:r>
              <a:rPr lang="pt-BR"/>
              <a:t>correspondente ao domínio requisitado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TLD Name Server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Mantém os domínios que </a:t>
            </a:r>
            <a:r>
              <a:rPr lang="pt-BR">
                <a:solidFill>
                  <a:schemeClr val="dk1"/>
                </a:solidFill>
              </a:rPr>
              <a:t>compartilham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extensões de domínio (com, br, us…)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Generic top-level:</a:t>
            </a:r>
            <a:r>
              <a:rPr lang="pt-BR"/>
              <a:t> com, net, edu…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Country code top-level: </a:t>
            </a:r>
            <a:r>
              <a:rPr lang="pt-BR"/>
              <a:t>br, us, jp…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Authoritative Name Server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servidor que sabe exatamente dar a resposta se </a:t>
            </a:r>
            <a:r>
              <a:rPr lang="pt-BR">
                <a:solidFill>
                  <a:schemeClr val="dk1"/>
                </a:solidFill>
              </a:rPr>
              <a:t>existe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ou </a:t>
            </a:r>
            <a:r>
              <a:rPr lang="pt-BR">
                <a:solidFill>
                  <a:schemeClr val="dk1"/>
                </a:solidFill>
              </a:rPr>
              <a:t>não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o domínio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DNS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0" y="1146740"/>
            <a:ext cx="621576" cy="6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69838" y="1849475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Cliente</a:t>
            </a:r>
            <a:endParaRPr sz="10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37" y="3421400"/>
            <a:ext cx="836425" cy="8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461675" y="4321925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Resolver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755" y="181300"/>
            <a:ext cx="478575" cy="4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079" y="11956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7005475" y="183550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TLD Generic</a:t>
            </a:r>
            <a:endParaRPr sz="10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251" y="2459149"/>
            <a:ext cx="478575" cy="47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7113938" y="2988188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TLD Country Code</a:t>
            </a:r>
            <a:endParaRPr sz="1000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887" y="3764588"/>
            <a:ext cx="836425" cy="8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6701125" y="449245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Authoritative Name Server</a:t>
            </a:r>
            <a:endParaRPr sz="10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0" name="Google Shape;110;p17"/>
          <p:cNvCxnSpPr>
            <a:stCxn id="100" idx="2"/>
            <a:endCxn id="101" idx="1"/>
          </p:cNvCxnSpPr>
          <p:nvPr/>
        </p:nvCxnSpPr>
        <p:spPr>
          <a:xfrm rot="5400000">
            <a:off x="93638" y="2777675"/>
            <a:ext cx="1705800" cy="418200"/>
          </a:xfrm>
          <a:prstGeom prst="curvedConnector4">
            <a:avLst>
              <a:gd fmla="val 37740" name="adj1"/>
              <a:gd fmla="val 15694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1" idx="0"/>
            <a:endCxn id="103" idx="1"/>
          </p:cNvCxnSpPr>
          <p:nvPr/>
        </p:nvCxnSpPr>
        <p:spPr>
          <a:xfrm rot="-5400000">
            <a:off x="1913300" y="-337150"/>
            <a:ext cx="3000900" cy="4516200"/>
          </a:xfrm>
          <a:prstGeom prst="curvedConnector2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03" idx="2"/>
            <a:endCxn id="101" idx="0"/>
          </p:cNvCxnSpPr>
          <p:nvPr/>
        </p:nvCxnSpPr>
        <p:spPr>
          <a:xfrm rot="5400000">
            <a:off x="2152643" y="-337025"/>
            <a:ext cx="2761500" cy="475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1" idx="3"/>
            <a:endCxn id="106" idx="1"/>
          </p:cNvCxnSpPr>
          <p:nvPr/>
        </p:nvCxnSpPr>
        <p:spPr>
          <a:xfrm flipH="1" rot="10800000">
            <a:off x="1573862" y="2698412"/>
            <a:ext cx="5636400" cy="114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6" idx="2"/>
            <a:endCxn id="101" idx="3"/>
          </p:cNvCxnSpPr>
          <p:nvPr/>
        </p:nvCxnSpPr>
        <p:spPr>
          <a:xfrm rot="5400000">
            <a:off x="4060738" y="450705"/>
            <a:ext cx="901800" cy="5875800"/>
          </a:xfrm>
          <a:prstGeom prst="curvedConnector2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1" idx="3"/>
            <a:endCxn id="104" idx="1"/>
          </p:cNvCxnSpPr>
          <p:nvPr/>
        </p:nvCxnSpPr>
        <p:spPr>
          <a:xfrm flipH="1" rot="10800000">
            <a:off x="1573862" y="1481912"/>
            <a:ext cx="5218200" cy="2357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1" idx="3"/>
            <a:endCxn id="108" idx="1"/>
          </p:cNvCxnSpPr>
          <p:nvPr/>
        </p:nvCxnSpPr>
        <p:spPr>
          <a:xfrm>
            <a:off x="1573862" y="3839612"/>
            <a:ext cx="4884900" cy="3432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8" idx="2"/>
            <a:endCxn id="101" idx="3"/>
          </p:cNvCxnSpPr>
          <p:nvPr/>
        </p:nvCxnSpPr>
        <p:spPr>
          <a:xfrm flipH="1" rot="5400000">
            <a:off x="3844850" y="1568762"/>
            <a:ext cx="761400" cy="5303100"/>
          </a:xfrm>
          <a:prstGeom prst="curvedConnector4">
            <a:avLst>
              <a:gd fmla="val -31275" name="adj1"/>
              <a:gd fmla="val 53944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191288" y="278388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Root Name Server</a:t>
            </a:r>
            <a:endParaRPr sz="10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9" name="Google Shape;119;p17"/>
          <p:cNvCxnSpPr>
            <a:stCxn id="101" idx="0"/>
            <a:endCxn id="99" idx="3"/>
          </p:cNvCxnSpPr>
          <p:nvPr/>
        </p:nvCxnSpPr>
        <p:spPr>
          <a:xfrm rot="-5400000">
            <a:off x="325100" y="2288150"/>
            <a:ext cx="1963800" cy="302700"/>
          </a:xfrm>
          <a:prstGeom prst="curvedConnector4">
            <a:avLst>
              <a:gd fmla="val 42089" name="adj1"/>
              <a:gd fmla="val 178642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104" idx="2"/>
            <a:endCxn id="101" idx="3"/>
          </p:cNvCxnSpPr>
          <p:nvPr/>
        </p:nvCxnSpPr>
        <p:spPr>
          <a:xfrm rot="5400000">
            <a:off x="3290479" y="51575"/>
            <a:ext cx="2071200" cy="5504700"/>
          </a:xfrm>
          <a:prstGeom prst="curvedConnector2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83275" y="2215025"/>
            <a:ext cx="75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Resolve “4fasters.com.br”</a:t>
            </a:r>
            <a:endParaRPr sz="9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372850" y="146850"/>
            <a:ext cx="75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Resolve “4fasters.com.br”</a:t>
            </a:r>
            <a:endParaRPr sz="9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655975" y="1146750"/>
            <a:ext cx="1540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Termina com “br”, verifica no TLD Country Code BR</a:t>
            </a:r>
            <a:endParaRPr sz="9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918550" y="2355200"/>
            <a:ext cx="75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Resolve “4fasters.com”</a:t>
            </a:r>
            <a:endParaRPr sz="900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671850" y="3458888"/>
            <a:ext cx="230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O próximo é “com”, verifica no TLD Generic</a:t>
            </a:r>
            <a:endParaRPr sz="900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886788" y="1993225"/>
            <a:ext cx="75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Resolve “4fasters”</a:t>
            </a:r>
            <a:endParaRPr sz="9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164368" y="1772700"/>
            <a:ext cx="1841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Ve no Authoritative Server X</a:t>
            </a:r>
            <a:endParaRPr sz="9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640088" y="3764600"/>
            <a:ext cx="753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Resolve “4fasters”</a:t>
            </a:r>
            <a:endParaRPr sz="9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669344" y="4440775"/>
            <a:ext cx="1841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O endereço IP é 80.12.31.129</a:t>
            </a:r>
            <a:endParaRPr sz="9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696497" y="2012000"/>
            <a:ext cx="1104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 endereço IP é 80.12.31.129</a:t>
            </a:r>
            <a:endParaRPr sz="9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funcionaria em uma empresa?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50" y="2445365"/>
            <a:ext cx="621576" cy="62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175" y="2333860"/>
            <a:ext cx="84460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225" y="3281485"/>
            <a:ext cx="84460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225" y="1442160"/>
            <a:ext cx="84460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175" y="2363050"/>
            <a:ext cx="844600" cy="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7273625" y="2319238"/>
            <a:ext cx="1371600" cy="932256"/>
          </a:xfrm>
          <a:prstGeom prst="cloud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mfortaa"/>
                <a:ea typeface="Comfortaa"/>
                <a:cs typeface="Comfortaa"/>
                <a:sym typeface="Comfortaa"/>
              </a:rPr>
              <a:t>Internet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50988" y="314810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Cliente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192.168.25.2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712813" y="200235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DNS caching-only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192.168.25.3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061713" y="1118775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DNS Master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192.168.25.4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061713" y="2923250"/>
            <a:ext cx="137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DNS Slave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192.168.25.5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275372" y="2002350"/>
            <a:ext cx="1068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Firewall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192.168.25.6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7" name="Google Shape;147;p18"/>
          <p:cNvCxnSpPr>
            <a:stCxn id="136" idx="3"/>
            <a:endCxn id="137" idx="1"/>
          </p:cNvCxnSpPr>
          <p:nvPr/>
        </p:nvCxnSpPr>
        <p:spPr>
          <a:xfrm>
            <a:off x="1239426" y="2756153"/>
            <a:ext cx="831600" cy="600"/>
          </a:xfrm>
          <a:prstGeom prst="curvedConnector3">
            <a:avLst>
              <a:gd fmla="val 5000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7" idx="3"/>
            <a:endCxn id="139" idx="1"/>
          </p:cNvCxnSpPr>
          <p:nvPr/>
        </p:nvCxnSpPr>
        <p:spPr>
          <a:xfrm flipH="1" rot="10800000">
            <a:off x="2915775" y="1864560"/>
            <a:ext cx="409500" cy="891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37" idx="3"/>
            <a:endCxn id="138" idx="1"/>
          </p:cNvCxnSpPr>
          <p:nvPr/>
        </p:nvCxnSpPr>
        <p:spPr>
          <a:xfrm>
            <a:off x="2915775" y="2756160"/>
            <a:ext cx="409500" cy="9477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9" idx="2"/>
            <a:endCxn id="138" idx="3"/>
          </p:cNvCxnSpPr>
          <p:nvPr/>
        </p:nvCxnSpPr>
        <p:spPr>
          <a:xfrm flipH="1" rot="-5400000">
            <a:off x="3250275" y="2784010"/>
            <a:ext cx="1416900" cy="422400"/>
          </a:xfrm>
          <a:prstGeom prst="curvedConnector4">
            <a:avLst>
              <a:gd fmla="val 35102" name="adj1"/>
              <a:gd fmla="val 156351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39" idx="3"/>
            <a:endCxn id="140" idx="1"/>
          </p:cNvCxnSpPr>
          <p:nvPr/>
        </p:nvCxnSpPr>
        <p:spPr>
          <a:xfrm>
            <a:off x="4169825" y="1864460"/>
            <a:ext cx="1261500" cy="9210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" name="Google Shape;152;p18"/>
          <p:cNvCxnSpPr>
            <a:stCxn id="138" idx="2"/>
            <a:endCxn id="140" idx="1"/>
          </p:cNvCxnSpPr>
          <p:nvPr/>
        </p:nvCxnSpPr>
        <p:spPr>
          <a:xfrm rot="-5400000">
            <a:off x="3918975" y="2613935"/>
            <a:ext cx="1340700" cy="1683600"/>
          </a:xfrm>
          <a:prstGeom prst="curvedConnector4">
            <a:avLst>
              <a:gd fmla="val -17761" name="adj1"/>
              <a:gd fmla="val 62543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" name="Google Shape;153;p18"/>
          <p:cNvCxnSpPr>
            <a:stCxn id="140" idx="3"/>
            <a:endCxn id="141" idx="2"/>
          </p:cNvCxnSpPr>
          <p:nvPr/>
        </p:nvCxnSpPr>
        <p:spPr>
          <a:xfrm>
            <a:off x="6275775" y="2785350"/>
            <a:ext cx="1002000" cy="600"/>
          </a:xfrm>
          <a:prstGeom prst="curvedConnector3">
            <a:avLst>
              <a:gd fmla="val 4973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