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embeddedFontLst>
    <p:embeddedFont>
      <p:font typeface="Montserrat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F7993A8-0981-444D-AEA4-256781AD63A7}">
  <a:tblStyle styleId="{8F7993A8-0981-444D-AEA4-256781AD63A7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558506180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5558506180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5558506180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5558506180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5558506180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5558506180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c66a255c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c66a255c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260950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rgbClr val="8037FF"/>
            </a:gs>
            <a:gs pos="100000">
              <a:srgbClr val="8037FF"/>
            </a:gs>
          </a:gsLst>
          <a:lin ang="5400012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E2AA"/>
              </a:buClr>
              <a:buSzPts val="2800"/>
              <a:buFont typeface="Montserrat"/>
              <a:buNone/>
              <a:defRPr i="0" sz="2800" u="none" cap="none" strike="noStrike">
                <a:solidFill>
                  <a:srgbClr val="1EE2AA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FFA2"/>
              </a:buClr>
              <a:buSzPts val="1800"/>
              <a:buFont typeface="Montserrat"/>
              <a:buChar char="●"/>
              <a:defRPr i="0" sz="1800" u="none" cap="none" strike="noStrike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FFA2"/>
              </a:buClr>
              <a:buSzPts val="1400"/>
              <a:buFont typeface="Montserrat"/>
              <a:buChar char="○"/>
              <a:defRPr i="0" sz="1400" u="none" cap="none" strike="noStrike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FFA2"/>
              </a:buClr>
              <a:buSzPts val="1400"/>
              <a:buFont typeface="Montserrat"/>
              <a:buChar char="■"/>
              <a:defRPr i="0" sz="1400" u="none" cap="none" strike="noStrike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FFA2"/>
              </a:buClr>
              <a:buSzPts val="1400"/>
              <a:buFont typeface="Montserrat"/>
              <a:buChar char="●"/>
              <a:defRPr i="0" sz="1400" u="none" cap="none" strike="noStrike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FFA2"/>
              </a:buClr>
              <a:buSzPts val="1400"/>
              <a:buFont typeface="Montserrat"/>
              <a:buChar char="○"/>
              <a:defRPr i="0" sz="1400" u="none" cap="none" strike="noStrike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FFA2"/>
              </a:buClr>
              <a:buSzPts val="1400"/>
              <a:buFont typeface="Montserrat"/>
              <a:buChar char="■"/>
              <a:defRPr i="0" sz="1400" u="none" cap="none" strike="noStrike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FFA2"/>
              </a:buClr>
              <a:buSzPts val="1400"/>
              <a:buFont typeface="Montserrat"/>
              <a:buChar char="●"/>
              <a:defRPr i="0" sz="1400" u="none" cap="none" strike="noStrike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FFA2"/>
              </a:buClr>
              <a:buSzPts val="1400"/>
              <a:buFont typeface="Montserrat"/>
              <a:buChar char="○"/>
              <a:defRPr i="0" sz="1400" u="none" cap="none" strike="noStrike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FFA2"/>
              </a:buClr>
              <a:buSzPts val="1400"/>
              <a:buFont typeface="Montserrat"/>
              <a:buChar char="■"/>
              <a:defRPr i="0" sz="1400" u="none" cap="none" strike="noStrike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7764425" y="4168625"/>
            <a:ext cx="1379575" cy="9748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Expressões regulares</a:t>
            </a:r>
            <a:endParaRPr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32609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Para que usar Regex? (Regular Expression)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Criar </a:t>
            </a:r>
            <a:r>
              <a:rPr lang="pt-BR">
                <a:solidFill>
                  <a:srgbClr val="000000"/>
                </a:solidFill>
              </a:rPr>
              <a:t>padrões</a:t>
            </a:r>
            <a:r>
              <a:rPr lang="pt-BR"/>
              <a:t> de busca e filtro de texto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Agiliza</a:t>
            </a:r>
            <a:r>
              <a:rPr lang="pt-BR"/>
              <a:t> o uso na linha de comando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>
                <a:solidFill>
                  <a:schemeClr val="dk1"/>
                </a:solidFill>
              </a:rPr>
              <a:t>Agiliza</a:t>
            </a:r>
            <a:r>
              <a:rPr lang="pt-BR"/>
              <a:t> e facilita o desenvolvimento de Shell Scripts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Quais são as principais Regex?</a:t>
            </a:r>
            <a:endParaRPr/>
          </a:p>
        </p:txBody>
      </p:sp>
      <p:graphicFrame>
        <p:nvGraphicFramePr>
          <p:cNvPr id="68" name="Google Shape;68;p15"/>
          <p:cNvGraphicFramePr/>
          <p:nvPr/>
        </p:nvGraphicFramePr>
        <p:xfrm>
          <a:off x="1147125" y="1294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{8F7993A8-0981-444D-AEA4-256781AD63A7}</a:tableStyleId>
              </a:tblPr>
              <a:tblGrid>
                <a:gridCol w="664425"/>
                <a:gridCol w="5738875"/>
              </a:tblGrid>
              <a:tr h="289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Operador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Descrição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FF"/>
                    </a:solidFill>
                  </a:tcPr>
                </a:tc>
              </a:tr>
              <a:tr h="289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>
                          <a:solidFill>
                            <a:schemeClr val="lt1"/>
                          </a:solidFill>
                        </a:rPr>
                        <a:t>^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chemeClr val="lt1"/>
                          </a:solidFill>
                        </a:rPr>
                        <a:t>Início da linha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289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>
                          <a:solidFill>
                            <a:schemeClr val="lt1"/>
                          </a:solidFill>
                        </a:rPr>
                        <a:t>$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chemeClr val="lt1"/>
                          </a:solidFill>
                        </a:rPr>
                        <a:t>Fim da linha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289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>
                          <a:solidFill>
                            <a:schemeClr val="lt1"/>
                          </a:solidFill>
                        </a:rPr>
                        <a:t>.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chemeClr val="lt1"/>
                          </a:solidFill>
                        </a:rPr>
                        <a:t>Curinga que representa um caractere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289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>
                          <a:solidFill>
                            <a:schemeClr val="lt1"/>
                          </a:solidFill>
                        </a:rPr>
                        <a:t>+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chemeClr val="lt1"/>
                          </a:solidFill>
                        </a:rPr>
                        <a:t>O dígito anterior deve aparecer uma vez ou mais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289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>
                          <a:solidFill>
                            <a:schemeClr val="lt1"/>
                          </a:solidFill>
                        </a:rPr>
                        <a:t>[]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chemeClr val="lt1"/>
                          </a:solidFill>
                        </a:rPr>
                        <a:t>Lista de caracteres (cas com qualquer um deles)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289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>
                          <a:solidFill>
                            <a:schemeClr val="lt1"/>
                          </a:solidFill>
                        </a:rPr>
                        <a:t>[^]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chemeClr val="lt1"/>
                          </a:solidFill>
                        </a:rPr>
                        <a:t>Lista de caracteres negada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289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>
                          <a:solidFill>
                            <a:schemeClr val="lt1"/>
                          </a:solidFill>
                        </a:rPr>
                        <a:t>|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chemeClr val="lt1"/>
                          </a:solidFill>
                        </a:rPr>
                        <a:t>Operador "ou"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289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>
                          <a:solidFill>
                            <a:schemeClr val="lt1"/>
                          </a:solidFill>
                        </a:rPr>
                        <a:t>.*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chemeClr val="lt1"/>
                          </a:solidFill>
                        </a:rPr>
                        <a:t>Curing para qualquer coisa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3058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>
                          <a:solidFill>
                            <a:schemeClr val="lt1"/>
                          </a:solidFill>
                        </a:rPr>
                        <a:t>*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chemeClr val="lt1"/>
                          </a:solidFill>
                        </a:rPr>
                        <a:t>O dígito anterior pode aparecer em qualquer quantidade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2871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>
                          <a:solidFill>
                            <a:schemeClr val="lt1"/>
                          </a:solidFill>
                        </a:rPr>
                        <a:t>{,}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chemeClr val="lt1"/>
                          </a:solidFill>
                        </a:rPr>
                        <a:t>O dígito anterior deve aparecer na quantidade indicada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570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Exemplos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56825" y="1383700"/>
            <a:ext cx="8520600" cy="21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$ cut -d : -f 1 /etc/group | grep "</a:t>
            </a:r>
            <a:r>
              <a:rPr lang="pt-BR" sz="1400">
                <a:solidFill>
                  <a:srgbClr val="000000"/>
                </a:solidFill>
              </a:rPr>
              <a:t>^</a:t>
            </a:r>
            <a:r>
              <a:rPr lang="pt-BR" sz="1400"/>
              <a:t>r"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$ cut -d : -f 1 /etc/group | grep "t</a:t>
            </a:r>
            <a:r>
              <a:rPr lang="pt-BR" sz="1400">
                <a:solidFill>
                  <a:schemeClr val="dk1"/>
                </a:solidFill>
              </a:rPr>
              <a:t>$</a:t>
            </a:r>
            <a:r>
              <a:rPr lang="pt-BR" sz="1400"/>
              <a:t>"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$ cut -d : -f 1 /etc/group | grep "</a:t>
            </a:r>
            <a:r>
              <a:rPr lang="pt-BR" sz="1400">
                <a:solidFill>
                  <a:srgbClr val="000000"/>
                </a:solidFill>
              </a:rPr>
              <a:t>^</a:t>
            </a:r>
            <a:r>
              <a:rPr lang="pt-BR" sz="1400"/>
              <a:t>r</a:t>
            </a:r>
            <a:r>
              <a:rPr lang="pt-BR" sz="1400">
                <a:solidFill>
                  <a:srgbClr val="000000"/>
                </a:solidFill>
              </a:rPr>
              <a:t>.*</a:t>
            </a:r>
            <a:r>
              <a:rPr lang="pt-BR" sz="1400"/>
              <a:t>t</a:t>
            </a:r>
            <a:r>
              <a:rPr lang="pt-BR" sz="1400">
                <a:solidFill>
                  <a:srgbClr val="000000"/>
                </a:solidFill>
              </a:rPr>
              <a:t>$</a:t>
            </a:r>
            <a:r>
              <a:rPr lang="pt-BR" sz="1400"/>
              <a:t>"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$ cu</a:t>
            </a:r>
            <a:r>
              <a:rPr lang="pt-BR" sz="1400"/>
              <a:t>t</a:t>
            </a:r>
            <a:r>
              <a:rPr lang="pt-BR" sz="1400"/>
              <a:t> -d : -f 1 /etc/group | grep "</a:t>
            </a:r>
            <a:r>
              <a:rPr lang="pt-BR" sz="1400">
                <a:solidFill>
                  <a:schemeClr val="dk1"/>
                </a:solidFill>
              </a:rPr>
              <a:t>[</a:t>
            </a:r>
            <a:r>
              <a:rPr lang="pt-BR" sz="1400"/>
              <a:t>ed</a:t>
            </a:r>
            <a:r>
              <a:rPr lang="pt-BR" sz="1400">
                <a:solidFill>
                  <a:srgbClr val="000000"/>
                </a:solidFill>
              </a:rPr>
              <a:t>]$</a:t>
            </a:r>
            <a:r>
              <a:rPr lang="pt-BR" sz="1400"/>
              <a:t>"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$ cut -d : -f 1 /etc/group | grep "</a:t>
            </a:r>
            <a:r>
              <a:rPr lang="pt-BR" sz="1400">
                <a:solidFill>
                  <a:srgbClr val="000000"/>
                </a:solidFill>
              </a:rPr>
              <a:t>[^</a:t>
            </a:r>
            <a:r>
              <a:rPr lang="pt-BR" sz="1400"/>
              <a:t>ed</a:t>
            </a:r>
            <a:r>
              <a:rPr lang="pt-BR" sz="1400">
                <a:solidFill>
                  <a:srgbClr val="000000"/>
                </a:solidFill>
              </a:rPr>
              <a:t>]$</a:t>
            </a:r>
            <a:r>
              <a:rPr lang="pt-BR" sz="1400"/>
              <a:t>"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$ cut -d : -f 1 /etc/group | grep "</a:t>
            </a:r>
            <a:r>
              <a:rPr lang="pt-BR" sz="1400">
                <a:solidFill>
                  <a:srgbClr val="000000"/>
                </a:solidFill>
              </a:rPr>
              <a:t>^.[</a:t>
            </a:r>
            <a:r>
              <a:rPr lang="pt-BR" sz="1400"/>
              <a:t>ud</a:t>
            </a:r>
            <a:r>
              <a:rPr lang="pt-BR" sz="1400">
                <a:solidFill>
                  <a:schemeClr val="dk1"/>
                </a:solidFill>
              </a:rPr>
              <a:t>]</a:t>
            </a:r>
            <a:r>
              <a:rPr lang="pt-BR" sz="1400"/>
              <a:t>"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$ cut -d : -f 1 /etc/group | egrep "</a:t>
            </a:r>
            <a:r>
              <a:rPr lang="pt-BR" sz="1400">
                <a:solidFill>
                  <a:srgbClr val="000000"/>
                </a:solidFill>
              </a:rPr>
              <a:t>^.{</a:t>
            </a:r>
            <a:r>
              <a:rPr lang="pt-BR" sz="1400"/>
              <a:t>2,4</a:t>
            </a:r>
            <a:r>
              <a:rPr lang="pt-BR" sz="1400">
                <a:solidFill>
                  <a:srgbClr val="000000"/>
                </a:solidFill>
              </a:rPr>
              <a:t>}$</a:t>
            </a:r>
            <a:r>
              <a:rPr lang="pt-BR" sz="1400"/>
              <a:t>"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$ cut -d : -f 1 /etc/group | egrep "</a:t>
            </a:r>
            <a:r>
              <a:rPr lang="pt-BR" sz="1400">
                <a:solidFill>
                  <a:srgbClr val="000000"/>
                </a:solidFill>
              </a:rPr>
              <a:t>^</a:t>
            </a:r>
            <a:r>
              <a:rPr lang="pt-BR" sz="1400"/>
              <a:t>r</a:t>
            </a:r>
            <a:r>
              <a:rPr lang="pt-BR" sz="1400">
                <a:solidFill>
                  <a:srgbClr val="000000"/>
                </a:solidFill>
              </a:rPr>
              <a:t>|^</a:t>
            </a:r>
            <a:r>
              <a:rPr lang="pt-BR" sz="1400"/>
              <a:t>s"</a:t>
            </a:r>
            <a:endParaRPr sz="1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Obrigado!</a:t>
            </a:r>
            <a:endParaRPr/>
          </a:p>
        </p:txBody>
      </p:sp>
      <p:sp>
        <p:nvSpPr>
          <p:cNvPr id="80" name="Google Shape;80;p17"/>
          <p:cNvSpPr txBox="1"/>
          <p:nvPr>
            <p:ph idx="1" type="subTitle"/>
          </p:nvPr>
        </p:nvSpPr>
        <p:spPr>
          <a:xfrm>
            <a:off x="311700" y="32609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