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font" Target="fonts/Montserrat-boldItalic.fntdata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7edaf46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7edaf46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edaf46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7edaf46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edaf46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edaf46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66af4e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c66af4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FTP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FTP?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F</a:t>
            </a:r>
            <a:r>
              <a:rPr lang="pt-BR"/>
              <a:t>ile </a:t>
            </a:r>
            <a:r>
              <a:rPr lang="pt-BR">
                <a:solidFill>
                  <a:srgbClr val="000000"/>
                </a:solidFill>
              </a:rPr>
              <a:t>T</a:t>
            </a:r>
            <a:r>
              <a:rPr lang="pt-BR"/>
              <a:t>ransfer </a:t>
            </a:r>
            <a:r>
              <a:rPr lang="pt-BR">
                <a:solidFill>
                  <a:srgbClr val="000000"/>
                </a:solidFill>
              </a:rPr>
              <a:t>P</a:t>
            </a:r>
            <a:r>
              <a:rPr lang="pt-BR"/>
              <a:t>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Usado para </a:t>
            </a:r>
            <a:r>
              <a:rPr lang="pt-BR">
                <a:solidFill>
                  <a:srgbClr val="000000"/>
                </a:solidFill>
              </a:rPr>
              <a:t>transferência</a:t>
            </a:r>
            <a:r>
              <a:rPr lang="pt-BR"/>
              <a:t> de arquivos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Trabalha nas portas </a:t>
            </a:r>
            <a:r>
              <a:rPr lang="pt-BR">
                <a:solidFill>
                  <a:srgbClr val="000000"/>
                </a:solidFill>
              </a:rPr>
              <a:t>20</a:t>
            </a:r>
            <a:r>
              <a:rPr lang="pt-BR"/>
              <a:t> e </a:t>
            </a:r>
            <a:r>
              <a:rPr lang="pt-BR">
                <a:solidFill>
                  <a:srgbClr val="000000"/>
                </a:solidFill>
              </a:rPr>
              <a:t>21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São duas conexões: </a:t>
            </a:r>
            <a:r>
              <a:rPr lang="pt-BR">
                <a:solidFill>
                  <a:srgbClr val="000000"/>
                </a:solidFill>
              </a:rPr>
              <a:t>Control e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Possui o modo </a:t>
            </a:r>
            <a:r>
              <a:rPr lang="pt-BR">
                <a:solidFill>
                  <a:srgbClr val="000000"/>
                </a:solidFill>
              </a:rPr>
              <a:t>Ativo</a:t>
            </a:r>
            <a:r>
              <a:rPr lang="pt-BR">
                <a:solidFill>
                  <a:srgbClr val="00FFA2"/>
                </a:solidFill>
              </a:rPr>
              <a:t> e o modo </a:t>
            </a:r>
            <a:r>
              <a:rPr lang="pt-BR">
                <a:solidFill>
                  <a:srgbClr val="000000"/>
                </a:solidFill>
              </a:rPr>
              <a:t>P</a:t>
            </a:r>
            <a:r>
              <a:rPr lang="pt-BR">
                <a:solidFill>
                  <a:srgbClr val="000000"/>
                </a:solidFill>
              </a:rPr>
              <a:t>assivo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Ativo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075" y="1982563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50" y="1854913"/>
            <a:ext cx="1051325" cy="10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78138" y="2969800"/>
            <a:ext cx="897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208650" y="2969800"/>
            <a:ext cx="1051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Servidor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" name="Google Shape;72;p15"/>
          <p:cNvCxnSpPr>
            <a:stCxn id="68" idx="0"/>
            <a:endCxn id="69" idx="1"/>
          </p:cNvCxnSpPr>
          <p:nvPr/>
        </p:nvCxnSpPr>
        <p:spPr>
          <a:xfrm flipH="1" rot="-5400000">
            <a:off x="3980487" y="-770837"/>
            <a:ext cx="398100" cy="5904900"/>
          </a:xfrm>
          <a:prstGeom prst="curvedConnector4">
            <a:avLst>
              <a:gd fmla="val -59815" name="adj1"/>
              <a:gd fmla="val 5337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 rot="582109">
            <a:off x="4119462" y="1874287"/>
            <a:ext cx="1935075" cy="302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Abre conexão na porta </a:t>
            </a:r>
            <a:r>
              <a:rPr b="1"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064938" y="2140725"/>
            <a:ext cx="897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PORT </a:t>
            </a:r>
            <a:r>
              <a:rPr b="1" lang="pt-BR" sz="1000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10151</a:t>
            </a:r>
            <a:endParaRPr b="1" sz="1000">
              <a:solidFill>
                <a:srgbClr val="FF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165900" y="1491325"/>
            <a:ext cx="1136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Escutando </a:t>
            </a:r>
            <a:r>
              <a:rPr b="1"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5"/>
          <p:cNvCxnSpPr>
            <a:stCxn id="69" idx="2"/>
            <a:endCxn id="68" idx="3"/>
          </p:cNvCxnSpPr>
          <p:nvPr/>
        </p:nvCxnSpPr>
        <p:spPr>
          <a:xfrm flipH="1" rot="5400000">
            <a:off x="4378612" y="-372763"/>
            <a:ext cx="525600" cy="6032400"/>
          </a:xfrm>
          <a:prstGeom prst="curvedConnector4">
            <a:avLst>
              <a:gd fmla="val -45305" name="adj1"/>
              <a:gd fmla="val 54358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 rot="279063">
            <a:off x="4679205" y="3082337"/>
            <a:ext cx="2168039" cy="363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Abre conexão na porta </a:t>
            </a:r>
            <a:r>
              <a:rPr b="1"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10151</a:t>
            </a:r>
            <a:endParaRPr b="1"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75500" y="1562600"/>
            <a:ext cx="1303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Escutando </a:t>
            </a:r>
            <a:r>
              <a:rPr b="1"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10151</a:t>
            </a:r>
            <a:endParaRPr b="1"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7098" y="1734972"/>
            <a:ext cx="1673550" cy="16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5689338" y="2683150"/>
            <a:ext cx="838200" cy="876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Passivo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075" y="1982563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50" y="1854913"/>
            <a:ext cx="1051325" cy="10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778138" y="2969800"/>
            <a:ext cx="897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208650" y="2969800"/>
            <a:ext cx="1051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Servidor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165900" y="1491325"/>
            <a:ext cx="1136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Escutando </a:t>
            </a:r>
            <a:r>
              <a:rPr b="1"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 flipH="1" rot="-5400000">
            <a:off x="3980487" y="-770837"/>
            <a:ext cx="398100" cy="5904900"/>
          </a:xfrm>
          <a:prstGeom prst="curvedConnector4">
            <a:avLst>
              <a:gd fmla="val -59815" name="adj1"/>
              <a:gd fmla="val 5337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 rot="582109">
            <a:off x="4119462" y="1874287"/>
            <a:ext cx="1935075" cy="302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Abre conexão na porta </a:t>
            </a:r>
            <a:r>
              <a:rPr b="1"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144720" y="2070425"/>
            <a:ext cx="554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PASV</a:t>
            </a:r>
            <a:endParaRPr b="1"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p16"/>
          <p:cNvCxnSpPr>
            <a:stCxn id="86" idx="3"/>
            <a:endCxn id="87" idx="2"/>
          </p:cNvCxnSpPr>
          <p:nvPr/>
        </p:nvCxnSpPr>
        <p:spPr>
          <a:xfrm>
            <a:off x="1625099" y="2380575"/>
            <a:ext cx="6032400" cy="525600"/>
          </a:xfrm>
          <a:prstGeom prst="curvedConnector4">
            <a:avLst>
              <a:gd fmla="val 45644" name="adj1"/>
              <a:gd fmla="val 145317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7111750" y="1127725"/>
            <a:ext cx="1245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Escutando </a:t>
            </a:r>
            <a:r>
              <a:rPr b="1"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2389</a:t>
            </a:r>
            <a:endParaRPr b="1"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 txBox="1"/>
          <p:nvPr/>
        </p:nvSpPr>
        <p:spPr>
          <a:xfrm rot="125140">
            <a:off x="4934723" y="3110154"/>
            <a:ext cx="2118503" cy="302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Abre conexão na porta </a:t>
            </a:r>
            <a:r>
              <a:rPr b="1"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2389</a:t>
            </a:r>
            <a:endParaRPr b="1"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