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496f6b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496f6b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c496f6b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c496f6b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c496f6b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c496f6b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c663c9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c663c9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663c9d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663c9d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6086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66086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Firewall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firewall?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</a:t>
            </a:r>
            <a:r>
              <a:rPr lang="pt-BR">
                <a:solidFill>
                  <a:srgbClr val="000000"/>
                </a:solidFill>
              </a:rPr>
              <a:t>sistema/aplicação</a:t>
            </a:r>
            <a:r>
              <a:rPr lang="pt-BR"/>
              <a:t> para segurança de rede baseado em </a:t>
            </a:r>
            <a:r>
              <a:rPr lang="pt-BR">
                <a:solidFill>
                  <a:srgbClr val="000000"/>
                </a:solidFill>
              </a:rPr>
              <a:t>regras</a:t>
            </a:r>
            <a:r>
              <a:rPr lang="pt-BR"/>
              <a:t> pré-definidas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usado nas camadas </a:t>
            </a:r>
            <a:r>
              <a:rPr lang="pt-BR">
                <a:solidFill>
                  <a:srgbClr val="000000"/>
                </a:solidFill>
              </a:rPr>
              <a:t>3, 4 e 7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do modelo OSI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Linux usamos o </a:t>
            </a:r>
            <a:r>
              <a:rPr lang="pt-BR">
                <a:solidFill>
                  <a:srgbClr val="000000"/>
                </a:solidFill>
              </a:rPr>
              <a:t>Netfilter</a:t>
            </a:r>
            <a:r>
              <a:rPr lang="pt-BR"/>
              <a:t> que é implementado pelo </a:t>
            </a:r>
            <a:r>
              <a:rPr lang="pt-BR">
                <a:solidFill>
                  <a:srgbClr val="000000"/>
                </a:solidFill>
              </a:rPr>
              <a:t>Iptables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CentOS, foi criado uma implementação mais simples usando o </a:t>
            </a:r>
            <a:r>
              <a:rPr lang="pt-BR">
                <a:solidFill>
                  <a:srgbClr val="000000"/>
                </a:solidFill>
              </a:rPr>
              <a:t>f</a:t>
            </a:r>
            <a:r>
              <a:rPr lang="pt-BR">
                <a:solidFill>
                  <a:srgbClr val="000000"/>
                </a:solidFill>
              </a:rPr>
              <a:t>irewalld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usado para filtrar pacotes entre a </a:t>
            </a:r>
            <a:r>
              <a:rPr lang="pt-BR">
                <a:solidFill>
                  <a:srgbClr val="000000"/>
                </a:solidFill>
              </a:rPr>
              <a:t>Internet</a:t>
            </a:r>
            <a:r>
              <a:rPr lang="pt-BR"/>
              <a:t> e a </a:t>
            </a:r>
            <a:r>
              <a:rPr lang="pt-BR">
                <a:solidFill>
                  <a:srgbClr val="000000"/>
                </a:solidFill>
              </a:rPr>
              <a:t>Intranet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firewall?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550" y="2429875"/>
            <a:ext cx="829925" cy="8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925" y="2446825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925" y="127478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925" y="3473263"/>
            <a:ext cx="796024" cy="796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>
            <a:stCxn id="70" idx="3"/>
            <a:endCxn id="69" idx="3"/>
          </p:cNvCxnSpPr>
          <p:nvPr/>
        </p:nvCxnSpPr>
        <p:spPr>
          <a:xfrm>
            <a:off x="1811949" y="1672800"/>
            <a:ext cx="600" cy="1172100"/>
          </a:xfrm>
          <a:prstGeom prst="bentConnector3">
            <a:avLst>
              <a:gd fmla="val 39687500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>
            <a:endCxn id="71" idx="3"/>
          </p:cNvCxnSpPr>
          <p:nvPr/>
        </p:nvCxnSpPr>
        <p:spPr>
          <a:xfrm flipH="1" rot="-5400000">
            <a:off x="1298499" y="3357825"/>
            <a:ext cx="1026300" cy="600"/>
          </a:xfrm>
          <a:prstGeom prst="bentConnector4">
            <a:avLst>
              <a:gd fmla="val -477" name="adj1"/>
              <a:gd fmla="val 39787500" name="adj2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>
            <a:endCxn id="68" idx="1"/>
          </p:cNvCxnSpPr>
          <p:nvPr/>
        </p:nvCxnSpPr>
        <p:spPr>
          <a:xfrm>
            <a:off x="2046250" y="2840038"/>
            <a:ext cx="4584300" cy="4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3000" y="2429863"/>
            <a:ext cx="1217976" cy="75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1525" y="2491740"/>
            <a:ext cx="605575" cy="70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76" idx="0"/>
            <a:endCxn id="75" idx="0"/>
          </p:cNvCxnSpPr>
          <p:nvPr/>
        </p:nvCxnSpPr>
        <p:spPr>
          <a:xfrm flipH="1" rot="5400000">
            <a:off x="6212262" y="789690"/>
            <a:ext cx="61800" cy="3342300"/>
          </a:xfrm>
          <a:prstGeom prst="bentConnector3">
            <a:avLst>
              <a:gd fmla="val 485440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5380950" y="1795000"/>
            <a:ext cx="17244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porta 12000/TCP</a:t>
            </a:r>
            <a:endParaRPr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761750" y="1580075"/>
            <a:ext cx="868800" cy="10953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99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 firewalld funciona?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serviço gerenciado pelo </a:t>
            </a:r>
            <a:r>
              <a:rPr lang="pt-BR">
                <a:solidFill>
                  <a:srgbClr val="000000"/>
                </a:solidFill>
              </a:rPr>
              <a:t>systemd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Trabalha com </a:t>
            </a:r>
            <a:r>
              <a:rPr lang="pt-BR">
                <a:solidFill>
                  <a:srgbClr val="000000"/>
                </a:solidFill>
              </a:rPr>
              <a:t>zonas</a:t>
            </a:r>
            <a:r>
              <a:rPr lang="pt-BR"/>
              <a:t> de proteção para facilitar a configuração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</a:t>
            </a:r>
            <a:r>
              <a:rPr lang="pt-BR">
                <a:solidFill>
                  <a:srgbClr val="000000"/>
                </a:solidFill>
              </a:rPr>
              <a:t>front-end</a:t>
            </a:r>
            <a:r>
              <a:rPr lang="pt-BR"/>
              <a:t> para o Iptables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zonas do firewalld?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00" y="2173738"/>
            <a:ext cx="796024" cy="79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000" y="2571750"/>
            <a:ext cx="1550450" cy="1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000" y="1491600"/>
            <a:ext cx="1550450" cy="1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5675" y="2156788"/>
            <a:ext cx="829925" cy="8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897175" y="1883150"/>
            <a:ext cx="887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public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927625" y="2920675"/>
            <a:ext cx="8877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mfortaa"/>
                <a:ea typeface="Comfortaa"/>
                <a:cs typeface="Comfortaa"/>
                <a:sym typeface="Comfortaa"/>
              </a:rPr>
              <a:t>drop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97" name="Google Shape;97;p17"/>
          <p:cNvCxnSpPr>
            <a:stCxn id="94" idx="0"/>
            <a:endCxn id="93" idx="0"/>
          </p:cNvCxnSpPr>
          <p:nvPr/>
        </p:nvCxnSpPr>
        <p:spPr>
          <a:xfrm flipH="1" rot="5400000">
            <a:off x="5693838" y="99988"/>
            <a:ext cx="665100" cy="3448500"/>
          </a:xfrm>
          <a:prstGeom prst="curvedConnector3">
            <a:avLst>
              <a:gd fmla="val 135816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3" idx="0"/>
            <a:endCxn id="91" idx="0"/>
          </p:cNvCxnSpPr>
          <p:nvPr/>
        </p:nvCxnSpPr>
        <p:spPr>
          <a:xfrm rot="5400000">
            <a:off x="2532675" y="404250"/>
            <a:ext cx="682200" cy="2856900"/>
          </a:xfrm>
          <a:prstGeom prst="curvedConnector3">
            <a:avLst>
              <a:gd fmla="val -34905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4" idx="2"/>
            <a:endCxn id="92" idx="2"/>
          </p:cNvCxnSpPr>
          <p:nvPr/>
        </p:nvCxnSpPr>
        <p:spPr>
          <a:xfrm rot="5400000">
            <a:off x="5673438" y="1615413"/>
            <a:ext cx="705900" cy="3448500"/>
          </a:xfrm>
          <a:prstGeom prst="curvedConnector3">
            <a:avLst>
              <a:gd fmla="val 133732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3906625" y="3146375"/>
            <a:ext cx="868800" cy="10953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utilização do firewall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Bloquear todo tráfego de </a:t>
            </a:r>
            <a:r>
              <a:rPr lang="pt-BR">
                <a:solidFill>
                  <a:srgbClr val="000000"/>
                </a:solidFill>
              </a:rPr>
              <a:t>saída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Bloquear entrada em portas específicas (imagine um servidor web que deve aceitar </a:t>
            </a:r>
            <a:r>
              <a:rPr lang="pt-BR">
                <a:solidFill>
                  <a:srgbClr val="000000"/>
                </a:solidFill>
              </a:rPr>
              <a:t>somente</a:t>
            </a:r>
            <a:r>
              <a:rPr lang="pt-BR"/>
              <a:t> na porta </a:t>
            </a:r>
            <a:r>
              <a:rPr b="1" lang="pt-BR">
                <a:solidFill>
                  <a:srgbClr val="000000"/>
                </a:solidFill>
              </a:rPr>
              <a:t>80/443</a:t>
            </a:r>
            <a:r>
              <a:rPr lang="pt-BR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Fazer </a:t>
            </a:r>
            <a:r>
              <a:rPr lang="pt-BR">
                <a:solidFill>
                  <a:srgbClr val="000000"/>
                </a:solidFill>
              </a:rPr>
              <a:t>roteamento</a:t>
            </a:r>
            <a:r>
              <a:rPr lang="pt-BR"/>
              <a:t> da porta </a:t>
            </a:r>
            <a:r>
              <a:rPr b="1" lang="pt-BR">
                <a:solidFill>
                  <a:srgbClr val="000000"/>
                </a:solidFill>
              </a:rPr>
              <a:t>X</a:t>
            </a:r>
            <a:r>
              <a:rPr lang="pt-BR"/>
              <a:t> para porta </a:t>
            </a:r>
            <a:r>
              <a:rPr b="1" lang="pt-BR">
                <a:solidFill>
                  <a:srgbClr val="000000"/>
                </a:solidFill>
              </a:rPr>
              <a:t>Y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