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884ca5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884ca5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7a42b25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7a42b25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7884ca5f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7884ca5f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7a42b25c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7a42b25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884ca5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7884ca5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884ca5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884ca5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884ca5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884ca5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884ca5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7884ca5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884ca5f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884ca5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884ca5f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7884ca5f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884ca5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884ca5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LDAP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será o nosso ambiente?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575" y="332438"/>
            <a:ext cx="3852850" cy="447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LDAP?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L</a:t>
            </a:r>
            <a:r>
              <a:rPr lang="pt-BR"/>
              <a:t>ightweight </a:t>
            </a:r>
            <a:r>
              <a:rPr b="1" lang="pt-BR"/>
              <a:t>D</a:t>
            </a:r>
            <a:r>
              <a:rPr lang="pt-BR"/>
              <a:t>irectory </a:t>
            </a:r>
            <a:r>
              <a:rPr b="1" lang="pt-BR"/>
              <a:t>A</a:t>
            </a:r>
            <a:r>
              <a:rPr lang="pt-BR"/>
              <a:t>ccess </a:t>
            </a:r>
            <a:r>
              <a:rPr b="1" lang="pt-BR"/>
              <a:t>P</a:t>
            </a:r>
            <a:r>
              <a:rPr lang="pt-BR"/>
              <a:t>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protocolo usado por produtos como </a:t>
            </a:r>
            <a:r>
              <a:rPr b="1" lang="pt-BR"/>
              <a:t>Active Directory, Red Hat Directory Server, OpenLDAP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NÃO</a:t>
            </a:r>
            <a:r>
              <a:rPr lang="pt-BR"/>
              <a:t> é um Active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</a:t>
            </a:r>
            <a:r>
              <a:rPr b="1" lang="pt-BR"/>
              <a:t>base de dados</a:t>
            </a:r>
            <a:r>
              <a:rPr lang="pt-BR"/>
              <a:t> em forma de </a:t>
            </a:r>
            <a:r>
              <a:rPr b="1" lang="pt-BR"/>
              <a:t>árvore</a:t>
            </a:r>
            <a:r>
              <a:rPr lang="pt-BR"/>
              <a:t> usado para buscas </a:t>
            </a:r>
            <a:r>
              <a:rPr b="1" lang="pt-BR"/>
              <a:t>otimizadas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nomenclaturas que você </a:t>
            </a:r>
            <a:r>
              <a:rPr b="1" lang="pt-BR"/>
              <a:t>precisa</a:t>
            </a:r>
            <a:r>
              <a:rPr lang="pt-BR"/>
              <a:t> entender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ObjectClass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</a:t>
            </a:r>
            <a:r>
              <a:rPr lang="pt-BR"/>
              <a:t>ObjectClass</a:t>
            </a:r>
            <a:r>
              <a:rPr lang="pt-BR"/>
              <a:t> é uma </a:t>
            </a:r>
            <a:r>
              <a:rPr b="1" lang="pt-BR"/>
              <a:t>classe</a:t>
            </a:r>
            <a:r>
              <a:rPr lang="pt-BR"/>
              <a:t> que contém um conjunto de </a:t>
            </a:r>
            <a:r>
              <a:rPr b="1" lang="pt-BR"/>
              <a:t>atributos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 </a:t>
            </a:r>
            <a:r>
              <a:rPr b="1" lang="pt-BR"/>
              <a:t>só pode</a:t>
            </a:r>
            <a:r>
              <a:rPr lang="pt-BR"/>
              <a:t> inserir um dado no LDAP usando uma ObjectClass, e consequentemente, os atributos que</a:t>
            </a:r>
            <a:r>
              <a:rPr b="1" lang="pt-BR"/>
              <a:t> ela permitir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dois tipos: </a:t>
            </a:r>
            <a:r>
              <a:rPr b="1" lang="pt-BR"/>
              <a:t>AUXILIARY</a:t>
            </a:r>
            <a:r>
              <a:rPr lang="pt-BR"/>
              <a:t> &amp; </a:t>
            </a:r>
            <a:r>
              <a:rPr b="1" lang="pt-BR"/>
              <a:t>STRUCTURAL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Todo</a:t>
            </a:r>
            <a:r>
              <a:rPr lang="pt-BR"/>
              <a:t> registro precisa de </a:t>
            </a:r>
            <a:r>
              <a:rPr b="1" lang="pt-BR"/>
              <a:t>uma</a:t>
            </a:r>
            <a:r>
              <a:rPr lang="pt-BR"/>
              <a:t> </a:t>
            </a:r>
            <a:r>
              <a:rPr b="1" lang="pt-BR"/>
              <a:t>STRUCTURAL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</a:t>
            </a:r>
            <a:r>
              <a:rPr b="1" lang="pt-BR"/>
              <a:t>AUXILIARY</a:t>
            </a:r>
            <a:r>
              <a:rPr lang="pt-BR"/>
              <a:t> adiciona novos </a:t>
            </a:r>
            <a:r>
              <a:rPr b="1" lang="pt-BR"/>
              <a:t>atributos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ObjectClass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NAME</a:t>
            </a:r>
            <a:r>
              <a:rPr lang="pt-BR"/>
              <a:t> 'account'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SUP</a:t>
            </a:r>
            <a:r>
              <a:rPr lang="pt-BR"/>
              <a:t> top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STRUCTURAL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MUST</a:t>
            </a:r>
            <a:r>
              <a:rPr lang="pt-BR"/>
              <a:t> userid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MAY</a:t>
            </a:r>
            <a:r>
              <a:rPr lang="pt-BR"/>
              <a:t> ( description $ seeAlso $ localityName $ organizationName $ organizationalUnitName $ host )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7"/>
          <p:cNvCxnSpPr/>
          <p:nvPr/>
        </p:nvCxnSpPr>
        <p:spPr>
          <a:xfrm flipH="1">
            <a:off x="2111125" y="2009500"/>
            <a:ext cx="1400100" cy="7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ObjectClass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NAME</a:t>
            </a:r>
            <a:r>
              <a:rPr lang="pt-BR"/>
              <a:t> 'posixAccount'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SUP</a:t>
            </a:r>
            <a:r>
              <a:rPr lang="pt-BR"/>
              <a:t> top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AUXILIARY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DESC</a:t>
            </a:r>
            <a:r>
              <a:rPr lang="pt-BR"/>
              <a:t> 'Abstraction of an account with POSIX attributes'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MUST</a:t>
            </a:r>
            <a:r>
              <a:rPr lang="pt-BR"/>
              <a:t> ( cn $ uid $ uidNumber $ gidNumber $ homeDirectory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MAY</a:t>
            </a:r>
            <a:r>
              <a:rPr lang="pt-BR"/>
              <a:t> ( userPassword $ loginShell $ gecos $ description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8"/>
          <p:cNvCxnSpPr/>
          <p:nvPr/>
        </p:nvCxnSpPr>
        <p:spPr>
          <a:xfrm flipH="1">
            <a:off x="1849950" y="2002275"/>
            <a:ext cx="1400100" cy="7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Attribute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NAME</a:t>
            </a:r>
            <a:r>
              <a:rPr lang="pt-BR"/>
              <a:t> 'posixAccount'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SUP</a:t>
            </a:r>
            <a:r>
              <a:rPr lang="pt-BR"/>
              <a:t> top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AUXILIARY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DESC</a:t>
            </a:r>
            <a:r>
              <a:rPr lang="pt-BR"/>
              <a:t> 'Abstraction of an account with POSIX attributes'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MUST</a:t>
            </a:r>
            <a:r>
              <a:rPr lang="pt-BR"/>
              <a:t> ( cn $ uid $ uidNumber $ gidNumber $ homeDirectory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MAY</a:t>
            </a:r>
            <a:r>
              <a:rPr lang="pt-BR"/>
              <a:t> ( userPassword $ loginShell $ gecos $ description )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333700" y="2517350"/>
            <a:ext cx="7305300" cy="572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Attribute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cn</a:t>
            </a:r>
            <a:r>
              <a:rPr lang="pt-BR"/>
              <a:t>=mateus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uid</a:t>
            </a:r>
            <a:r>
              <a:rPr lang="pt-BR"/>
              <a:t>=mateus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uidNumber</a:t>
            </a:r>
            <a:r>
              <a:rPr lang="pt-BR"/>
              <a:t>=1000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gidNumber</a:t>
            </a:r>
            <a:r>
              <a:rPr lang="pt-BR"/>
              <a:t>=1000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homeDirectory</a:t>
            </a:r>
            <a:r>
              <a:rPr lang="pt-BR"/>
              <a:t>=/home/mateus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Schemas</a:t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2599775" y="1017725"/>
            <a:ext cx="1639500" cy="39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nis.ldif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544075" y="1838025"/>
            <a:ext cx="1639500" cy="39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posixAccount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2599763" y="1838025"/>
            <a:ext cx="1639500" cy="39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shadowAccount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4655475" y="1838025"/>
            <a:ext cx="1639500" cy="39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posixGroup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544075" y="2463900"/>
            <a:ext cx="1639500" cy="217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uid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uidNumber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gidNumber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homeDirectory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userPassword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loginShell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gecos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description</a:t>
            </a:r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 rot="10800000">
            <a:off x="4640850" y="1208975"/>
            <a:ext cx="1236900" cy="9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1"/>
          <p:cNvSpPr txBox="1"/>
          <p:nvPr/>
        </p:nvSpPr>
        <p:spPr>
          <a:xfrm>
            <a:off x="5837300" y="1017725"/>
            <a:ext cx="914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schema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21"/>
          <p:cNvCxnSpPr>
            <a:stCxn id="106" idx="2"/>
            <a:endCxn id="107" idx="0"/>
          </p:cNvCxnSpPr>
          <p:nvPr/>
        </p:nvCxnSpPr>
        <p:spPr>
          <a:xfrm rot="5400000">
            <a:off x="2177525" y="595925"/>
            <a:ext cx="428400" cy="2055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1"/>
          <p:cNvCxnSpPr>
            <a:stCxn id="106" idx="2"/>
            <a:endCxn id="109" idx="0"/>
          </p:cNvCxnSpPr>
          <p:nvPr/>
        </p:nvCxnSpPr>
        <p:spPr>
          <a:xfrm flipH="1" rot="-5400000">
            <a:off x="4233125" y="595925"/>
            <a:ext cx="428400" cy="2055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1"/>
          <p:cNvCxnSpPr>
            <a:stCxn id="106" idx="2"/>
            <a:endCxn id="108" idx="0"/>
          </p:cNvCxnSpPr>
          <p:nvPr/>
        </p:nvCxnSpPr>
        <p:spPr>
          <a:xfrm flipH="1" rot="-5400000">
            <a:off x="3205625" y="1623425"/>
            <a:ext cx="4284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/>
          <p:nvPr/>
        </p:nvCxnSpPr>
        <p:spPr>
          <a:xfrm rot="10800000">
            <a:off x="2225125" y="3603025"/>
            <a:ext cx="1236900" cy="9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1"/>
          <p:cNvSpPr txBox="1"/>
          <p:nvPr/>
        </p:nvSpPr>
        <p:spPr>
          <a:xfrm>
            <a:off x="3421575" y="3411775"/>
            <a:ext cx="1330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p21"/>
          <p:cNvCxnSpPr>
            <a:stCxn id="107" idx="2"/>
            <a:endCxn id="110" idx="0"/>
          </p:cNvCxnSpPr>
          <p:nvPr/>
        </p:nvCxnSpPr>
        <p:spPr>
          <a:xfrm flipH="1" rot="-5400000">
            <a:off x="1247125" y="2346525"/>
            <a:ext cx="234000" cy="600"/>
          </a:xfrm>
          <a:prstGeom prst="bentConnector3">
            <a:avLst>
              <a:gd fmla="val 5001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 rot="10800000">
            <a:off x="6403725" y="2029275"/>
            <a:ext cx="1236900" cy="9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1"/>
          <p:cNvSpPr txBox="1"/>
          <p:nvPr/>
        </p:nvSpPr>
        <p:spPr>
          <a:xfrm>
            <a:off x="7704975" y="1838025"/>
            <a:ext cx="1170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objectclass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