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5f5cf13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5f5cf13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5f5cf13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5f5cf13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5f5cf13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5f5cf13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5f5cf13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5f5cf13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663c5b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c663c5b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Simbólico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Físico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Inode?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9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uma estrutura de dados usada em sistemas de arquivos do Linux, para </a:t>
            </a:r>
            <a:r>
              <a:rPr lang="pt-BR">
                <a:solidFill>
                  <a:srgbClr val="000000"/>
                </a:solidFill>
              </a:rPr>
              <a:t>organizar</a:t>
            </a:r>
            <a:r>
              <a:rPr lang="pt-BR"/>
              <a:t> os dados ao longo do seu HD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Guarda informações como: </a:t>
            </a:r>
            <a:r>
              <a:rPr lang="pt-BR">
                <a:solidFill>
                  <a:srgbClr val="000000"/>
                </a:solidFill>
              </a:rPr>
              <a:t>owner, grupo, permissões, timestamp, bloco onde está armazenado.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FFA2"/>
                </a:solidFill>
              </a:rPr>
              <a:t>As informações que aparecem no “ls -l” estão em um</a:t>
            </a:r>
            <a:r>
              <a:rPr lang="pt-BR">
                <a:solidFill>
                  <a:srgbClr val="FF99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Inode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Char char="●"/>
            </a:pPr>
            <a:r>
              <a:rPr lang="pt-BR">
                <a:solidFill>
                  <a:srgbClr val="00FFA2"/>
                </a:solidFill>
              </a:rPr>
              <a:t>Cada arquivo cria um novo </a:t>
            </a:r>
            <a:r>
              <a:rPr lang="pt-BR">
                <a:solidFill>
                  <a:srgbClr val="000000"/>
                </a:solidFill>
              </a:rPr>
              <a:t>Inode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</a:t>
            </a:r>
            <a:r>
              <a:rPr lang="pt-BR"/>
              <a:t>Inode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112" y="1891534"/>
            <a:ext cx="796225" cy="79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>
            <a:stCxn id="68" idx="2"/>
          </p:cNvCxnSpPr>
          <p:nvPr/>
        </p:nvCxnSpPr>
        <p:spPr>
          <a:xfrm>
            <a:off x="6682225" y="2687759"/>
            <a:ext cx="2400" cy="537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5993563" y="3200200"/>
            <a:ext cx="2884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bloco </a:t>
            </a:r>
            <a:r>
              <a:rPr b="1" lang="pt-B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36981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402075" y="3536800"/>
            <a:ext cx="1874900" cy="796225"/>
          </a:xfrm>
          <a:prstGeom prst="flowChartProcess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</a:rPr>
              <a:t>owner: </a:t>
            </a:r>
            <a:r>
              <a:rPr lang="pt-BR" sz="900">
                <a:solidFill>
                  <a:schemeClr val="lt1"/>
                </a:solidFill>
              </a:rPr>
              <a:t>mateus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</a:rPr>
              <a:t>grupo: </a:t>
            </a:r>
            <a:r>
              <a:rPr lang="pt-BR" sz="900">
                <a:solidFill>
                  <a:schemeClr val="lt1"/>
                </a:solidFill>
              </a:rPr>
              <a:t>mateus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</a:rPr>
              <a:t>timestamp: </a:t>
            </a:r>
            <a:r>
              <a:rPr lang="pt-BR" sz="900">
                <a:solidFill>
                  <a:schemeClr val="lt1"/>
                </a:solidFill>
              </a:rPr>
              <a:t>mar 31 23:46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</a:rPr>
              <a:t>permissões: </a:t>
            </a:r>
            <a:r>
              <a:rPr lang="pt-BR" sz="900">
                <a:solidFill>
                  <a:schemeClr val="lt1"/>
                </a:solidFill>
              </a:rPr>
              <a:t>rwxrwxr-x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</a:rPr>
              <a:t>bloco: </a:t>
            </a:r>
            <a:r>
              <a:rPr lang="pt-BR" sz="900">
                <a:solidFill>
                  <a:schemeClr val="lt1"/>
                </a:solidFill>
              </a:rPr>
              <a:t>36981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227025" y="3540850"/>
            <a:ext cx="165300" cy="796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00525" y="3716538"/>
            <a:ext cx="921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inode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/>
          <p:nvPr/>
        </p:nvSpPr>
        <p:spPr>
          <a:xfrm rot="-5400000">
            <a:off x="1934150" y="4059250"/>
            <a:ext cx="165300" cy="340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 rot="-5400000">
            <a:off x="6819175" y="3300325"/>
            <a:ext cx="165300" cy="500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6" name="Google Shape;76;p15"/>
          <p:cNvCxnSpPr>
            <a:stCxn id="74" idx="1"/>
            <a:endCxn id="75" idx="1"/>
          </p:cNvCxnSpPr>
          <p:nvPr/>
        </p:nvCxnSpPr>
        <p:spPr>
          <a:xfrm rot="-5400000">
            <a:off x="4119800" y="1530100"/>
            <a:ext cx="678900" cy="4884900"/>
          </a:xfrm>
          <a:prstGeom prst="curvedConnector3">
            <a:avLst>
              <a:gd fmla="val -35075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319" y="1818493"/>
            <a:ext cx="921600" cy="92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>
            <a:stCxn id="77" idx="0"/>
            <a:endCxn id="68" idx="0"/>
          </p:cNvCxnSpPr>
          <p:nvPr/>
        </p:nvCxnSpPr>
        <p:spPr>
          <a:xfrm flipH="1" rot="-5400000">
            <a:off x="4231219" y="-559607"/>
            <a:ext cx="72900" cy="4829100"/>
          </a:xfrm>
          <a:prstGeom prst="curvedConnector3">
            <a:avLst>
              <a:gd fmla="val -326646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físico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apontamento para o mesmo Inode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NÃO</a:t>
            </a:r>
            <a:r>
              <a:rPr lang="pt-BR"/>
              <a:t> é uma cópia! Uma cópia cria um </a:t>
            </a:r>
            <a:r>
              <a:rPr lang="pt-BR">
                <a:solidFill>
                  <a:srgbClr val="000000"/>
                </a:solidFill>
              </a:rPr>
              <a:t>novo</a:t>
            </a:r>
            <a:r>
              <a:rPr lang="pt-BR"/>
              <a:t> Inode no sistema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703625" y="3301650"/>
            <a:ext cx="1874900" cy="796225"/>
          </a:xfrm>
          <a:prstGeom prst="flowChartProcess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</a:rPr>
              <a:t>owner: </a:t>
            </a:r>
            <a:r>
              <a:rPr lang="pt-BR" sz="900">
                <a:solidFill>
                  <a:schemeClr val="lt1"/>
                </a:solidFill>
              </a:rPr>
              <a:t>mateus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</a:rPr>
              <a:t>grupo: </a:t>
            </a:r>
            <a:r>
              <a:rPr lang="pt-BR" sz="900">
                <a:solidFill>
                  <a:schemeClr val="lt1"/>
                </a:solidFill>
              </a:rPr>
              <a:t>mateus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</a:rPr>
              <a:t>timestamp: </a:t>
            </a:r>
            <a:r>
              <a:rPr lang="pt-BR" sz="900">
                <a:solidFill>
                  <a:schemeClr val="lt1"/>
                </a:solidFill>
              </a:rPr>
              <a:t>mar 31 23:46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</a:rPr>
              <a:t>permissões: </a:t>
            </a:r>
            <a:r>
              <a:rPr lang="pt-BR" sz="900">
                <a:solidFill>
                  <a:schemeClr val="lt1"/>
                </a:solidFill>
              </a:rPr>
              <a:t>rwxrwxr-x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</a:rPr>
              <a:t>bloco: </a:t>
            </a:r>
            <a:r>
              <a:rPr lang="pt-BR" sz="900">
                <a:solidFill>
                  <a:schemeClr val="lt1"/>
                </a:solidFill>
              </a:rPr>
              <a:t>36981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111200" y="2775913"/>
            <a:ext cx="921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inode </a:t>
            </a:r>
            <a:r>
              <a:rPr b="1" lang="pt-BR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15324</a:t>
            </a:r>
            <a:endParaRPr b="1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085750" y="2263625"/>
            <a:ext cx="13509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arquivo_1.txt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1776200" y="2603850"/>
            <a:ext cx="1911300" cy="1100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 txBox="1"/>
          <p:nvPr/>
        </p:nvSpPr>
        <p:spPr>
          <a:xfrm>
            <a:off x="6489425" y="2263625"/>
            <a:ext cx="15159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arquivo_2.txt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" name="Google Shape;90;p16"/>
          <p:cNvCxnSpPr>
            <a:stCxn id="89" idx="2"/>
            <a:endCxn id="85" idx="3"/>
          </p:cNvCxnSpPr>
          <p:nvPr/>
        </p:nvCxnSpPr>
        <p:spPr>
          <a:xfrm rot="5400000">
            <a:off x="5863025" y="2315375"/>
            <a:ext cx="1099800" cy="1668900"/>
          </a:xfrm>
          <a:prstGeom prst="curved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/>
          <p:nvPr/>
        </p:nvSpPr>
        <p:spPr>
          <a:xfrm>
            <a:off x="2476675" y="2859050"/>
            <a:ext cx="590400" cy="70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simbólico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</a:t>
            </a:r>
            <a:r>
              <a:rPr lang="pt-BR">
                <a:solidFill>
                  <a:srgbClr val="000000"/>
                </a:solidFill>
              </a:rPr>
              <a:t>apontamento</a:t>
            </a:r>
            <a:r>
              <a:rPr lang="pt-BR"/>
              <a:t> para o arquivo em si, mesma coisa que um atalho no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Tamanho </a:t>
            </a:r>
            <a:r>
              <a:rPr lang="pt-BR">
                <a:solidFill>
                  <a:srgbClr val="000000"/>
                </a:solidFill>
              </a:rPr>
              <a:t>pequeno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703625" y="3301650"/>
            <a:ext cx="1874900" cy="796225"/>
          </a:xfrm>
          <a:prstGeom prst="flowChartProcess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</a:rPr>
              <a:t>owner: </a:t>
            </a:r>
            <a:r>
              <a:rPr lang="pt-BR" sz="900">
                <a:solidFill>
                  <a:schemeClr val="lt1"/>
                </a:solidFill>
              </a:rPr>
              <a:t>mateus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</a:rPr>
              <a:t>grupo: </a:t>
            </a:r>
            <a:r>
              <a:rPr lang="pt-BR" sz="900">
                <a:solidFill>
                  <a:schemeClr val="lt1"/>
                </a:solidFill>
              </a:rPr>
              <a:t>mateus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</a:rPr>
              <a:t>timestamp: </a:t>
            </a:r>
            <a:r>
              <a:rPr lang="pt-BR" sz="900">
                <a:solidFill>
                  <a:schemeClr val="lt1"/>
                </a:solidFill>
              </a:rPr>
              <a:t>mar 31 23:46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</a:rPr>
              <a:t>permissões: </a:t>
            </a:r>
            <a:r>
              <a:rPr lang="pt-BR" sz="900">
                <a:solidFill>
                  <a:schemeClr val="lt1"/>
                </a:solidFill>
              </a:rPr>
              <a:t>rwxrwxr-x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</a:rPr>
              <a:t>bloco: </a:t>
            </a:r>
            <a:r>
              <a:rPr lang="pt-BR" sz="900">
                <a:solidFill>
                  <a:schemeClr val="lt1"/>
                </a:solidFill>
              </a:rPr>
              <a:t>36981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085750" y="2263625"/>
            <a:ext cx="13509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arquivo_1.txt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" name="Google Shape;100;p17"/>
          <p:cNvCxnSpPr/>
          <p:nvPr/>
        </p:nvCxnSpPr>
        <p:spPr>
          <a:xfrm>
            <a:off x="1776200" y="2603850"/>
            <a:ext cx="1911300" cy="1100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7"/>
          <p:cNvSpPr txBox="1"/>
          <p:nvPr/>
        </p:nvSpPr>
        <p:spPr>
          <a:xfrm>
            <a:off x="6489425" y="2263625"/>
            <a:ext cx="15159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arquivo_2.txt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p17"/>
          <p:cNvCxnSpPr>
            <a:stCxn id="101" idx="1"/>
            <a:endCxn id="99" idx="3"/>
          </p:cNvCxnSpPr>
          <p:nvPr/>
        </p:nvCxnSpPr>
        <p:spPr>
          <a:xfrm rot="10800000">
            <a:off x="2436725" y="2431775"/>
            <a:ext cx="4052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