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Comfortaa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Comfortaa-bold.fntdata"/><Relationship Id="rId16" Type="http://schemas.openxmlformats.org/officeDocument/2006/relationships/font" Target="fonts/Comfortaa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60fe8215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60fe8215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60fe8215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60fe8215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60fe82151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60fe82151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60fe82151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60fe82151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c6642ca5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c6642ca5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26095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8037FF"/>
            </a:gs>
            <a:gs pos="100000">
              <a:srgbClr val="8037FF"/>
            </a:gs>
          </a:gsLst>
          <a:lin ang="540001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E2AA"/>
              </a:buClr>
              <a:buSzPts val="2800"/>
              <a:buFont typeface="Montserrat"/>
              <a:buNone/>
              <a:defRPr i="0" sz="2800" u="none" cap="none" strike="noStrike">
                <a:solidFill>
                  <a:srgbClr val="1EE2AA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FFA2"/>
              </a:buClr>
              <a:buSzPts val="1800"/>
              <a:buFont typeface="Montserrat"/>
              <a:buChar char="●"/>
              <a:defRPr i="0" sz="18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Montserrat"/>
              <a:buChar char="○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Montserrat"/>
              <a:buChar char="■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Montserrat"/>
              <a:buChar char="●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Montserrat"/>
              <a:buChar char="○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Montserrat"/>
              <a:buChar char="■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Montserrat"/>
              <a:buChar char="●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Montserrat"/>
              <a:buChar char="○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FFA2"/>
              </a:buClr>
              <a:buSzPts val="1400"/>
              <a:buFont typeface="Montserrat"/>
              <a:buChar char="■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7764425" y="4168625"/>
            <a:ext cx="1379575" cy="9748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Níveis de RAID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RAID 0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10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Conhecido por </a:t>
            </a:r>
            <a:r>
              <a:rPr i="1" lang="pt-BR" sz="1400">
                <a:solidFill>
                  <a:srgbClr val="000000"/>
                </a:solidFill>
              </a:rPr>
              <a:t>stripping</a:t>
            </a:r>
            <a:r>
              <a:rPr lang="pt-BR" sz="1400">
                <a:solidFill>
                  <a:srgbClr val="FFFF00"/>
                </a:solidFill>
              </a:rPr>
              <a:t> </a:t>
            </a:r>
            <a:r>
              <a:rPr lang="pt-BR" sz="1400"/>
              <a:t>de dados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Mínimo de 2 discos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Divide os dados </a:t>
            </a:r>
            <a:r>
              <a:rPr lang="pt-BR" sz="1400">
                <a:solidFill>
                  <a:srgbClr val="000000"/>
                </a:solidFill>
              </a:rPr>
              <a:t>igualmente</a:t>
            </a:r>
            <a:r>
              <a:rPr lang="pt-BR" sz="1400">
                <a:solidFill>
                  <a:srgbClr val="FFFF00"/>
                </a:solidFill>
              </a:rPr>
              <a:t> </a:t>
            </a:r>
            <a:r>
              <a:rPr lang="pt-BR" sz="1400"/>
              <a:t>entre os discos para aumentar o desempenho de </a:t>
            </a:r>
            <a:r>
              <a:rPr lang="pt-BR" sz="1400">
                <a:solidFill>
                  <a:srgbClr val="000000"/>
                </a:solidFill>
              </a:rPr>
              <a:t>leitura e gravação</a:t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4054338" y="2028175"/>
            <a:ext cx="1048200" cy="490200"/>
          </a:xfrm>
          <a:prstGeom prst="rect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RAID 0</a:t>
            </a:r>
            <a:endParaRPr sz="1800">
              <a:solidFill>
                <a:srgbClr val="FF99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2989238" y="2946675"/>
            <a:ext cx="1510200" cy="372000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</a:rPr>
              <a:t>A1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64" name="Google Shape;64;p14"/>
          <p:cNvSpPr/>
          <p:nvPr/>
        </p:nvSpPr>
        <p:spPr>
          <a:xfrm>
            <a:off x="4644563" y="2946675"/>
            <a:ext cx="1510200" cy="372000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</a:rPr>
              <a:t>A2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2989225" y="3404025"/>
            <a:ext cx="1510200" cy="372000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</a:rPr>
              <a:t>B1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4644550" y="3404025"/>
            <a:ext cx="1510200" cy="372000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</a:rPr>
              <a:t>B</a:t>
            </a:r>
            <a:r>
              <a:rPr b="1" lang="pt-BR">
                <a:solidFill>
                  <a:schemeClr val="lt1"/>
                </a:solidFill>
              </a:rPr>
              <a:t>2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2989238" y="3861375"/>
            <a:ext cx="1510200" cy="372000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</a:rPr>
              <a:t>C</a:t>
            </a:r>
            <a:r>
              <a:rPr b="1" lang="pt-BR">
                <a:solidFill>
                  <a:schemeClr val="lt1"/>
                </a:solidFill>
              </a:rPr>
              <a:t>1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68" name="Google Shape;68;p14"/>
          <p:cNvSpPr/>
          <p:nvPr/>
        </p:nvSpPr>
        <p:spPr>
          <a:xfrm>
            <a:off x="4644563" y="3861375"/>
            <a:ext cx="1510200" cy="372000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</a:rPr>
              <a:t>C</a:t>
            </a:r>
            <a:r>
              <a:rPr b="1" lang="pt-BR">
                <a:solidFill>
                  <a:schemeClr val="lt1"/>
                </a:solidFill>
              </a:rPr>
              <a:t>2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69" name="Google Shape;69;p14"/>
          <p:cNvSpPr/>
          <p:nvPr/>
        </p:nvSpPr>
        <p:spPr>
          <a:xfrm>
            <a:off x="2989238" y="4318725"/>
            <a:ext cx="1510200" cy="372000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</a:rPr>
              <a:t>D</a:t>
            </a:r>
            <a:r>
              <a:rPr b="1" lang="pt-BR">
                <a:solidFill>
                  <a:schemeClr val="lt1"/>
                </a:solidFill>
              </a:rPr>
              <a:t>1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70" name="Google Shape;70;p14"/>
          <p:cNvSpPr/>
          <p:nvPr/>
        </p:nvSpPr>
        <p:spPr>
          <a:xfrm>
            <a:off x="4644563" y="4318725"/>
            <a:ext cx="1510200" cy="372000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</a:rPr>
              <a:t>D</a:t>
            </a:r>
            <a:r>
              <a:rPr b="1" lang="pt-BR">
                <a:solidFill>
                  <a:schemeClr val="lt1"/>
                </a:solidFill>
              </a:rPr>
              <a:t>2</a:t>
            </a:r>
            <a:endParaRPr b="1">
              <a:solidFill>
                <a:schemeClr val="lt1"/>
              </a:solidFill>
            </a:endParaRPr>
          </a:p>
        </p:txBody>
      </p:sp>
      <p:cxnSp>
        <p:nvCxnSpPr>
          <p:cNvPr id="71" name="Google Shape;71;p14"/>
          <p:cNvCxnSpPr>
            <a:stCxn id="62" idx="2"/>
            <a:endCxn id="63" idx="0"/>
          </p:cNvCxnSpPr>
          <p:nvPr/>
        </p:nvCxnSpPr>
        <p:spPr>
          <a:xfrm rot="5400000">
            <a:off x="3947238" y="2315575"/>
            <a:ext cx="428400" cy="834000"/>
          </a:xfrm>
          <a:prstGeom prst="bentConnector3">
            <a:avLst>
              <a:gd fmla="val 49988" name="adj1"/>
            </a:avLst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" name="Google Shape;72;p14"/>
          <p:cNvCxnSpPr>
            <a:stCxn id="62" idx="2"/>
            <a:endCxn id="64" idx="0"/>
          </p:cNvCxnSpPr>
          <p:nvPr/>
        </p:nvCxnSpPr>
        <p:spPr>
          <a:xfrm flipH="1" rot="-5400000">
            <a:off x="4774788" y="2322025"/>
            <a:ext cx="428400" cy="821100"/>
          </a:xfrm>
          <a:prstGeom prst="bentConnector3">
            <a:avLst>
              <a:gd fmla="val 49988" name="adj1"/>
            </a:avLst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" name="Google Shape;73;p14"/>
          <p:cNvSpPr/>
          <p:nvPr/>
        </p:nvSpPr>
        <p:spPr>
          <a:xfrm>
            <a:off x="4644550" y="2800750"/>
            <a:ext cx="1510200" cy="20727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4"/>
          <p:cNvSpPr txBox="1"/>
          <p:nvPr/>
        </p:nvSpPr>
        <p:spPr>
          <a:xfrm>
            <a:off x="6154750" y="2946775"/>
            <a:ext cx="2789400" cy="4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FFA2"/>
              </a:buClr>
              <a:buSzPts val="1000"/>
              <a:buFont typeface="Montserrat"/>
              <a:buChar char="●"/>
            </a:pPr>
            <a:r>
              <a:rPr lang="pt-BR" sz="1000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rPr>
              <a:t>Se perder um disco, perde-se os dados</a:t>
            </a:r>
            <a:endParaRPr sz="1000">
              <a:solidFill>
                <a:srgbClr val="00FFA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FFA2"/>
              </a:buClr>
              <a:buSzPts val="1000"/>
              <a:buFont typeface="Montserrat"/>
              <a:buChar char="●"/>
            </a:pPr>
            <a:r>
              <a:rPr lang="pt-BR" sz="1000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rPr>
              <a:t>Alto desempenho</a:t>
            </a:r>
            <a:endParaRPr sz="1000">
              <a:solidFill>
                <a:srgbClr val="00FFA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FFA2"/>
              </a:buClr>
              <a:buSzPts val="1000"/>
              <a:buFont typeface="Montserrat"/>
              <a:buChar char="●"/>
            </a:pPr>
            <a:r>
              <a:rPr lang="pt-BR" sz="1000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rPr>
              <a:t>Custo baixo</a:t>
            </a:r>
            <a:endParaRPr sz="1000">
              <a:solidFill>
                <a:srgbClr val="00FFA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RAID 1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11700" y="1152475"/>
            <a:ext cx="8520600" cy="8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Conhecido por </a:t>
            </a:r>
            <a:r>
              <a:rPr i="1" lang="pt-BR" sz="1400">
                <a:solidFill>
                  <a:srgbClr val="000000"/>
                </a:solidFill>
              </a:rPr>
              <a:t>mirroring</a:t>
            </a:r>
            <a:r>
              <a:rPr i="1" lang="pt-BR" sz="1400">
                <a:solidFill>
                  <a:srgbClr val="FFFF00"/>
                </a:solidFill>
              </a:rPr>
              <a:t> </a:t>
            </a:r>
            <a:r>
              <a:rPr lang="pt-BR" sz="1400"/>
              <a:t>de dados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Mínimo de 2 discos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Duplica os dados </a:t>
            </a:r>
            <a:r>
              <a:rPr lang="pt-BR" sz="1400">
                <a:solidFill>
                  <a:srgbClr val="000000"/>
                </a:solidFill>
              </a:rPr>
              <a:t>igualmente</a:t>
            </a:r>
            <a:r>
              <a:rPr lang="pt-BR" sz="1400">
                <a:solidFill>
                  <a:srgbClr val="FFFF00"/>
                </a:solidFill>
              </a:rPr>
              <a:t> </a:t>
            </a:r>
            <a:r>
              <a:rPr lang="pt-BR" sz="1400"/>
              <a:t>entre os discos para criar redundância em caso de falhas</a:t>
            </a:r>
            <a:endParaRPr sz="1400">
              <a:solidFill>
                <a:srgbClr val="FFFF00"/>
              </a:solidFill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4054338" y="2028175"/>
            <a:ext cx="1048200" cy="490200"/>
          </a:xfrm>
          <a:prstGeom prst="rect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RAID 1</a:t>
            </a:r>
            <a:endParaRPr sz="1800">
              <a:solidFill>
                <a:srgbClr val="FF99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" name="Google Shape;82;p15"/>
          <p:cNvSpPr/>
          <p:nvPr/>
        </p:nvSpPr>
        <p:spPr>
          <a:xfrm>
            <a:off x="2989238" y="2946675"/>
            <a:ext cx="1510200" cy="372000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</a:rPr>
              <a:t>A1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83" name="Google Shape;83;p15"/>
          <p:cNvSpPr/>
          <p:nvPr/>
        </p:nvSpPr>
        <p:spPr>
          <a:xfrm>
            <a:off x="4644563" y="2946675"/>
            <a:ext cx="1510200" cy="372000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</a:rPr>
              <a:t>A1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84" name="Google Shape;84;p15"/>
          <p:cNvSpPr/>
          <p:nvPr/>
        </p:nvSpPr>
        <p:spPr>
          <a:xfrm>
            <a:off x="2989225" y="3404025"/>
            <a:ext cx="1510200" cy="372000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</a:rPr>
              <a:t>B1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85" name="Google Shape;85;p15"/>
          <p:cNvSpPr/>
          <p:nvPr/>
        </p:nvSpPr>
        <p:spPr>
          <a:xfrm>
            <a:off x="4644550" y="3404025"/>
            <a:ext cx="1510200" cy="372000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</a:rPr>
              <a:t>B1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86" name="Google Shape;86;p15"/>
          <p:cNvSpPr/>
          <p:nvPr/>
        </p:nvSpPr>
        <p:spPr>
          <a:xfrm>
            <a:off x="2989238" y="3861375"/>
            <a:ext cx="1510200" cy="372000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</a:rPr>
              <a:t>C1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87" name="Google Shape;87;p15"/>
          <p:cNvSpPr/>
          <p:nvPr/>
        </p:nvSpPr>
        <p:spPr>
          <a:xfrm>
            <a:off x="4644563" y="3861375"/>
            <a:ext cx="1510200" cy="372000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</a:rPr>
              <a:t>C1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88" name="Google Shape;88;p15"/>
          <p:cNvSpPr/>
          <p:nvPr/>
        </p:nvSpPr>
        <p:spPr>
          <a:xfrm>
            <a:off x="2989238" y="4318725"/>
            <a:ext cx="1510200" cy="372000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</a:rPr>
              <a:t>D1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89" name="Google Shape;89;p15"/>
          <p:cNvSpPr/>
          <p:nvPr/>
        </p:nvSpPr>
        <p:spPr>
          <a:xfrm>
            <a:off x="4644563" y="4318725"/>
            <a:ext cx="1510200" cy="372000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</a:rPr>
              <a:t>D1</a:t>
            </a:r>
            <a:endParaRPr b="1">
              <a:solidFill>
                <a:schemeClr val="lt1"/>
              </a:solidFill>
            </a:endParaRPr>
          </a:p>
        </p:txBody>
      </p:sp>
      <p:cxnSp>
        <p:nvCxnSpPr>
          <p:cNvPr id="90" name="Google Shape;90;p15"/>
          <p:cNvCxnSpPr>
            <a:stCxn id="81" idx="2"/>
            <a:endCxn id="82" idx="0"/>
          </p:cNvCxnSpPr>
          <p:nvPr/>
        </p:nvCxnSpPr>
        <p:spPr>
          <a:xfrm rot="5400000">
            <a:off x="3947238" y="2315575"/>
            <a:ext cx="428400" cy="834000"/>
          </a:xfrm>
          <a:prstGeom prst="bentConnector3">
            <a:avLst>
              <a:gd fmla="val 49988" name="adj1"/>
            </a:avLst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" name="Google Shape;91;p15"/>
          <p:cNvCxnSpPr>
            <a:stCxn id="81" idx="2"/>
            <a:endCxn id="83" idx="0"/>
          </p:cNvCxnSpPr>
          <p:nvPr/>
        </p:nvCxnSpPr>
        <p:spPr>
          <a:xfrm flipH="1" rot="-5400000">
            <a:off x="4774788" y="2322025"/>
            <a:ext cx="428400" cy="821100"/>
          </a:xfrm>
          <a:prstGeom prst="bentConnector3">
            <a:avLst>
              <a:gd fmla="val 49988" name="adj1"/>
            </a:avLst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" name="Google Shape;92;p15"/>
          <p:cNvSpPr/>
          <p:nvPr/>
        </p:nvSpPr>
        <p:spPr>
          <a:xfrm>
            <a:off x="4644550" y="2800750"/>
            <a:ext cx="1510200" cy="20727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5"/>
          <p:cNvSpPr txBox="1"/>
          <p:nvPr/>
        </p:nvSpPr>
        <p:spPr>
          <a:xfrm>
            <a:off x="6154750" y="2946775"/>
            <a:ext cx="2789400" cy="7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FFA2"/>
              </a:buClr>
              <a:buSzPts val="1000"/>
              <a:buFont typeface="Montserrat"/>
              <a:buChar char="●"/>
            </a:pPr>
            <a:r>
              <a:rPr lang="pt-BR" sz="1000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rPr>
              <a:t>Se perder um disco, temos uma cópia exata</a:t>
            </a:r>
            <a:endParaRPr sz="1000">
              <a:solidFill>
                <a:srgbClr val="00FFA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FFA2"/>
              </a:buClr>
              <a:buSzPts val="1000"/>
              <a:buFont typeface="Montserrat"/>
              <a:buChar char="●"/>
            </a:pPr>
            <a:r>
              <a:rPr lang="pt-BR" sz="1000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rPr>
              <a:t>Perda de desempenho</a:t>
            </a:r>
            <a:endParaRPr sz="1000">
              <a:solidFill>
                <a:srgbClr val="00FFA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FFA2"/>
              </a:buClr>
              <a:buSzPts val="1000"/>
              <a:buFont typeface="Montserrat"/>
              <a:buChar char="●"/>
            </a:pPr>
            <a:r>
              <a:rPr lang="pt-BR" sz="1000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rPr>
              <a:t>Custo baixo</a:t>
            </a:r>
            <a:endParaRPr sz="1000">
              <a:solidFill>
                <a:srgbClr val="00FFA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RAID 5</a:t>
            </a:r>
            <a:endParaRPr/>
          </a:p>
        </p:txBody>
      </p:sp>
      <p:sp>
        <p:nvSpPr>
          <p:cNvPr id="99" name="Google Shape;99;p16"/>
          <p:cNvSpPr txBox="1"/>
          <p:nvPr>
            <p:ph idx="1" type="body"/>
          </p:nvPr>
        </p:nvSpPr>
        <p:spPr>
          <a:xfrm>
            <a:off x="311700" y="1152475"/>
            <a:ext cx="8520600" cy="8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t-BR" sz="1200"/>
              <a:t>Fornece </a:t>
            </a:r>
            <a:r>
              <a:rPr lang="pt-BR" sz="1200">
                <a:solidFill>
                  <a:srgbClr val="000000"/>
                </a:solidFill>
              </a:rPr>
              <a:t>desempenho</a:t>
            </a:r>
            <a:r>
              <a:rPr lang="pt-BR" sz="1200">
                <a:solidFill>
                  <a:srgbClr val="FFFF00"/>
                </a:solidFill>
              </a:rPr>
              <a:t> </a:t>
            </a:r>
            <a:r>
              <a:rPr lang="pt-BR" sz="1200"/>
              <a:t>porque os dados são distribuídos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t-BR" sz="1200">
                <a:solidFill>
                  <a:srgbClr val="000000"/>
                </a:solidFill>
              </a:rPr>
              <a:t>1/número_de_discos </a:t>
            </a:r>
            <a:r>
              <a:rPr lang="pt-BR" sz="1200"/>
              <a:t>será usado para o bit de paridade (no nosso exemplo, </a:t>
            </a:r>
            <a:r>
              <a:rPr lang="pt-BR" sz="1200">
                <a:solidFill>
                  <a:srgbClr val="000000"/>
                </a:solidFill>
              </a:rPr>
              <a:t>¼</a:t>
            </a:r>
            <a:r>
              <a:rPr lang="pt-BR" sz="1200"/>
              <a:t>)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t-BR" sz="1200"/>
              <a:t>Fornece </a:t>
            </a:r>
            <a:r>
              <a:rPr lang="pt-BR" sz="1200">
                <a:solidFill>
                  <a:srgbClr val="000000"/>
                </a:solidFill>
              </a:rPr>
              <a:t>redundância</a:t>
            </a:r>
            <a:r>
              <a:rPr lang="pt-BR" sz="1200">
                <a:solidFill>
                  <a:srgbClr val="FFFF00"/>
                </a:solidFill>
              </a:rPr>
              <a:t> </a:t>
            </a:r>
            <a:r>
              <a:rPr lang="pt-BR" sz="1200"/>
              <a:t>pela paridade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t-BR" sz="1200"/>
              <a:t>Se tivermos 4 discos de 500GB, nosso VD será 1,5TB (500GB somente para paridade)</a:t>
            </a:r>
            <a:endParaRPr sz="1200"/>
          </a:p>
        </p:txBody>
      </p:sp>
      <p:sp>
        <p:nvSpPr>
          <p:cNvPr id="100" name="Google Shape;100;p16"/>
          <p:cNvSpPr txBox="1"/>
          <p:nvPr/>
        </p:nvSpPr>
        <p:spPr>
          <a:xfrm>
            <a:off x="2990663" y="2080075"/>
            <a:ext cx="1048200" cy="490200"/>
          </a:xfrm>
          <a:prstGeom prst="rect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RAID 5</a:t>
            </a:r>
            <a:endParaRPr sz="1800">
              <a:solidFill>
                <a:srgbClr val="FF99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" name="Google Shape;101;p16"/>
          <p:cNvSpPr/>
          <p:nvPr/>
        </p:nvSpPr>
        <p:spPr>
          <a:xfrm>
            <a:off x="1104338" y="3060975"/>
            <a:ext cx="1510200" cy="372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</a:rPr>
              <a:t>A1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02" name="Google Shape;102;p16"/>
          <p:cNvSpPr/>
          <p:nvPr/>
        </p:nvSpPr>
        <p:spPr>
          <a:xfrm>
            <a:off x="2759663" y="3060975"/>
            <a:ext cx="1510200" cy="372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</a:rPr>
              <a:t>A2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03" name="Google Shape;103;p16"/>
          <p:cNvSpPr/>
          <p:nvPr/>
        </p:nvSpPr>
        <p:spPr>
          <a:xfrm>
            <a:off x="1104325" y="3518325"/>
            <a:ext cx="1510200" cy="372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</a:rPr>
              <a:t>B1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04" name="Google Shape;104;p16"/>
          <p:cNvSpPr/>
          <p:nvPr/>
        </p:nvSpPr>
        <p:spPr>
          <a:xfrm>
            <a:off x="2759650" y="3518325"/>
            <a:ext cx="1510200" cy="372000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</a:rPr>
              <a:t>Bp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05" name="Google Shape;105;p16"/>
          <p:cNvSpPr/>
          <p:nvPr/>
        </p:nvSpPr>
        <p:spPr>
          <a:xfrm>
            <a:off x="1104338" y="3975675"/>
            <a:ext cx="1510200" cy="372000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</a:rPr>
              <a:t>Cp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06" name="Google Shape;106;p16"/>
          <p:cNvSpPr/>
          <p:nvPr/>
        </p:nvSpPr>
        <p:spPr>
          <a:xfrm>
            <a:off x="2759663" y="3975675"/>
            <a:ext cx="1510200" cy="372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</a:rPr>
              <a:t>C1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07" name="Google Shape;107;p16"/>
          <p:cNvSpPr/>
          <p:nvPr/>
        </p:nvSpPr>
        <p:spPr>
          <a:xfrm>
            <a:off x="1104338" y="4433025"/>
            <a:ext cx="1510200" cy="372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</a:rPr>
              <a:t>D1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08" name="Google Shape;108;p16"/>
          <p:cNvSpPr/>
          <p:nvPr/>
        </p:nvSpPr>
        <p:spPr>
          <a:xfrm>
            <a:off x="2759663" y="4433025"/>
            <a:ext cx="1510200" cy="372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</a:rPr>
              <a:t>D2</a:t>
            </a:r>
            <a:endParaRPr b="1">
              <a:solidFill>
                <a:schemeClr val="lt1"/>
              </a:solidFill>
            </a:endParaRPr>
          </a:p>
        </p:txBody>
      </p:sp>
      <p:cxnSp>
        <p:nvCxnSpPr>
          <p:cNvPr id="109" name="Google Shape;109;p16"/>
          <p:cNvCxnSpPr>
            <a:stCxn id="100" idx="2"/>
            <a:endCxn id="101" idx="0"/>
          </p:cNvCxnSpPr>
          <p:nvPr/>
        </p:nvCxnSpPr>
        <p:spPr>
          <a:xfrm rot="5400000">
            <a:off x="2441663" y="1987975"/>
            <a:ext cx="490800" cy="1655400"/>
          </a:xfrm>
          <a:prstGeom prst="bentConnector3">
            <a:avLst>
              <a:gd fmla="val 49990" name="adj1"/>
            </a:avLst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" name="Google Shape;110;p16"/>
          <p:cNvCxnSpPr>
            <a:stCxn id="100" idx="2"/>
            <a:endCxn id="102" idx="0"/>
          </p:cNvCxnSpPr>
          <p:nvPr/>
        </p:nvCxnSpPr>
        <p:spPr>
          <a:xfrm flipH="1" rot="-5400000">
            <a:off x="3269663" y="2815375"/>
            <a:ext cx="490800" cy="600"/>
          </a:xfrm>
          <a:prstGeom prst="bentConnector3">
            <a:avLst>
              <a:gd fmla="val 49990" name="adj1"/>
            </a:avLst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1" name="Google Shape;111;p16"/>
          <p:cNvSpPr/>
          <p:nvPr/>
        </p:nvSpPr>
        <p:spPr>
          <a:xfrm>
            <a:off x="4495238" y="3061075"/>
            <a:ext cx="1510200" cy="372000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</a:rPr>
              <a:t>Ap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12" name="Google Shape;112;p16"/>
          <p:cNvSpPr/>
          <p:nvPr/>
        </p:nvSpPr>
        <p:spPr>
          <a:xfrm>
            <a:off x="4495225" y="3518425"/>
            <a:ext cx="1510200" cy="372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</a:rPr>
              <a:t>B2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13" name="Google Shape;113;p16"/>
          <p:cNvSpPr/>
          <p:nvPr/>
        </p:nvSpPr>
        <p:spPr>
          <a:xfrm>
            <a:off x="4495238" y="3975775"/>
            <a:ext cx="1510200" cy="372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</a:rPr>
              <a:t>C2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14" name="Google Shape;114;p16"/>
          <p:cNvSpPr/>
          <p:nvPr/>
        </p:nvSpPr>
        <p:spPr>
          <a:xfrm>
            <a:off x="4495238" y="4433125"/>
            <a:ext cx="1510200" cy="372000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</a:rPr>
              <a:t>Dp</a:t>
            </a:r>
            <a:endParaRPr b="1">
              <a:solidFill>
                <a:schemeClr val="lt1"/>
              </a:solidFill>
            </a:endParaRPr>
          </a:p>
        </p:txBody>
      </p:sp>
      <p:cxnSp>
        <p:nvCxnSpPr>
          <p:cNvPr id="115" name="Google Shape;115;p16"/>
          <p:cNvCxnSpPr>
            <a:stCxn id="100" idx="2"/>
            <a:endCxn id="111" idx="0"/>
          </p:cNvCxnSpPr>
          <p:nvPr/>
        </p:nvCxnSpPr>
        <p:spPr>
          <a:xfrm flipH="1" rot="-5400000">
            <a:off x="4137113" y="1947925"/>
            <a:ext cx="490800" cy="17355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6" name="Google Shape;116;p16"/>
          <p:cNvSpPr/>
          <p:nvPr/>
        </p:nvSpPr>
        <p:spPr>
          <a:xfrm>
            <a:off x="2832213" y="2893175"/>
            <a:ext cx="1510200" cy="20727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6"/>
          <p:cNvSpPr txBox="1"/>
          <p:nvPr/>
        </p:nvSpPr>
        <p:spPr>
          <a:xfrm>
            <a:off x="6005450" y="3061075"/>
            <a:ext cx="2789400" cy="15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FFA2"/>
              </a:buClr>
              <a:buSzPts val="1000"/>
              <a:buFont typeface="Montserrat"/>
              <a:buChar char="●"/>
            </a:pPr>
            <a:r>
              <a:rPr lang="pt-BR" sz="1000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rPr>
              <a:t>Se perder um disco, temos redundância</a:t>
            </a:r>
            <a:endParaRPr sz="1000">
              <a:solidFill>
                <a:srgbClr val="00FFA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FFA2"/>
              </a:buClr>
              <a:buSzPts val="1000"/>
              <a:buFont typeface="Montserrat"/>
              <a:buChar char="●"/>
            </a:pPr>
            <a:r>
              <a:rPr lang="pt-BR" sz="1000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rPr>
              <a:t>Perda de desempenho se perder o disco</a:t>
            </a:r>
            <a:endParaRPr sz="1000">
              <a:solidFill>
                <a:srgbClr val="00FFA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FFA2"/>
              </a:buClr>
              <a:buSzPts val="1000"/>
              <a:buFont typeface="Montserrat"/>
              <a:buChar char="●"/>
            </a:pPr>
            <a:r>
              <a:rPr lang="pt-BR" sz="1000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rPr>
              <a:t>Desempenho na gravação porque os dados são distribuídos</a:t>
            </a:r>
            <a:endParaRPr sz="1000">
              <a:solidFill>
                <a:srgbClr val="00FFA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FFA2"/>
              </a:buClr>
              <a:buSzPts val="1000"/>
              <a:buFont typeface="Montserrat"/>
              <a:buChar char="●"/>
            </a:pPr>
            <a:r>
              <a:rPr lang="pt-BR" sz="1000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rPr>
              <a:t>Custo mais alto, mínimo 3 discos</a:t>
            </a:r>
            <a:endParaRPr sz="1000">
              <a:solidFill>
                <a:srgbClr val="00FFA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RAID 10</a:t>
            </a:r>
            <a:endParaRPr/>
          </a:p>
        </p:txBody>
      </p:sp>
      <p:sp>
        <p:nvSpPr>
          <p:cNvPr id="123" name="Google Shape;123;p17"/>
          <p:cNvSpPr txBox="1"/>
          <p:nvPr>
            <p:ph idx="1" type="body"/>
          </p:nvPr>
        </p:nvSpPr>
        <p:spPr>
          <a:xfrm>
            <a:off x="311700" y="1152475"/>
            <a:ext cx="8520600" cy="8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t-BR" sz="1200"/>
              <a:t>Fornece </a:t>
            </a:r>
            <a:r>
              <a:rPr lang="pt-BR" sz="1200">
                <a:solidFill>
                  <a:srgbClr val="000000"/>
                </a:solidFill>
              </a:rPr>
              <a:t>desempenho</a:t>
            </a:r>
            <a:r>
              <a:rPr lang="pt-BR" sz="1200">
                <a:solidFill>
                  <a:srgbClr val="FFFF00"/>
                </a:solidFill>
              </a:rPr>
              <a:t> </a:t>
            </a:r>
            <a:r>
              <a:rPr lang="pt-BR" sz="1200"/>
              <a:t>porque os dados são distribuídos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FFA2"/>
              </a:buClr>
              <a:buSzPts val="1200"/>
              <a:buChar char="●"/>
            </a:pPr>
            <a:r>
              <a:rPr lang="pt-BR" sz="1200">
                <a:solidFill>
                  <a:srgbClr val="00FFA2"/>
                </a:solidFill>
              </a:rPr>
              <a:t>Fornece </a:t>
            </a:r>
            <a:r>
              <a:rPr lang="pt-BR" sz="1200">
                <a:solidFill>
                  <a:srgbClr val="000000"/>
                </a:solidFill>
              </a:rPr>
              <a:t>redundância</a:t>
            </a:r>
            <a:r>
              <a:rPr lang="pt-BR" sz="1200">
                <a:solidFill>
                  <a:srgbClr val="00FFA2"/>
                </a:solidFill>
              </a:rPr>
              <a:t> do RAID 1</a:t>
            </a:r>
            <a:endParaRPr sz="1200">
              <a:solidFill>
                <a:srgbClr val="00FFA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t-BR" sz="1200"/>
              <a:t>Mínimo de 4 discos</a:t>
            </a:r>
            <a:endParaRPr sz="1200"/>
          </a:p>
        </p:txBody>
      </p:sp>
      <p:sp>
        <p:nvSpPr>
          <p:cNvPr id="124" name="Google Shape;124;p17"/>
          <p:cNvSpPr txBox="1"/>
          <p:nvPr/>
        </p:nvSpPr>
        <p:spPr>
          <a:xfrm>
            <a:off x="6005438" y="1537975"/>
            <a:ext cx="2789400" cy="4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FFA2"/>
              </a:buClr>
              <a:buSzPts val="1000"/>
              <a:buFont typeface="Comfortaa"/>
              <a:buChar char="●"/>
            </a:pPr>
            <a:r>
              <a:rPr lang="pt-BR" sz="1000">
                <a:solidFill>
                  <a:srgbClr val="00FFA2"/>
                </a:solidFill>
                <a:latin typeface="Comfortaa"/>
                <a:ea typeface="Comfortaa"/>
                <a:cs typeface="Comfortaa"/>
                <a:sym typeface="Comfortaa"/>
              </a:rPr>
              <a:t>Se perder um disco, temos redundância</a:t>
            </a:r>
            <a:endParaRPr sz="1000">
              <a:solidFill>
                <a:srgbClr val="00FFA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FFA2"/>
              </a:buClr>
              <a:buSzPts val="1000"/>
              <a:buFont typeface="Comfortaa"/>
              <a:buChar char="●"/>
            </a:pPr>
            <a:r>
              <a:rPr lang="pt-BR" sz="1000">
                <a:solidFill>
                  <a:srgbClr val="00FFA2"/>
                </a:solidFill>
                <a:latin typeface="Comfortaa"/>
                <a:ea typeface="Comfortaa"/>
                <a:cs typeface="Comfortaa"/>
                <a:sym typeface="Comfortaa"/>
              </a:rPr>
              <a:t>Custo muito mais alto, mínimo de 4 discos</a:t>
            </a:r>
            <a:endParaRPr sz="1000">
              <a:solidFill>
                <a:srgbClr val="00FFA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FFA2"/>
              </a:buClr>
              <a:buSzPts val="1000"/>
              <a:buFont typeface="Comfortaa"/>
              <a:buChar char="●"/>
            </a:pPr>
            <a:r>
              <a:rPr lang="pt-BR" sz="1000">
                <a:solidFill>
                  <a:srgbClr val="00FFA2"/>
                </a:solidFill>
                <a:latin typeface="Comfortaa"/>
                <a:ea typeface="Comfortaa"/>
                <a:cs typeface="Comfortaa"/>
                <a:sym typeface="Comfortaa"/>
              </a:rPr>
              <a:t>Podemos perder um disco de cada lado</a:t>
            </a:r>
            <a:endParaRPr sz="1000">
              <a:solidFill>
                <a:srgbClr val="00FFA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5" name="Google Shape;125;p17"/>
          <p:cNvSpPr txBox="1"/>
          <p:nvPr/>
        </p:nvSpPr>
        <p:spPr>
          <a:xfrm>
            <a:off x="4071000" y="1911450"/>
            <a:ext cx="1002000" cy="364800"/>
          </a:xfrm>
          <a:prstGeom prst="rect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RAID 10</a:t>
            </a:r>
            <a:endParaRPr b="1">
              <a:solidFill>
                <a:srgbClr val="FF99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" name="Google Shape;126;p17"/>
          <p:cNvSpPr txBox="1"/>
          <p:nvPr/>
        </p:nvSpPr>
        <p:spPr>
          <a:xfrm>
            <a:off x="4126950" y="2389350"/>
            <a:ext cx="890100" cy="364800"/>
          </a:xfrm>
          <a:prstGeom prst="rect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RAID 0</a:t>
            </a:r>
            <a:endParaRPr b="1">
              <a:solidFill>
                <a:srgbClr val="FF99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17"/>
          <p:cNvSpPr txBox="1"/>
          <p:nvPr/>
        </p:nvSpPr>
        <p:spPr>
          <a:xfrm>
            <a:off x="2317600" y="2671625"/>
            <a:ext cx="890100" cy="364800"/>
          </a:xfrm>
          <a:prstGeom prst="rect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RAID 1</a:t>
            </a:r>
            <a:endParaRPr b="1">
              <a:solidFill>
                <a:srgbClr val="FF99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" name="Google Shape;128;p17"/>
          <p:cNvSpPr txBox="1"/>
          <p:nvPr/>
        </p:nvSpPr>
        <p:spPr>
          <a:xfrm>
            <a:off x="6056388" y="2671625"/>
            <a:ext cx="890100" cy="364800"/>
          </a:xfrm>
          <a:prstGeom prst="rect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RAID 1</a:t>
            </a:r>
            <a:endParaRPr b="1">
              <a:solidFill>
                <a:srgbClr val="FF99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" name="Google Shape;129;p17"/>
          <p:cNvSpPr/>
          <p:nvPr/>
        </p:nvSpPr>
        <p:spPr>
          <a:xfrm>
            <a:off x="1620071" y="3085300"/>
            <a:ext cx="1002000" cy="372000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</a:rPr>
              <a:t>A1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30" name="Google Shape;130;p17"/>
          <p:cNvSpPr/>
          <p:nvPr/>
        </p:nvSpPr>
        <p:spPr>
          <a:xfrm>
            <a:off x="1620063" y="3542650"/>
            <a:ext cx="1002000" cy="372000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</a:rPr>
              <a:t>A3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31" name="Google Shape;131;p17"/>
          <p:cNvSpPr/>
          <p:nvPr/>
        </p:nvSpPr>
        <p:spPr>
          <a:xfrm>
            <a:off x="1620071" y="4000000"/>
            <a:ext cx="1002000" cy="372000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</a:rPr>
              <a:t>A5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32" name="Google Shape;132;p17"/>
          <p:cNvSpPr/>
          <p:nvPr/>
        </p:nvSpPr>
        <p:spPr>
          <a:xfrm>
            <a:off x="1620071" y="4457350"/>
            <a:ext cx="1002000" cy="372000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</a:rPr>
              <a:t>A7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33" name="Google Shape;133;p17"/>
          <p:cNvSpPr/>
          <p:nvPr/>
        </p:nvSpPr>
        <p:spPr>
          <a:xfrm>
            <a:off x="2728196" y="3085300"/>
            <a:ext cx="1002000" cy="372000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</a:rPr>
              <a:t>A1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34" name="Google Shape;134;p17"/>
          <p:cNvSpPr/>
          <p:nvPr/>
        </p:nvSpPr>
        <p:spPr>
          <a:xfrm>
            <a:off x="2728188" y="3542650"/>
            <a:ext cx="1002000" cy="372000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</a:rPr>
              <a:t>A3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35" name="Google Shape;135;p17"/>
          <p:cNvSpPr/>
          <p:nvPr/>
        </p:nvSpPr>
        <p:spPr>
          <a:xfrm>
            <a:off x="2728196" y="4000000"/>
            <a:ext cx="1002000" cy="372000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</a:rPr>
              <a:t>A5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36" name="Google Shape;136;p17"/>
          <p:cNvSpPr/>
          <p:nvPr/>
        </p:nvSpPr>
        <p:spPr>
          <a:xfrm>
            <a:off x="2728196" y="4457350"/>
            <a:ext cx="1002000" cy="372000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</a:rPr>
              <a:t>A7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37" name="Google Shape;137;p17"/>
          <p:cNvSpPr/>
          <p:nvPr/>
        </p:nvSpPr>
        <p:spPr>
          <a:xfrm>
            <a:off x="5395433" y="3085300"/>
            <a:ext cx="1002000" cy="372000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</a:rPr>
              <a:t>A2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38" name="Google Shape;138;p17"/>
          <p:cNvSpPr/>
          <p:nvPr/>
        </p:nvSpPr>
        <p:spPr>
          <a:xfrm>
            <a:off x="5395425" y="3542650"/>
            <a:ext cx="1002000" cy="372000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</a:rPr>
              <a:t>A4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39" name="Google Shape;139;p17"/>
          <p:cNvSpPr/>
          <p:nvPr/>
        </p:nvSpPr>
        <p:spPr>
          <a:xfrm>
            <a:off x="5395433" y="4000000"/>
            <a:ext cx="1002000" cy="372000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</a:rPr>
              <a:t>A6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40" name="Google Shape;140;p17"/>
          <p:cNvSpPr/>
          <p:nvPr/>
        </p:nvSpPr>
        <p:spPr>
          <a:xfrm>
            <a:off x="5395433" y="4457350"/>
            <a:ext cx="1002000" cy="372000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</a:rPr>
              <a:t>A8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41" name="Google Shape;141;p17"/>
          <p:cNvSpPr/>
          <p:nvPr/>
        </p:nvSpPr>
        <p:spPr>
          <a:xfrm>
            <a:off x="6503558" y="3085300"/>
            <a:ext cx="1002000" cy="372000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</a:rPr>
              <a:t>A2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42" name="Google Shape;142;p17"/>
          <p:cNvSpPr/>
          <p:nvPr/>
        </p:nvSpPr>
        <p:spPr>
          <a:xfrm>
            <a:off x="6503550" y="3542650"/>
            <a:ext cx="1002000" cy="372000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</a:rPr>
              <a:t>A4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43" name="Google Shape;143;p17"/>
          <p:cNvSpPr/>
          <p:nvPr/>
        </p:nvSpPr>
        <p:spPr>
          <a:xfrm>
            <a:off x="6503558" y="4000000"/>
            <a:ext cx="1002000" cy="372000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</a:rPr>
              <a:t>A6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44" name="Google Shape;144;p17"/>
          <p:cNvSpPr/>
          <p:nvPr/>
        </p:nvSpPr>
        <p:spPr>
          <a:xfrm>
            <a:off x="6503558" y="4457350"/>
            <a:ext cx="1002000" cy="372000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</a:rPr>
              <a:t>A8</a:t>
            </a:r>
            <a:endParaRPr b="1">
              <a:solidFill>
                <a:schemeClr val="lt1"/>
              </a:solidFill>
            </a:endParaRPr>
          </a:p>
        </p:txBody>
      </p:sp>
      <p:cxnSp>
        <p:nvCxnSpPr>
          <p:cNvPr id="145" name="Google Shape;145;p17"/>
          <p:cNvCxnSpPr>
            <a:stCxn id="126" idx="0"/>
            <a:endCxn id="125" idx="2"/>
          </p:cNvCxnSpPr>
          <p:nvPr/>
        </p:nvCxnSpPr>
        <p:spPr>
          <a:xfrm rot="10800000">
            <a:off x="4572000" y="2276250"/>
            <a:ext cx="0" cy="1131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" name="Google Shape;146;p17"/>
          <p:cNvCxnSpPr>
            <a:stCxn id="126" idx="2"/>
            <a:endCxn id="127" idx="3"/>
          </p:cNvCxnSpPr>
          <p:nvPr/>
        </p:nvCxnSpPr>
        <p:spPr>
          <a:xfrm rot="5400000">
            <a:off x="3839850" y="2121900"/>
            <a:ext cx="99900" cy="1364400"/>
          </a:xfrm>
          <a:prstGeom prst="bentConnector2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" name="Google Shape;147;p17"/>
          <p:cNvCxnSpPr>
            <a:stCxn id="126" idx="2"/>
            <a:endCxn id="128" idx="1"/>
          </p:cNvCxnSpPr>
          <p:nvPr/>
        </p:nvCxnSpPr>
        <p:spPr>
          <a:xfrm flipH="1" rot="-5400000">
            <a:off x="5264250" y="2061900"/>
            <a:ext cx="99900" cy="1484400"/>
          </a:xfrm>
          <a:prstGeom prst="bentConnector2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Obrigado!</a:t>
            </a:r>
            <a:endParaRPr/>
          </a:p>
        </p:txBody>
      </p:sp>
      <p:sp>
        <p:nvSpPr>
          <p:cNvPr id="153" name="Google Shape;153;p18"/>
          <p:cNvSpPr txBox="1"/>
          <p:nvPr>
            <p:ph idx="1" type="subTitle"/>
          </p:nvPr>
        </p:nvSpPr>
        <p:spPr>
          <a:xfrm>
            <a:off x="311700" y="32609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