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177275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177275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177275c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177275c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177275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177275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8a477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88a477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662cb5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662cb5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NFS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NFS?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</a:t>
            </a:r>
            <a:r>
              <a:rPr lang="pt-BR"/>
              <a:t>etwork </a:t>
            </a:r>
            <a:r>
              <a:rPr lang="pt-BR">
                <a:solidFill>
                  <a:srgbClr val="000000"/>
                </a:solidFill>
              </a:rPr>
              <a:t>F</a:t>
            </a:r>
            <a:r>
              <a:rPr lang="pt-BR"/>
              <a:t>ile </a:t>
            </a:r>
            <a:r>
              <a:rPr lang="pt-BR">
                <a:solidFill>
                  <a:srgbClr val="000000"/>
                </a:solidFill>
              </a:rPr>
              <a:t>S</a:t>
            </a:r>
            <a:r>
              <a:rPr lang="pt-BR"/>
              <a:t>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Usado para </a:t>
            </a:r>
            <a:r>
              <a:rPr lang="pt-BR">
                <a:solidFill>
                  <a:srgbClr val="000000"/>
                </a:solidFill>
              </a:rPr>
              <a:t>compartilhar arquivos</a:t>
            </a:r>
            <a:r>
              <a:rPr lang="pt-BR"/>
              <a:t> na mesma rede interna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montado da mesma forma que uma </a:t>
            </a:r>
            <a:r>
              <a:rPr lang="pt-BR">
                <a:solidFill>
                  <a:srgbClr val="000000"/>
                </a:solidFill>
              </a:rPr>
              <a:t>partição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Escuta na porta </a:t>
            </a:r>
            <a:r>
              <a:rPr lang="pt-BR">
                <a:solidFill>
                  <a:srgbClr val="000000"/>
                </a:solidFill>
              </a:rPr>
              <a:t>2049</a:t>
            </a:r>
            <a:r>
              <a:rPr lang="pt-BR">
                <a:solidFill>
                  <a:srgbClr val="00FFA2"/>
                </a:solidFill>
              </a:rPr>
              <a:t> aguardando conexões</a:t>
            </a:r>
            <a:endParaRPr>
              <a:solidFill>
                <a:srgbClr val="00FFA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Existiram vários protocolos como NFSv2, NFSv3 e hoje estamos no </a:t>
            </a:r>
            <a:r>
              <a:rPr lang="pt-BR">
                <a:solidFill>
                  <a:srgbClr val="000000"/>
                </a:solidFill>
              </a:rPr>
              <a:t>NFSv4</a:t>
            </a:r>
            <a:r>
              <a:rPr lang="pt-BR">
                <a:solidFill>
                  <a:srgbClr val="00FFA2"/>
                </a:solidFill>
              </a:rPr>
              <a:t> que mudou completamente a arquitetura</a:t>
            </a:r>
            <a:endParaRPr>
              <a:solidFill>
                <a:srgbClr val="00FFA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o NFSv4?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075" y="1982563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950" y="1854913"/>
            <a:ext cx="1051325" cy="10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78138" y="2969800"/>
            <a:ext cx="897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Cliente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208650" y="2969800"/>
            <a:ext cx="1051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Servidor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913450" y="1450000"/>
            <a:ext cx="1641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nfs-server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escutando </a:t>
            </a:r>
            <a:r>
              <a:rPr b="1" lang="pt-BR" sz="10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2049</a:t>
            </a:r>
            <a:endParaRPr b="1" sz="1000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5"/>
          <p:cNvCxnSpPr>
            <a:endCxn id="69" idx="1"/>
          </p:cNvCxnSpPr>
          <p:nvPr/>
        </p:nvCxnSpPr>
        <p:spPr>
          <a:xfrm>
            <a:off x="1422650" y="1961475"/>
            <a:ext cx="5709300" cy="419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9" idx="2"/>
            <a:endCxn id="68" idx="3"/>
          </p:cNvCxnSpPr>
          <p:nvPr/>
        </p:nvCxnSpPr>
        <p:spPr>
          <a:xfrm flipH="1" rot="5400000">
            <a:off x="4378612" y="-372763"/>
            <a:ext cx="525600" cy="6032400"/>
          </a:xfrm>
          <a:prstGeom prst="curvedConnector4">
            <a:avLst>
              <a:gd fmla="val -45305" name="adj1"/>
              <a:gd fmla="val 54358" name="adj2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3705000" y="1783075"/>
            <a:ext cx="1416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conexão TCP</a:t>
            </a:r>
            <a:endParaRPr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o arquivo /etc/exports?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617600"/>
            <a:ext cx="85206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/srv/share</a:t>
            </a:r>
            <a:r>
              <a:rPr lang="pt-BR"/>
              <a:t>       </a:t>
            </a:r>
            <a:r>
              <a:rPr lang="pt-BR">
                <a:solidFill>
                  <a:srgbClr val="FF00FF"/>
                </a:solidFill>
              </a:rPr>
              <a:t>192.168.25.0/24</a:t>
            </a:r>
            <a:r>
              <a:rPr lang="pt-BR">
                <a:solidFill>
                  <a:srgbClr val="00FFFF"/>
                </a:solidFill>
              </a:rPr>
              <a:t>(rw,no_subtree_check,all_squash</a:t>
            </a:r>
            <a:r>
              <a:rPr lang="pt-BR">
                <a:solidFill>
                  <a:srgbClr val="00FFFF"/>
                </a:solidFill>
              </a:rPr>
              <a:t>)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3575550"/>
            <a:ext cx="2068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Diretório a ser compartilhado</a:t>
            </a:r>
            <a:endParaRPr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622100" y="3575550"/>
            <a:ext cx="2068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Quem vai ter acesso?</a:t>
            </a:r>
            <a:endParaRPr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992000" y="3609925"/>
            <a:ext cx="1034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Opções</a:t>
            </a:r>
            <a:endParaRPr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 flipH="1" rot="5400000">
            <a:off x="356700" y="2586450"/>
            <a:ext cx="1590000" cy="388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>
            <a:stCxn id="83" idx="0"/>
          </p:cNvCxnSpPr>
          <p:nvPr/>
        </p:nvCxnSpPr>
        <p:spPr>
          <a:xfrm flipH="1" rot="5400000">
            <a:off x="2469100" y="2388450"/>
            <a:ext cx="1579200" cy="795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>
            <a:stCxn id="84" idx="0"/>
          </p:cNvCxnSpPr>
          <p:nvPr/>
        </p:nvCxnSpPr>
        <p:spPr>
          <a:xfrm flipH="1" rot="5400000">
            <a:off x="4624950" y="2725825"/>
            <a:ext cx="1613700" cy="1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Opções para o arquivo exports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rw</a:t>
            </a:r>
            <a:r>
              <a:rPr lang="pt-BR"/>
              <a:t> - Permissão de leitura e escrita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async</a:t>
            </a:r>
            <a:r>
              <a:rPr lang="pt-BR"/>
              <a:t> - Usa em modo </a:t>
            </a:r>
            <a:r>
              <a:rPr lang="pt-BR"/>
              <a:t>assíncrono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sync</a:t>
            </a:r>
            <a:r>
              <a:rPr lang="pt-BR"/>
              <a:t> - Usa em modo </a:t>
            </a:r>
            <a:r>
              <a:rPr lang="pt-BR"/>
              <a:t>síncrono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root_squash</a:t>
            </a:r>
            <a:r>
              <a:rPr lang="pt-BR"/>
              <a:t> - Mapeia usuário root pro anônimo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no_root_squash</a:t>
            </a:r>
            <a:r>
              <a:rPr lang="pt-BR"/>
              <a:t> - O contrário. Será usado o usuário 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all_squash</a:t>
            </a:r>
            <a:r>
              <a:rPr lang="pt-BR"/>
              <a:t> - Todo mundo é mapeado para o usuário </a:t>
            </a:r>
            <a:r>
              <a:rPr lang="pt-BR"/>
              <a:t>anônimo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Opções </a:t>
            </a:r>
            <a:r>
              <a:rPr b="1" lang="pt-BR">
                <a:solidFill>
                  <a:srgbClr val="000000"/>
                </a:solidFill>
              </a:rPr>
              <a:t>padrão</a:t>
            </a:r>
            <a:r>
              <a:rPr lang="pt-BR"/>
              <a:t>: </a:t>
            </a:r>
            <a:r>
              <a:rPr lang="pt-BR" sz="1400">
                <a:solidFill>
                  <a:srgbClr val="FF00FF"/>
                </a:solidFill>
              </a:rPr>
              <a:t>sync,wdelay,hide,no_subtree_check,sec=sys,ro,secure,root_squash,no_all_squash</a:t>
            </a:r>
            <a:endParaRPr sz="140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