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Comfortaa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Comfortaa-bold.fntdata"/><Relationship Id="rId16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592981e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592981e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592981e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592981e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592981e2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592981e2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592981e2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592981e2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c660055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c660055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8037FF"/>
            </a:gs>
            <a:gs pos="100000">
              <a:srgbClr val="8037FF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E2AA"/>
              </a:buClr>
              <a:buSzPts val="2800"/>
              <a:buFont typeface="Montserrat"/>
              <a:buNone/>
              <a:defRPr i="0" sz="2800" u="none" cap="none" strike="noStrike">
                <a:solidFill>
                  <a:srgbClr val="1EE2A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64425" y="4168625"/>
            <a:ext cx="1379575" cy="9748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1236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NTP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NTP?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N</a:t>
            </a:r>
            <a:r>
              <a:rPr lang="pt-BR"/>
              <a:t>etwork </a:t>
            </a:r>
            <a:r>
              <a:rPr lang="pt-BR">
                <a:solidFill>
                  <a:srgbClr val="000000"/>
                </a:solidFill>
              </a:rPr>
              <a:t>T</a:t>
            </a:r>
            <a:r>
              <a:rPr lang="pt-BR"/>
              <a:t>ime </a:t>
            </a:r>
            <a:r>
              <a:rPr lang="pt-BR">
                <a:solidFill>
                  <a:srgbClr val="000000"/>
                </a:solidFill>
              </a:rPr>
              <a:t>P</a:t>
            </a:r>
            <a:r>
              <a:rPr lang="pt-BR"/>
              <a:t>rotocol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Utilizando para </a:t>
            </a:r>
            <a:r>
              <a:rPr lang="pt-BR">
                <a:solidFill>
                  <a:srgbClr val="000000"/>
                </a:solidFill>
              </a:rPr>
              <a:t>sincronizar</a:t>
            </a:r>
            <a:r>
              <a:rPr lang="pt-BR"/>
              <a:t> automaticamente o horário do sistema com algum servidor de horários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Garante que o horário sempre terá uma </a:t>
            </a:r>
            <a:r>
              <a:rPr lang="pt-BR">
                <a:solidFill>
                  <a:srgbClr val="000000"/>
                </a:solidFill>
              </a:rPr>
              <a:t>precisão</a:t>
            </a:r>
            <a:r>
              <a:rPr lang="pt-BR"/>
              <a:t> alta relativo ao UTC (Coordinated Universal Time)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usar NTP?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Serviços </a:t>
            </a:r>
            <a:r>
              <a:rPr lang="pt-BR">
                <a:solidFill>
                  <a:srgbClr val="000000"/>
                </a:solidFill>
              </a:rPr>
              <a:t>dependem</a:t>
            </a:r>
            <a:r>
              <a:rPr lang="pt-BR"/>
              <a:t> do horário (back-ups, agendamentos no Cron…)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Clientes podem abrir requisições para o servidor, se estiver com horário </a:t>
            </a:r>
            <a:r>
              <a:rPr lang="pt-BR">
                <a:solidFill>
                  <a:srgbClr val="000000"/>
                </a:solidFill>
              </a:rPr>
              <a:t>dessincronizado</a:t>
            </a:r>
            <a:r>
              <a:rPr lang="pt-BR"/>
              <a:t>, teremos uma diferença de informação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</a:t>
            </a:r>
            <a:r>
              <a:rPr lang="pt-BR">
                <a:solidFill>
                  <a:srgbClr val="000000"/>
                </a:solidFill>
              </a:rPr>
              <a:t>logs</a:t>
            </a:r>
            <a:r>
              <a:rPr lang="pt-BR"/>
              <a:t> do servidor estarão com horário diferente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NTP - </a:t>
            </a:r>
            <a:r>
              <a:rPr b="1" lang="pt-BR">
                <a:solidFill>
                  <a:srgbClr val="000000"/>
                </a:solidFill>
              </a:rPr>
              <a:t>ERRADO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450" y="2250875"/>
            <a:ext cx="896451" cy="89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450" y="3300125"/>
            <a:ext cx="896451" cy="89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450" y="2812350"/>
            <a:ext cx="896451" cy="89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8300" y="2785488"/>
            <a:ext cx="950175" cy="9501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/>
          <p:nvPr/>
        </p:nvSpPr>
        <p:spPr>
          <a:xfrm>
            <a:off x="3777075" y="2766200"/>
            <a:ext cx="1512756" cy="988740"/>
          </a:xfrm>
          <a:prstGeom prst="cloud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FF"/>
                </a:solidFill>
                <a:latin typeface="Comfortaa"/>
                <a:ea typeface="Comfortaa"/>
                <a:cs typeface="Comfortaa"/>
                <a:sym typeface="Comfortaa"/>
              </a:rPr>
              <a:t>Internet</a:t>
            </a:r>
            <a:endParaRPr b="1">
              <a:solidFill>
                <a:srgbClr val="FF00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79" name="Google Shape;79;p16"/>
          <p:cNvCxnSpPr>
            <a:stCxn id="74" idx="3"/>
            <a:endCxn id="78" idx="2"/>
          </p:cNvCxnSpPr>
          <p:nvPr/>
        </p:nvCxnSpPr>
        <p:spPr>
          <a:xfrm>
            <a:off x="2030901" y="2699100"/>
            <a:ext cx="1750800" cy="561600"/>
          </a:xfrm>
          <a:prstGeom prst="curvedConnector3">
            <a:avLst>
              <a:gd fmla="val 49832" name="adj1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6"/>
          <p:cNvCxnSpPr>
            <a:endCxn id="78" idx="2"/>
          </p:cNvCxnSpPr>
          <p:nvPr/>
        </p:nvCxnSpPr>
        <p:spPr>
          <a:xfrm flipH="1" rot="10800000">
            <a:off x="2052567" y="3260570"/>
            <a:ext cx="1729200" cy="516600"/>
          </a:xfrm>
          <a:prstGeom prst="curvedConnector3">
            <a:avLst>
              <a:gd fmla="val 49828" name="adj1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6"/>
          <p:cNvCxnSpPr>
            <a:stCxn id="76" idx="3"/>
            <a:endCxn id="78" idx="2"/>
          </p:cNvCxnSpPr>
          <p:nvPr/>
        </p:nvCxnSpPr>
        <p:spPr>
          <a:xfrm>
            <a:off x="2786901" y="3260575"/>
            <a:ext cx="994800" cy="600"/>
          </a:xfrm>
          <a:prstGeom prst="curvedConnector3">
            <a:avLst>
              <a:gd fmla="val 49704" name="adj1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6"/>
          <p:cNvCxnSpPr>
            <a:stCxn id="78" idx="0"/>
          </p:cNvCxnSpPr>
          <p:nvPr/>
        </p:nvCxnSpPr>
        <p:spPr>
          <a:xfrm>
            <a:off x="5288570" y="3260570"/>
            <a:ext cx="1680600" cy="87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6"/>
          <p:cNvSpPr txBox="1"/>
          <p:nvPr/>
        </p:nvSpPr>
        <p:spPr>
          <a:xfrm>
            <a:off x="6437225" y="2250875"/>
            <a:ext cx="15723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Servidor NTP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Externo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782600" y="2296675"/>
            <a:ext cx="15126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Clientes NTP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21100" y="1332775"/>
            <a:ext cx="6525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Comfortaa"/>
              <a:buChar char="●"/>
            </a:pPr>
            <a:r>
              <a:rPr lang="pt-BR">
                <a:solidFill>
                  <a:srgbClr val="00FFA2"/>
                </a:solidFill>
                <a:latin typeface="Comfortaa"/>
                <a:ea typeface="Comfortaa"/>
                <a:cs typeface="Comfortaa"/>
                <a:sym typeface="Comfortaa"/>
              </a:rPr>
              <a:t>Vários clientes abrindo requisições para o servidor é errado</a:t>
            </a:r>
            <a:endParaRPr>
              <a:solidFill>
                <a:srgbClr val="00FFA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Comfortaa"/>
              <a:buChar char="●"/>
            </a:pPr>
            <a:r>
              <a:rPr lang="pt-BR">
                <a:solidFill>
                  <a:srgbClr val="00FFA2"/>
                </a:solidFill>
                <a:latin typeface="Comfortaa"/>
                <a:ea typeface="Comfortaa"/>
                <a:cs typeface="Comfortaa"/>
                <a:sym typeface="Comfortaa"/>
              </a:rPr>
              <a:t>Alto consumo da rede e dispersão de dados</a:t>
            </a:r>
            <a:endParaRPr>
              <a:solidFill>
                <a:srgbClr val="00FFA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NTP - </a:t>
            </a:r>
            <a:r>
              <a:rPr b="1" lang="pt-BR">
                <a:solidFill>
                  <a:srgbClr val="000000"/>
                </a:solidFill>
              </a:rPr>
              <a:t>CERTO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450" y="2250875"/>
            <a:ext cx="896451" cy="89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450" y="3300125"/>
            <a:ext cx="896451" cy="89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450" y="2812350"/>
            <a:ext cx="896451" cy="89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1475" y="2785488"/>
            <a:ext cx="950175" cy="9501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5176425" y="2770550"/>
            <a:ext cx="1512756" cy="988740"/>
          </a:xfrm>
          <a:prstGeom prst="cloud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FF"/>
                </a:solidFill>
                <a:latin typeface="Comfortaa"/>
                <a:ea typeface="Comfortaa"/>
                <a:cs typeface="Comfortaa"/>
                <a:sym typeface="Comfortaa"/>
              </a:rPr>
              <a:t>Internet</a:t>
            </a:r>
            <a:endParaRPr b="1">
              <a:solidFill>
                <a:srgbClr val="FF00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96" name="Google Shape;96;p17"/>
          <p:cNvCxnSpPr>
            <a:stCxn id="91" idx="3"/>
            <a:endCxn id="97" idx="1"/>
          </p:cNvCxnSpPr>
          <p:nvPr/>
        </p:nvCxnSpPr>
        <p:spPr>
          <a:xfrm>
            <a:off x="2030901" y="2699100"/>
            <a:ext cx="1822500" cy="561600"/>
          </a:xfrm>
          <a:prstGeom prst="curvedConnector3">
            <a:avLst>
              <a:gd fmla="val 50003" name="adj1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7"/>
          <p:cNvCxnSpPr>
            <a:stCxn id="92" idx="3"/>
            <a:endCxn id="97" idx="1"/>
          </p:cNvCxnSpPr>
          <p:nvPr/>
        </p:nvCxnSpPr>
        <p:spPr>
          <a:xfrm flipH="1" rot="10800000">
            <a:off x="2030901" y="3260550"/>
            <a:ext cx="1822500" cy="487800"/>
          </a:xfrm>
          <a:prstGeom prst="curvedConnector3">
            <a:avLst>
              <a:gd fmla="val 50003" name="adj1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7"/>
          <p:cNvCxnSpPr>
            <a:stCxn id="93" idx="3"/>
            <a:endCxn id="97" idx="1"/>
          </p:cNvCxnSpPr>
          <p:nvPr/>
        </p:nvCxnSpPr>
        <p:spPr>
          <a:xfrm>
            <a:off x="2786901" y="3260575"/>
            <a:ext cx="1066500" cy="600"/>
          </a:xfrm>
          <a:prstGeom prst="curvedConnector3">
            <a:avLst>
              <a:gd fmla="val 50005" name="adj1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7"/>
          <p:cNvCxnSpPr>
            <a:stCxn id="95" idx="0"/>
            <a:endCxn id="94" idx="1"/>
          </p:cNvCxnSpPr>
          <p:nvPr/>
        </p:nvCxnSpPr>
        <p:spPr>
          <a:xfrm flipH="1" rot="10800000">
            <a:off x="6687920" y="3260720"/>
            <a:ext cx="773700" cy="42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7"/>
          <p:cNvSpPr txBox="1"/>
          <p:nvPr/>
        </p:nvSpPr>
        <p:spPr>
          <a:xfrm>
            <a:off x="7107175" y="2250875"/>
            <a:ext cx="15723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Servidor NTP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Externo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1782600" y="2296675"/>
            <a:ext cx="15126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Clientes NTP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810300" y="1213900"/>
            <a:ext cx="65259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Comfortaa"/>
              <a:buChar char="●"/>
            </a:pPr>
            <a:r>
              <a:rPr lang="pt-BR">
                <a:solidFill>
                  <a:srgbClr val="00FFA2"/>
                </a:solidFill>
                <a:latin typeface="Comfortaa"/>
                <a:ea typeface="Comfortaa"/>
                <a:cs typeface="Comfortaa"/>
                <a:sym typeface="Comfortaa"/>
              </a:rPr>
              <a:t>Somente </a:t>
            </a:r>
            <a:r>
              <a:rPr lang="pt-BR">
                <a:latin typeface="Comfortaa"/>
                <a:ea typeface="Comfortaa"/>
                <a:cs typeface="Comfortaa"/>
                <a:sym typeface="Comfortaa"/>
              </a:rPr>
              <a:t>um</a:t>
            </a:r>
            <a:r>
              <a:rPr lang="pt-BR">
                <a:solidFill>
                  <a:srgbClr val="00FFA2"/>
                </a:solidFill>
                <a:latin typeface="Comfortaa"/>
                <a:ea typeface="Comfortaa"/>
                <a:cs typeface="Comfortaa"/>
                <a:sym typeface="Comfortaa"/>
              </a:rPr>
              <a:t> servidor sincroniza externamente</a:t>
            </a:r>
            <a:endParaRPr>
              <a:solidFill>
                <a:srgbClr val="00FFA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Comfortaa"/>
              <a:buChar char="●"/>
            </a:pPr>
            <a:r>
              <a:rPr lang="pt-BR">
                <a:solidFill>
                  <a:srgbClr val="00FFA2"/>
                </a:solidFill>
                <a:latin typeface="Comfortaa"/>
                <a:ea typeface="Comfortaa"/>
                <a:cs typeface="Comfortaa"/>
                <a:sym typeface="Comfortaa"/>
              </a:rPr>
              <a:t>Todos os outros clientes apontam para o </a:t>
            </a:r>
            <a:r>
              <a:rPr lang="pt-BR">
                <a:latin typeface="Comfortaa"/>
                <a:ea typeface="Comfortaa"/>
                <a:cs typeface="Comfortaa"/>
                <a:sym typeface="Comfortaa"/>
              </a:rPr>
              <a:t>servidor interno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Comfortaa"/>
              <a:buChar char="●"/>
            </a:pPr>
            <a:r>
              <a:rPr lang="pt-BR">
                <a:solidFill>
                  <a:srgbClr val="00FFA2"/>
                </a:solidFill>
                <a:latin typeface="Comfortaa"/>
                <a:ea typeface="Comfortaa"/>
                <a:cs typeface="Comfortaa"/>
                <a:sym typeface="Comfortaa"/>
              </a:rPr>
              <a:t>Conexão </a:t>
            </a:r>
            <a:r>
              <a:rPr lang="pt-BR">
                <a:latin typeface="Comfortaa"/>
                <a:ea typeface="Comfortaa"/>
                <a:cs typeface="Comfortaa"/>
                <a:sym typeface="Comfortaa"/>
              </a:rPr>
              <a:t>mais rápida</a:t>
            </a:r>
            <a:r>
              <a:rPr lang="pt-BR">
                <a:solidFill>
                  <a:srgbClr val="00FFA2"/>
                </a:solidFill>
                <a:latin typeface="Comfortaa"/>
                <a:ea typeface="Comfortaa"/>
                <a:cs typeface="Comfortaa"/>
                <a:sym typeface="Comfortaa"/>
              </a:rPr>
              <a:t> e </a:t>
            </a:r>
            <a:r>
              <a:rPr lang="pt-BR">
                <a:latin typeface="Comfortaa"/>
                <a:ea typeface="Comfortaa"/>
                <a:cs typeface="Comfortaa"/>
                <a:sym typeface="Comfortaa"/>
              </a:rPr>
              <a:t>sem</a:t>
            </a:r>
            <a:r>
              <a:rPr lang="pt-BR">
                <a:solidFill>
                  <a:srgbClr val="00FFA2"/>
                </a:solidFill>
                <a:latin typeface="Comfortaa"/>
                <a:ea typeface="Comfortaa"/>
                <a:cs typeface="Comfortaa"/>
                <a:sym typeface="Comfortaa"/>
              </a:rPr>
              <a:t> dispersão de informações</a:t>
            </a:r>
            <a:endParaRPr>
              <a:solidFill>
                <a:srgbClr val="00FFA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3500" y="2785488"/>
            <a:ext cx="950175" cy="950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7"/>
          <p:cNvCxnSpPr>
            <a:stCxn id="97" idx="3"/>
            <a:endCxn id="95" idx="2"/>
          </p:cNvCxnSpPr>
          <p:nvPr/>
        </p:nvCxnSpPr>
        <p:spPr>
          <a:xfrm>
            <a:off x="4803675" y="3260575"/>
            <a:ext cx="377400" cy="42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7"/>
          <p:cNvSpPr txBox="1"/>
          <p:nvPr/>
        </p:nvSpPr>
        <p:spPr>
          <a:xfrm>
            <a:off x="3604125" y="2296675"/>
            <a:ext cx="15723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Servidor NTP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Interno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111" name="Google Shape;111;p18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